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87" r:id="rId2"/>
    <p:sldId id="259" r:id="rId3"/>
    <p:sldId id="262" r:id="rId4"/>
    <p:sldId id="299" r:id="rId5"/>
    <p:sldId id="264" r:id="rId6"/>
    <p:sldId id="263" r:id="rId7"/>
    <p:sldId id="304" r:id="rId8"/>
    <p:sldId id="300" r:id="rId9"/>
    <p:sldId id="302" r:id="rId10"/>
    <p:sldId id="301" r:id="rId11"/>
    <p:sldId id="303" r:id="rId1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minger Alexandra" initials="LA" lastIdx="1" clrIdx="0">
    <p:extLst>
      <p:ext uri="{19B8F6BF-5375-455C-9EA6-DF929625EA0E}">
        <p15:presenceInfo xmlns:p15="http://schemas.microsoft.com/office/powerpoint/2012/main" userId="S-1-5-21-3569278982-593265019-1017312881-21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13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328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2D8906C4-75CA-41AE-8AED-B0CF14160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955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43FA44B9-DA6B-4870-90B1-4348626FA81B}" type="datetimeFigureOut">
              <a:rPr lang="de-DE" smtClean="0"/>
              <a:pPr/>
              <a:t>20.11.2019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DAE1016-5A93-4326-BB02-6347B5EB303B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9272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E1016-5A93-4326-BB02-6347B5EB303B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32190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2F27C2-F302-472F-8D54-0F030BF6C01C}" type="slidenum">
              <a:rPr lang="de-AT" smtClean="0"/>
              <a:pPr>
                <a:defRPr/>
              </a:pPr>
              <a:t>10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Oktober 2013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Abteilung II/3, HK</a:t>
            </a: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Direktorentagung Bad Ischl</a:t>
            </a:r>
          </a:p>
        </p:txBody>
      </p:sp>
    </p:spTree>
    <p:extLst>
      <p:ext uri="{BB962C8B-B14F-4D97-AF65-F5344CB8AC3E}">
        <p14:creationId xmlns:p14="http://schemas.microsoft.com/office/powerpoint/2010/main" val="3569999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2F27C2-F302-472F-8D54-0F030BF6C01C}" type="slidenum">
              <a:rPr lang="de-AT" smtClean="0"/>
              <a:pPr>
                <a:defRPr/>
              </a:pPr>
              <a:t>11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Oktober 2013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Abteilung II/3, HK</a:t>
            </a: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Direktorentagung Bad Ischl</a:t>
            </a:r>
          </a:p>
        </p:txBody>
      </p:sp>
    </p:spTree>
    <p:extLst>
      <p:ext uri="{BB962C8B-B14F-4D97-AF65-F5344CB8AC3E}">
        <p14:creationId xmlns:p14="http://schemas.microsoft.com/office/powerpoint/2010/main" val="3944825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E1016-5A93-4326-BB02-6347B5EB303B}" type="slidenum">
              <a:rPr lang="de-AT" smtClean="0"/>
              <a:pPr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378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2F27C2-F302-472F-8D54-0F030BF6C01C}" type="slidenum">
              <a:rPr lang="de-AT" smtClean="0"/>
              <a:pPr>
                <a:defRPr/>
              </a:pPr>
              <a:t>3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Oktober 2013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Abteilung II/3, HK</a:t>
            </a: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Direktorentagung Bad Ischl</a:t>
            </a:r>
          </a:p>
        </p:txBody>
      </p:sp>
    </p:spTree>
    <p:extLst>
      <p:ext uri="{BB962C8B-B14F-4D97-AF65-F5344CB8AC3E}">
        <p14:creationId xmlns:p14="http://schemas.microsoft.com/office/powerpoint/2010/main" val="1027921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2F27C2-F302-472F-8D54-0F030BF6C01C}" type="slidenum">
              <a:rPr lang="de-AT" smtClean="0"/>
              <a:pPr>
                <a:defRPr/>
              </a:pPr>
              <a:t>4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Oktober 2013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Abteilung II/3, HK</a:t>
            </a: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Direktorentagung Bad Ischl</a:t>
            </a:r>
          </a:p>
        </p:txBody>
      </p:sp>
    </p:spTree>
    <p:extLst>
      <p:ext uri="{BB962C8B-B14F-4D97-AF65-F5344CB8AC3E}">
        <p14:creationId xmlns:p14="http://schemas.microsoft.com/office/powerpoint/2010/main" val="1180732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2F27C2-F302-472F-8D54-0F030BF6C01C}" type="slidenum">
              <a:rPr lang="de-AT" smtClean="0"/>
              <a:pPr>
                <a:defRPr/>
              </a:pPr>
              <a:t>5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Oktober 2013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Abteilung II/3, HK</a:t>
            </a: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Direktorentagung Bad Ischl</a:t>
            </a:r>
          </a:p>
        </p:txBody>
      </p:sp>
    </p:spTree>
    <p:extLst>
      <p:ext uri="{BB962C8B-B14F-4D97-AF65-F5344CB8AC3E}">
        <p14:creationId xmlns:p14="http://schemas.microsoft.com/office/powerpoint/2010/main" val="1027921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2F27C2-F302-472F-8D54-0F030BF6C01C}" type="slidenum">
              <a:rPr lang="de-AT" smtClean="0"/>
              <a:pPr>
                <a:defRPr/>
              </a:pPr>
              <a:t>6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Oktober 2013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Abteilung II/3, HK</a:t>
            </a: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Direktorentagung Bad Ischl</a:t>
            </a:r>
          </a:p>
        </p:txBody>
      </p:sp>
    </p:spTree>
    <p:extLst>
      <p:ext uri="{BB962C8B-B14F-4D97-AF65-F5344CB8AC3E}">
        <p14:creationId xmlns:p14="http://schemas.microsoft.com/office/powerpoint/2010/main" val="3517684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2F27C2-F302-472F-8D54-0F030BF6C01C}" type="slidenum">
              <a:rPr lang="de-AT" smtClean="0"/>
              <a:pPr>
                <a:defRPr/>
              </a:pPr>
              <a:t>7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Oktober 2013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Abteilung II/3, HK</a:t>
            </a: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Direktorentagung Bad Ischl</a:t>
            </a:r>
          </a:p>
        </p:txBody>
      </p:sp>
    </p:spTree>
    <p:extLst>
      <p:ext uri="{BB962C8B-B14F-4D97-AF65-F5344CB8AC3E}">
        <p14:creationId xmlns:p14="http://schemas.microsoft.com/office/powerpoint/2010/main" val="1706932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2F27C2-F302-472F-8D54-0F030BF6C01C}" type="slidenum">
              <a:rPr lang="de-AT" smtClean="0"/>
              <a:pPr>
                <a:defRPr/>
              </a:pPr>
              <a:t>8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Oktober 2013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Abteilung II/3, HK</a:t>
            </a: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Direktorentagung Bad Ischl</a:t>
            </a:r>
          </a:p>
        </p:txBody>
      </p:sp>
    </p:spTree>
    <p:extLst>
      <p:ext uri="{BB962C8B-B14F-4D97-AF65-F5344CB8AC3E}">
        <p14:creationId xmlns:p14="http://schemas.microsoft.com/office/powerpoint/2010/main" val="3533573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2F27C2-F302-472F-8D54-0F030BF6C01C}" type="slidenum">
              <a:rPr lang="de-AT" smtClean="0"/>
              <a:pPr>
                <a:defRPr/>
              </a:pPr>
              <a:t>9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Oktober 2013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Abteilung II/3, HK</a:t>
            </a:r>
          </a:p>
        </p:txBody>
      </p:sp>
      <p:sp>
        <p:nvSpPr>
          <p:cNvPr id="7" name="Kopfzeilenplatzhalt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de-AT"/>
              <a:t>Direktorentagung Bad Ischl</a:t>
            </a:r>
          </a:p>
        </p:txBody>
      </p:sp>
    </p:spTree>
    <p:extLst>
      <p:ext uri="{BB962C8B-B14F-4D97-AF65-F5344CB8AC3E}">
        <p14:creationId xmlns:p14="http://schemas.microsoft.com/office/powerpoint/2010/main" val="3893193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Abgerundetes Rechtec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Abgerundetes Rechtec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6C84BC3-1B3D-4961-AA26-9B476E19E4BE}" type="datetime1">
              <a:rPr lang="de-AT" smtClean="0">
                <a:solidFill>
                  <a:srgbClr val="438086"/>
                </a:solidFill>
              </a:rPr>
              <a:t>20.11.2019</a:t>
            </a:fld>
            <a:endParaRPr lang="de-AT">
              <a:solidFill>
                <a:srgbClr val="438086"/>
              </a:solidFill>
            </a:endParaRPr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de-AT">
              <a:solidFill>
                <a:srgbClr val="438086"/>
              </a:solidFill>
            </a:endParaRPr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554D8D6-C057-49E8-86CE-7EB328A4AADC}" type="slidenum">
              <a:rPr lang="de-AT" smtClean="0">
                <a:solidFill>
                  <a:prstClr val="white"/>
                </a:solidFill>
              </a:rPr>
              <a:pPr/>
              <a:t>‹Nr.›</a:t>
            </a:fld>
            <a:endParaRPr lang="de-A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52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72930-0F12-49A9-A156-F834EBB19D64}" type="datetime1">
              <a:rPr lang="de-AT" smtClean="0">
                <a:solidFill>
                  <a:srgbClr val="438086"/>
                </a:solidFill>
              </a:rPr>
              <a:t>20.11.2019</a:t>
            </a:fld>
            <a:endParaRPr lang="de-AT">
              <a:solidFill>
                <a:srgbClr val="438086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srgbClr val="438086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D8D6-C057-49E8-86CE-7EB328A4AAD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4611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C601-D11E-4AA4-AC67-FCC30D6C0F3A}" type="datetime1">
              <a:rPr lang="de-AT" smtClean="0">
                <a:solidFill>
                  <a:srgbClr val="438086"/>
                </a:solidFill>
              </a:rPr>
              <a:t>20.11.2019</a:t>
            </a:fld>
            <a:endParaRPr lang="de-AT">
              <a:solidFill>
                <a:srgbClr val="438086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srgbClr val="438086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D8D6-C057-49E8-86CE-7EB328A4AAD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816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540E7-9CDE-4B69-8F18-95A6AE01F0B9}" type="datetime1">
              <a:rPr lang="de-AT" smtClean="0">
                <a:solidFill>
                  <a:srgbClr val="438086"/>
                </a:solidFill>
              </a:rPr>
              <a:t>20.11.2019</a:t>
            </a:fld>
            <a:endParaRPr lang="de-AT">
              <a:solidFill>
                <a:srgbClr val="438086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srgbClr val="438086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D8D6-C057-49E8-86CE-7EB328A4AAD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072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A8E2-3BBD-4E26-BE41-90622C98DF74}" type="datetime1">
              <a:rPr lang="de-AT" smtClean="0">
                <a:solidFill>
                  <a:srgbClr val="438086"/>
                </a:solidFill>
              </a:rPr>
              <a:t>20.11.2019</a:t>
            </a:fld>
            <a:endParaRPr lang="de-AT">
              <a:solidFill>
                <a:srgbClr val="438086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srgbClr val="438086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D8D6-C057-49E8-86CE-7EB328A4AAD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105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947E-61B3-40C7-A714-8F7D216DABA8}" type="datetime1">
              <a:rPr lang="de-AT" smtClean="0">
                <a:solidFill>
                  <a:srgbClr val="438086"/>
                </a:solidFill>
              </a:rPr>
              <a:t>20.11.2019</a:t>
            </a:fld>
            <a:endParaRPr lang="de-AT">
              <a:solidFill>
                <a:srgbClr val="438086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srgbClr val="438086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D8D6-C057-49E8-86CE-7EB328A4AAD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795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26" name="Datumsplatzhalt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46039C-D942-42D4-91BF-696A24CF036E}" type="datetime1">
              <a:rPr lang="de-AT" smtClean="0">
                <a:solidFill>
                  <a:srgbClr val="438086"/>
                </a:solidFill>
              </a:rPr>
              <a:t>20.11.2019</a:t>
            </a:fld>
            <a:endParaRPr lang="de-AT">
              <a:solidFill>
                <a:srgbClr val="438086"/>
              </a:solidFill>
            </a:endParaRPr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554D8D6-C057-49E8-86CE-7EB328A4AADC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AT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44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9862164-37B6-45F3-A321-80A44BF7D7CD}" type="datetime1">
              <a:rPr lang="de-AT" smtClean="0">
                <a:solidFill>
                  <a:srgbClr val="438086"/>
                </a:solidFill>
              </a:rPr>
              <a:t>20.11.2019</a:t>
            </a:fld>
            <a:endParaRPr lang="de-AT">
              <a:solidFill>
                <a:srgbClr val="438086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de-AT">
              <a:solidFill>
                <a:srgbClr val="438086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554D8D6-C057-49E8-86CE-7EB328A4AAD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111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54ED8-3325-4756-979F-6397F459876D}" type="datetime1">
              <a:rPr lang="de-AT" smtClean="0">
                <a:solidFill>
                  <a:srgbClr val="438086"/>
                </a:solidFill>
              </a:rPr>
              <a:t>20.11.2019</a:t>
            </a:fld>
            <a:endParaRPr lang="de-AT">
              <a:solidFill>
                <a:srgbClr val="438086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srgbClr val="438086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D8D6-C057-49E8-86CE-7EB328A4AAD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1798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1C0E-5631-4CDC-9965-D23BD78F506E}" type="datetime1">
              <a:rPr lang="de-AT" smtClean="0">
                <a:solidFill>
                  <a:srgbClr val="438086"/>
                </a:solidFill>
              </a:rPr>
              <a:t>20.11.2019</a:t>
            </a:fld>
            <a:endParaRPr lang="de-AT">
              <a:solidFill>
                <a:srgbClr val="438086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srgbClr val="438086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D8D6-C057-49E8-86CE-7EB328A4AAD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973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BC1CA-9E64-428A-B038-96E02C6B999E}" type="datetime1">
              <a:rPr lang="de-AT" smtClean="0">
                <a:solidFill>
                  <a:srgbClr val="438086"/>
                </a:solidFill>
              </a:rPr>
              <a:t>20.11.2019</a:t>
            </a:fld>
            <a:endParaRPr lang="de-AT">
              <a:solidFill>
                <a:srgbClr val="438086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>
              <a:solidFill>
                <a:srgbClr val="438086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4D8D6-C057-49E8-86CE-7EB328A4AAD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374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Abgerundetes Rechtec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Abgerundetes Rechtec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htec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htec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htec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htec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htec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htec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2FD5D55-D7D6-4055-91C5-7E9C1A3B44AE}" type="datetime1">
              <a:rPr lang="de-AT" smtClean="0">
                <a:solidFill>
                  <a:srgbClr val="438086"/>
                </a:solidFill>
              </a:rPr>
              <a:t>20.11.2019</a:t>
            </a:fld>
            <a:endParaRPr lang="de-AT">
              <a:solidFill>
                <a:srgbClr val="438086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de-AT">
              <a:solidFill>
                <a:srgbClr val="438086"/>
              </a:solidFill>
            </a:endParaRPr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554D8D6-C057-49E8-86CE-7EB328A4AADC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237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ro-RO" dirty="0"/>
              <a:t>Generarea veniturilor în instituțiile de învățământ profesional tehnic</a:t>
            </a:r>
            <a:br>
              <a:rPr lang="ro-RO" dirty="0"/>
            </a:br>
            <a:r>
              <a:rPr lang="ro-RO" sz="3100" dirty="0"/>
              <a:t>Republica Moldova - noiembrie 2019</a:t>
            </a:r>
            <a:br>
              <a:rPr lang="de-AT" sz="3100" dirty="0"/>
            </a:br>
            <a:endParaRPr lang="de-AT" sz="31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sz="4000" dirty="0"/>
          </a:p>
          <a:p>
            <a:endParaRPr lang="de-AT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44482308-D4BB-4E00-8D51-3D5908F23763}"/>
              </a:ext>
            </a:extLst>
          </p:cNvPr>
          <p:cNvSpPr txBox="1">
            <a:spLocks/>
          </p:cNvSpPr>
          <p:nvPr/>
        </p:nvSpPr>
        <p:spPr>
          <a:xfrm>
            <a:off x="457200" y="3899938"/>
            <a:ext cx="8458200" cy="1470025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AT" sz="2900" dirty="0">
                <a:solidFill>
                  <a:schemeClr val="tx1"/>
                </a:solidFill>
              </a:rPr>
              <a:t>Alexandra </a:t>
            </a:r>
            <a:r>
              <a:rPr lang="de-AT" sz="2900" dirty="0" err="1">
                <a:solidFill>
                  <a:schemeClr val="tx1"/>
                </a:solidFill>
              </a:rPr>
              <a:t>Laminger</a:t>
            </a:r>
            <a:r>
              <a:rPr lang="de-AT" sz="2900" dirty="0">
                <a:solidFill>
                  <a:schemeClr val="tx1"/>
                </a:solidFill>
              </a:rPr>
              <a:t>, Austria</a:t>
            </a:r>
            <a:br>
              <a:rPr lang="de-AT" dirty="0">
                <a:solidFill>
                  <a:schemeClr val="tx1"/>
                </a:solidFill>
              </a:rPr>
            </a:br>
            <a:endParaRPr lang="de-AT" sz="3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085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/>
          </a:bodyPr>
          <a:lstStyle/>
          <a:p>
            <a:pPr>
              <a:tabLst>
                <a:tab pos="6457950" algn="l"/>
              </a:tabLst>
            </a:pPr>
            <a:r>
              <a:rPr lang="ro-RO" dirty="0">
                <a:solidFill>
                  <a:schemeClr val="accent2"/>
                </a:solidFill>
                <a:latin typeface="Arial" pitchFamily="34" charset="0"/>
              </a:rPr>
              <a:t>Venituri</a:t>
            </a:r>
            <a:r>
              <a:rPr lang="de-DE" dirty="0">
                <a:solidFill>
                  <a:schemeClr val="accent2"/>
                </a:solidFill>
                <a:latin typeface="Arial" pitchFamily="34" charset="0"/>
              </a:rPr>
              <a:t> – </a:t>
            </a:r>
            <a:r>
              <a:rPr lang="ro-RO" dirty="0">
                <a:solidFill>
                  <a:schemeClr val="accent2"/>
                </a:solidFill>
                <a:latin typeface="Arial" pitchFamily="34" charset="0"/>
              </a:rPr>
              <a:t>elevi</a:t>
            </a:r>
            <a:r>
              <a:rPr lang="de-DE" dirty="0">
                <a:solidFill>
                  <a:schemeClr val="accent2"/>
                </a:solidFill>
                <a:latin typeface="Arial" pitchFamily="34" charset="0"/>
              </a:rPr>
              <a:t> PANNONEUM</a:t>
            </a:r>
          </a:p>
        </p:txBody>
      </p:sp>
      <p:sp>
        <p:nvSpPr>
          <p:cNvPr id="15363" name="Inhaltsplatzhalter 2"/>
          <p:cNvSpPr>
            <a:spLocks noGrp="1"/>
          </p:cNvSpPr>
          <p:nvPr>
            <p:ph idx="1"/>
          </p:nvPr>
        </p:nvSpPr>
        <p:spPr>
          <a:xfrm>
            <a:off x="323528" y="2047528"/>
            <a:ext cx="8229600" cy="446449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Companii Junior </a:t>
            </a:r>
          </a:p>
          <a:p>
            <a:pPr marL="411480" lvl="1" indent="0">
              <a:spcAft>
                <a:spcPts val="600"/>
              </a:spcAft>
              <a:buNone/>
            </a:pPr>
            <a:r>
              <a:rPr lang="ro-RO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Vânzarea produselor în instituție sau la diferite evenimente, cum ar fi de ex. Târgul pământului (de exemplu </a:t>
            </a:r>
            <a:r>
              <a:rPr lang="ro-RO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smoothie</a:t>
            </a:r>
            <a:r>
              <a:rPr lang="ro-RO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-uri, sos de roșii, produse de patiserie...)</a:t>
            </a:r>
          </a:p>
          <a:p>
            <a:pPr marL="411480" lvl="1" indent="0">
              <a:spcAft>
                <a:spcPts val="600"/>
              </a:spcAft>
              <a:buNone/>
            </a:pPr>
            <a:endParaRPr lang="ro-RO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Bufet pentru Ziua Părinților</a:t>
            </a:r>
          </a:p>
          <a:p>
            <a:pPr marL="109728" indent="0">
              <a:spcAft>
                <a:spcPts val="600"/>
              </a:spcAft>
              <a:buNone/>
            </a:pPr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    Inițiativa elevilor în scopuri caritabile sau private</a:t>
            </a:r>
          </a:p>
          <a:p>
            <a:pPr marL="109728" indent="0">
              <a:spcAft>
                <a:spcPts val="600"/>
              </a:spcAft>
              <a:buNone/>
            </a:pPr>
            <a:endParaRPr lang="ro-RO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Carnaval </a:t>
            </a:r>
          </a:p>
          <a:p>
            <a:pPr marL="109538" indent="249238">
              <a:spcAft>
                <a:spcPts val="600"/>
              </a:spcAft>
              <a:buNone/>
            </a:pPr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Școala organizează în scopuri caritabile</a:t>
            </a:r>
            <a:endParaRPr lang="ro-RO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30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>
            <a:normAutofit/>
          </a:bodyPr>
          <a:lstStyle/>
          <a:p>
            <a:pPr eaLnBrk="1" hangingPunct="1">
              <a:tabLst>
                <a:tab pos="6457950" algn="l"/>
              </a:tabLst>
            </a:pPr>
            <a:r>
              <a:rPr lang="de-DE" dirty="0">
                <a:solidFill>
                  <a:schemeClr val="accent2"/>
                </a:solidFill>
                <a:latin typeface="Arial" pitchFamily="34" charset="0"/>
              </a:rPr>
              <a:t>Diverse - </a:t>
            </a:r>
            <a:r>
              <a:rPr lang="ro-RO" dirty="0">
                <a:solidFill>
                  <a:schemeClr val="accent2"/>
                </a:solidFill>
                <a:latin typeface="Arial" pitchFamily="34" charset="0"/>
              </a:rPr>
              <a:t>i</a:t>
            </a:r>
            <a:r>
              <a:rPr lang="de-DE" dirty="0">
                <a:solidFill>
                  <a:schemeClr val="accent2"/>
                </a:solidFill>
                <a:latin typeface="Arial" pitchFamily="34" charset="0"/>
              </a:rPr>
              <a:t>de</a:t>
            </a:r>
            <a:r>
              <a:rPr lang="ro-RO" dirty="0">
                <a:solidFill>
                  <a:schemeClr val="accent2"/>
                </a:solidFill>
                <a:latin typeface="Arial" pitchFamily="34" charset="0"/>
              </a:rPr>
              <a:t>i</a:t>
            </a:r>
            <a:endParaRPr lang="de-DE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15363" name="Inhaltsplatzhalter 2"/>
          <p:cNvSpPr>
            <a:spLocks noGrp="1"/>
          </p:cNvSpPr>
          <p:nvPr>
            <p:ph idx="1"/>
          </p:nvPr>
        </p:nvSpPr>
        <p:spPr>
          <a:xfrm>
            <a:off x="251520" y="1844824"/>
            <a:ext cx="8229600" cy="4667200"/>
          </a:xfrm>
        </p:spPr>
        <p:txBody>
          <a:bodyPr>
            <a:noAutofit/>
          </a:bodyPr>
          <a:lstStyle/>
          <a:p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Cărți culinare - </a:t>
            </a:r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elaborate ca parte a unei teze de diplomă - </a:t>
            </a:r>
            <a:r>
              <a:rPr lang="ro-RO" sz="2000" dirty="0" err="1">
                <a:latin typeface="Arial" panose="020B0604020202020204" pitchFamily="34" charset="0"/>
                <a:cs typeface="Arial" panose="020B0604020202020204" pitchFamily="34" charset="0"/>
              </a:rPr>
              <a:t>prefinanțate</a:t>
            </a:r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 de către instituție</a:t>
            </a:r>
            <a:endParaRPr lang="ro-RO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1480" lvl="1" indent="0">
              <a:buNone/>
            </a:pPr>
            <a:endParaRPr lang="ro-RO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Handyhotels</a:t>
            </a: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o-RO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produse prin HTL</a:t>
            </a:r>
          </a:p>
          <a:p>
            <a:pPr marL="411163" lvl="1" indent="0">
              <a:buNone/>
            </a:pPr>
            <a:endParaRPr lang="ro-RO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Sucuri – </a:t>
            </a:r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colegii agricole</a:t>
            </a:r>
          </a:p>
          <a:p>
            <a:endParaRPr lang="ro-R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Prânz / Bufet cu gustări </a:t>
            </a:r>
          </a:p>
          <a:p>
            <a:endParaRPr lang="ro-RO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Balul instituției (balul de absolvire)</a:t>
            </a:r>
          </a:p>
          <a:p>
            <a:pPr marL="109728" indent="0">
              <a:buNone/>
            </a:pP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5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solidFill>
                  <a:schemeClr val="accent2"/>
                </a:solidFill>
                <a:latin typeface="Arial" charset="0"/>
              </a:rPr>
              <a:t>PANNONEUM - </a:t>
            </a:r>
            <a:r>
              <a:rPr lang="ro-RO" dirty="0">
                <a:solidFill>
                  <a:schemeClr val="accent2"/>
                </a:solidFill>
                <a:latin typeface="Arial" charset="0"/>
              </a:rPr>
              <a:t>Prezentare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spcBef>
                <a:spcPts val="600"/>
              </a:spcBef>
            </a:pPr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Burgenland – </a:t>
            </a:r>
            <a:r>
              <a:rPr lang="ro-RO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în estul Austriei </a:t>
            </a:r>
            <a:r>
              <a:rPr lang="de-DE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Neusiedl am See</a:t>
            </a:r>
          </a:p>
          <a:p>
            <a:pPr lvl="1">
              <a:spcBef>
                <a:spcPts val="600"/>
              </a:spcBef>
            </a:pPr>
            <a:endParaRPr lang="de-DE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600"/>
              </a:spcBef>
            </a:pPr>
            <a:endParaRPr lang="de-DE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708920"/>
            <a:ext cx="6333400" cy="3312368"/>
          </a:xfrm>
          <a:prstGeom prst="rect">
            <a:avLst/>
          </a:prstGeom>
        </p:spPr>
      </p:pic>
      <p:cxnSp>
        <p:nvCxnSpPr>
          <p:cNvPr id="7" name="Gerade Verbindung mit Pfeil 6"/>
          <p:cNvCxnSpPr/>
          <p:nvPr/>
        </p:nvCxnSpPr>
        <p:spPr>
          <a:xfrm>
            <a:off x="6660232" y="2564904"/>
            <a:ext cx="392740" cy="144464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20080"/>
          </a:xfrm>
        </p:spPr>
        <p:txBody>
          <a:bodyPr/>
          <a:lstStyle/>
          <a:p>
            <a:pPr>
              <a:tabLst>
                <a:tab pos="6457950" algn="l"/>
              </a:tabLst>
            </a:pPr>
            <a:r>
              <a:rPr lang="de-DE" dirty="0">
                <a:solidFill>
                  <a:schemeClr val="accent2"/>
                </a:solidFill>
                <a:latin typeface="Arial" pitchFamily="34" charset="0"/>
              </a:rPr>
              <a:t>PANNONEUM - </a:t>
            </a:r>
            <a:r>
              <a:rPr lang="ro-RO" dirty="0">
                <a:solidFill>
                  <a:schemeClr val="accent2"/>
                </a:solidFill>
                <a:latin typeface="Arial" charset="0"/>
              </a:rPr>
              <a:t>Prezentare </a:t>
            </a:r>
            <a:r>
              <a:rPr lang="de-DE" sz="3200" dirty="0">
                <a:solidFill>
                  <a:schemeClr val="bg1"/>
                </a:solidFill>
                <a:latin typeface="Arial" pitchFamily="34" charset="0"/>
              </a:rPr>
              <a:t>	</a:t>
            </a:r>
            <a:r>
              <a:rPr lang="de-DE" sz="400" dirty="0">
                <a:solidFill>
                  <a:schemeClr val="bg1"/>
                </a:solidFill>
                <a:latin typeface="Arial" pitchFamily="34" charset="0"/>
              </a:rPr>
              <a:t>1/2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Autofit/>
          </a:bodyPr>
          <a:lstStyle/>
          <a:p>
            <a:pPr marL="109728" indent="0" eaLnBrk="1" hangingPunct="1">
              <a:buNone/>
            </a:pPr>
            <a:r>
              <a:rPr lang="ro-RO" b="1" dirty="0">
                <a:latin typeface="Arial" panose="020B0604020202020204" pitchFamily="34" charset="0"/>
                <a:cs typeface="Arial" panose="020B0604020202020204" pitchFamily="34" charset="0"/>
              </a:rPr>
              <a:t>Instituție de învățământ superior și mediu în domeniul economiei și turismului 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ro-RO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Departamentul Economie</a:t>
            </a:r>
            <a:endParaRPr lang="de-DE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Instruire cu durata de 5 ani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15 </a:t>
            </a:r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clase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344 </a:t>
            </a:r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elevi</a:t>
            </a:r>
            <a:endParaRPr lang="de-DE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Instruire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durata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3 </a:t>
            </a:r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clase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  69 </a:t>
            </a:r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elevi</a:t>
            </a:r>
            <a:endParaRPr lang="de-DE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1480" lvl="1" indent="0">
              <a:buNone/>
            </a:pPr>
            <a:endParaRPr lang="de-DE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ro-RO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Departamentul Turism</a:t>
            </a:r>
            <a:endParaRPr lang="de-DE" sz="2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Instruire cu durata de 5 ani 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7 </a:t>
            </a:r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clase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185 </a:t>
            </a:r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elevi</a:t>
            </a:r>
            <a:endParaRPr lang="de-DE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Instruire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durata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   3 </a:t>
            </a:r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clase</a:t>
            </a:r>
            <a:r>
              <a:rPr lang="de-DE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  53 </a:t>
            </a:r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elevi</a:t>
            </a:r>
            <a:endParaRPr lang="de-DE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000" b="1" dirty="0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  <a:t>clase</a:t>
            </a:r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 / 651 </a:t>
            </a:r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</a:rPr>
              <a:t>elevi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1480" lvl="1" indent="0">
              <a:buNone/>
            </a:pPr>
            <a:endParaRPr lang="de-D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lvl="1" eaLnBrk="1" hangingPunct="1"/>
            <a:endParaRPr lang="de-DE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Untertitel 2"/>
          <p:cNvSpPr txBox="1">
            <a:spLocks/>
          </p:cNvSpPr>
          <p:nvPr/>
        </p:nvSpPr>
        <p:spPr>
          <a:xfrm>
            <a:off x="457200" y="1052736"/>
            <a:ext cx="4953000" cy="1008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20080"/>
          </a:xfrm>
        </p:spPr>
        <p:txBody>
          <a:bodyPr/>
          <a:lstStyle/>
          <a:p>
            <a:pPr>
              <a:tabLst>
                <a:tab pos="6457950" algn="l"/>
              </a:tabLst>
            </a:pPr>
            <a:r>
              <a:rPr lang="de-DE" dirty="0">
                <a:solidFill>
                  <a:schemeClr val="accent2"/>
                </a:solidFill>
                <a:latin typeface="Arial" pitchFamily="34" charset="0"/>
              </a:rPr>
              <a:t>PANNONEUM - </a:t>
            </a:r>
            <a:r>
              <a:rPr lang="ro-RO" dirty="0">
                <a:solidFill>
                  <a:schemeClr val="accent2"/>
                </a:solidFill>
                <a:latin typeface="Arial" charset="0"/>
              </a:rPr>
              <a:t>Prezentare </a:t>
            </a:r>
            <a:r>
              <a:rPr lang="de-DE" sz="3200" dirty="0">
                <a:solidFill>
                  <a:schemeClr val="bg1"/>
                </a:solidFill>
                <a:latin typeface="Arial" pitchFamily="34" charset="0"/>
              </a:rPr>
              <a:t>	</a:t>
            </a:r>
            <a:r>
              <a:rPr lang="de-DE" sz="400" dirty="0">
                <a:solidFill>
                  <a:schemeClr val="bg1"/>
                </a:solidFill>
                <a:latin typeface="Arial" pitchFamily="34" charset="0"/>
              </a:rPr>
              <a:t>1/2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Autofit/>
          </a:bodyPr>
          <a:lstStyle/>
          <a:p>
            <a:pPr marL="109728" indent="0" eaLnBrk="1" hangingPunct="1">
              <a:buNone/>
            </a:pP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000" i="1" dirty="0">
                <a:latin typeface="Arial" panose="020B0604020202020204" pitchFamily="34" charset="0"/>
                <a:cs typeface="Arial" panose="020B0604020202020204" pitchFamily="34" charset="0"/>
              </a:rPr>
              <a:t>Instituție publică</a:t>
            </a:r>
          </a:p>
          <a:p>
            <a:endParaRPr lang="ro-R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Elevii plătesc </a:t>
            </a:r>
            <a:r>
              <a:rPr lang="ro-RO" sz="2000" b="1" dirty="0">
                <a:latin typeface="Arial" panose="020B0604020202020204" pitchFamily="34" charset="0"/>
                <a:cs typeface="Arial" panose="020B0604020202020204" pitchFamily="34" charset="0"/>
              </a:rPr>
              <a:t>taxă pentru studii și instrumente</a:t>
            </a:r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, în funcție de anul de studiu </a:t>
            </a:r>
            <a:r>
              <a:rPr lang="ro-RO" sz="2000" b="1" dirty="0">
                <a:latin typeface="Arial" panose="020B0604020202020204" pitchFamily="34" charset="0"/>
                <a:cs typeface="Arial" panose="020B0604020202020204" pitchFamily="34" charset="0"/>
              </a:rPr>
              <a:t>13 - 29 de euro pe lună</a:t>
            </a:r>
          </a:p>
          <a:p>
            <a:endParaRPr lang="ro-R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92 cadre didactice, dintre care 20 la lecțiile practice</a:t>
            </a:r>
          </a:p>
          <a:p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6 bucătării-ateliere cu a câte 12 locuri de gătit</a:t>
            </a:r>
          </a:p>
          <a:p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1 cantină</a:t>
            </a:r>
          </a:p>
          <a:p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1 sufragerie</a:t>
            </a:r>
          </a:p>
          <a:p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5 sală de servit clienții</a:t>
            </a:r>
          </a:p>
          <a:p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1 bar</a:t>
            </a:r>
          </a:p>
          <a:p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1480" lvl="1" indent="0">
              <a:buNone/>
            </a:pPr>
            <a:endParaRPr lang="de-D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lvl="1" eaLnBrk="1" hangingPunct="1"/>
            <a:endParaRPr lang="de-DE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Untertitel 2"/>
          <p:cNvSpPr txBox="1">
            <a:spLocks/>
          </p:cNvSpPr>
          <p:nvPr/>
        </p:nvSpPr>
        <p:spPr>
          <a:xfrm>
            <a:off x="457200" y="1052736"/>
            <a:ext cx="4953000" cy="10081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03106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>
          <a:xfrm>
            <a:off x="442755" y="917231"/>
            <a:ext cx="8229600" cy="1066800"/>
          </a:xfrm>
        </p:spPr>
        <p:txBody>
          <a:bodyPr>
            <a:normAutofit/>
          </a:bodyPr>
          <a:lstStyle/>
          <a:p>
            <a:pPr>
              <a:tabLst>
                <a:tab pos="6457950" algn="l"/>
              </a:tabLst>
            </a:pPr>
            <a:r>
              <a:rPr lang="de-DE" dirty="0">
                <a:solidFill>
                  <a:schemeClr val="accent2"/>
                </a:solidFill>
                <a:latin typeface="Arial" pitchFamily="34" charset="0"/>
              </a:rPr>
              <a:t>PANNONEUM - </a:t>
            </a:r>
            <a:r>
              <a:rPr lang="ro-RO" dirty="0">
                <a:solidFill>
                  <a:schemeClr val="accent2"/>
                </a:solidFill>
                <a:latin typeface="Arial" charset="0"/>
              </a:rPr>
              <a:t>Prezentare </a:t>
            </a:r>
            <a:r>
              <a:rPr lang="de-DE" dirty="0">
                <a:solidFill>
                  <a:schemeClr val="accent2"/>
                </a:solidFill>
                <a:latin typeface="Arial" pitchFamily="34" charset="0"/>
              </a:rPr>
              <a:t>	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>
          <a:xfrm>
            <a:off x="436002" y="1960842"/>
            <a:ext cx="8229600" cy="4585696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o-RO" sz="2000" b="1" dirty="0">
                <a:latin typeface="Arial" panose="020B0604020202020204" pitchFamily="34" charset="0"/>
                <a:cs typeface="Arial" panose="020B0604020202020204" pitchFamily="34" charset="0"/>
              </a:rPr>
              <a:t>Numărul de ore practice pe durata studiilor</a:t>
            </a:r>
          </a:p>
          <a:p>
            <a:pPr marL="109728" indent="0" eaLnBrk="1" hangingPunct="1">
              <a:buNone/>
            </a:pPr>
            <a:endParaRPr lang="ro-RO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Departamentul Economie</a:t>
            </a:r>
          </a:p>
          <a:p>
            <a:pPr lvl="1"/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Instruire cu durata de 5 ani	15 ore + 2 ore</a:t>
            </a:r>
          </a:p>
          <a:p>
            <a:pPr lvl="1"/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Instruire cu durata de 3 ani 	15 ore + 5 ore</a:t>
            </a:r>
          </a:p>
          <a:p>
            <a:pPr marL="411480" lvl="1" indent="0">
              <a:buNone/>
            </a:pPr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SUPLIMENTAR: Managementul în afaceri și servicii respectiv atelier de afaceri</a:t>
            </a:r>
          </a:p>
          <a:p>
            <a:pPr marL="411480" lvl="1" indent="0">
              <a:buNone/>
            </a:pPr>
            <a:endParaRPr lang="ro-RO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Departamentul Turism</a:t>
            </a:r>
          </a:p>
          <a:p>
            <a:pPr lvl="1"/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Instruire cu durata de 5 ani 	  	35 ore</a:t>
            </a:r>
          </a:p>
          <a:p>
            <a:pPr lvl="1"/>
            <a:r>
              <a:rPr lang="ro-RO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Instruire cu durata de 3 ani 	  	36 ore</a:t>
            </a:r>
          </a:p>
          <a:p>
            <a:endParaRPr lang="ro-R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 orientare practică mai pronunțată în departamentul de turism</a:t>
            </a:r>
          </a:p>
          <a:p>
            <a:r>
              <a:rPr lang="ro-RO" sz="18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Cu toate acestea, mai multă libertate în lucru departamentul de economie</a:t>
            </a:r>
          </a:p>
          <a:p>
            <a:pPr eaLnBrk="1" hangingPunct="1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endParaRPr lang="de-DE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22466" y="980728"/>
            <a:ext cx="8229600" cy="1066800"/>
          </a:xfrm>
        </p:spPr>
        <p:txBody>
          <a:bodyPr>
            <a:normAutofit/>
          </a:bodyPr>
          <a:lstStyle/>
          <a:p>
            <a:pPr>
              <a:tabLst>
                <a:tab pos="6457950" algn="l"/>
              </a:tabLst>
            </a:pPr>
            <a:r>
              <a:rPr lang="ro-RO" dirty="0">
                <a:solidFill>
                  <a:schemeClr val="accent2"/>
                </a:solidFill>
                <a:latin typeface="Arial" pitchFamily="34" charset="0"/>
              </a:rPr>
              <a:t>Venituri - condiții</a:t>
            </a:r>
          </a:p>
        </p:txBody>
      </p:sp>
      <p:sp>
        <p:nvSpPr>
          <p:cNvPr id="15363" name="Inhaltsplatzhalt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10445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Tipul de instituție</a:t>
            </a:r>
          </a:p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Condițiile sălilor în instituție</a:t>
            </a:r>
          </a:p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Locația / anturajul instituției</a:t>
            </a:r>
          </a:p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Persoane - profesori, elevi</a:t>
            </a:r>
          </a:p>
          <a:p>
            <a:pPr eaLnBrk="1" hangingPunct="1"/>
            <a:endParaRPr lang="de-DE" sz="2400" b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eaLnBrk="1" hangingPunct="1">
              <a:buNone/>
            </a:pPr>
            <a:endParaRPr lang="de-DE" sz="2400" b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sz="2000" b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sz="2000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22466" y="980728"/>
            <a:ext cx="8229600" cy="1066800"/>
          </a:xfrm>
        </p:spPr>
        <p:txBody>
          <a:bodyPr>
            <a:normAutofit/>
          </a:bodyPr>
          <a:lstStyle/>
          <a:p>
            <a:pPr>
              <a:tabLst>
                <a:tab pos="6457950" algn="l"/>
              </a:tabLst>
            </a:pPr>
            <a:r>
              <a:rPr lang="ro-RO" dirty="0">
                <a:solidFill>
                  <a:schemeClr val="accent2"/>
                </a:solidFill>
                <a:latin typeface="Arial" pitchFamily="34" charset="0"/>
              </a:rPr>
              <a:t>Venituri</a:t>
            </a:r>
            <a:r>
              <a:rPr lang="de-DE" dirty="0">
                <a:solidFill>
                  <a:schemeClr val="accent2"/>
                </a:solidFill>
                <a:latin typeface="Arial" pitchFamily="34" charset="0"/>
              </a:rPr>
              <a:t> - PANNONEUM</a:t>
            </a:r>
          </a:p>
        </p:txBody>
      </p:sp>
      <p:sp>
        <p:nvSpPr>
          <p:cNvPr id="15363" name="Inhaltsplatzhalt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104456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Închiriere – spații</a:t>
            </a:r>
          </a:p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Arendare</a:t>
            </a:r>
          </a:p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Sponsorizare</a:t>
            </a:r>
          </a:p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Servicii culinare în exterior</a:t>
            </a:r>
          </a:p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Evenimente în instituție</a:t>
            </a:r>
            <a:endParaRPr lang="ro-RO" sz="2400" b="1" spc="-4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sz="2400" b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eaLnBrk="1" hangingPunct="1">
              <a:buNone/>
            </a:pPr>
            <a:endParaRPr lang="de-DE" sz="2400" b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sz="2000" b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sz="2000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5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57200" y="817458"/>
            <a:ext cx="8229600" cy="1066800"/>
          </a:xfrm>
        </p:spPr>
        <p:txBody>
          <a:bodyPr>
            <a:normAutofit/>
          </a:bodyPr>
          <a:lstStyle/>
          <a:p>
            <a:pPr>
              <a:tabLst>
                <a:tab pos="6457950" algn="l"/>
              </a:tabLst>
            </a:pPr>
            <a:r>
              <a:rPr lang="ro-RO" dirty="0">
                <a:solidFill>
                  <a:schemeClr val="accent2"/>
                </a:solidFill>
                <a:latin typeface="Arial" pitchFamily="34" charset="0"/>
              </a:rPr>
              <a:t>Venituri</a:t>
            </a:r>
            <a:r>
              <a:rPr lang="de-DE" dirty="0">
                <a:solidFill>
                  <a:schemeClr val="accent2"/>
                </a:solidFill>
                <a:latin typeface="Arial" pitchFamily="34" charset="0"/>
              </a:rPr>
              <a:t> - PANNONEUM</a:t>
            </a:r>
          </a:p>
        </p:txBody>
      </p:sp>
      <p:sp>
        <p:nvSpPr>
          <p:cNvPr id="15363" name="Inhaltsplatzhalt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752528"/>
          </a:xfrm>
        </p:spPr>
        <p:txBody>
          <a:bodyPr>
            <a:noAutofit/>
          </a:bodyPr>
          <a:lstStyle/>
          <a:p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Închiriere </a:t>
            </a:r>
          </a:p>
          <a:p>
            <a:pPr marL="109728" indent="0" eaLnBrk="1" hangingPunct="1">
              <a:buNone/>
            </a:pPr>
            <a:r>
              <a:rPr lang="ro-RO" sz="2400" b="1" spc="-4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o-RO" sz="2000" spc="-40" dirty="0">
                <a:latin typeface="Arial" panose="020B0604020202020204" pitchFamily="34" charset="0"/>
                <a:cs typeface="Arial" panose="020B0604020202020204" pitchFamily="34" charset="0"/>
              </a:rPr>
              <a:t>Sala de sport  asociațiilor sportive</a:t>
            </a:r>
          </a:p>
          <a:p>
            <a:pPr marL="109728" indent="0" eaLnBrk="1" hangingPunct="1">
              <a:buNone/>
            </a:pPr>
            <a:r>
              <a:rPr lang="ro-RO" sz="2000" spc="-4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o-RO" sz="2000" spc="-40" dirty="0">
                <a:latin typeface="Arial" panose="020B0604020202020204" pitchFamily="34" charset="0"/>
                <a:cs typeface="Arial" panose="020B0604020202020204" pitchFamily="34" charset="0"/>
              </a:rPr>
              <a:t>bucătăriile și  sala de servit clienții</a:t>
            </a:r>
          </a:p>
          <a:p>
            <a:pPr marL="109728" indent="0" eaLnBrk="1" hangingPunct="1">
              <a:buNone/>
            </a:pPr>
            <a:r>
              <a:rPr lang="ro-RO" sz="2000" spc="-4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Sălile de informatică </a:t>
            </a:r>
          </a:p>
          <a:p>
            <a:pPr marL="109728" indent="0" eaLnBrk="1" hangingPunct="1">
              <a:buNone/>
            </a:pPr>
            <a:endParaRPr lang="ro-RO" sz="2400" b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Arendare</a:t>
            </a:r>
          </a:p>
          <a:p>
            <a:pPr marL="109728" indent="0">
              <a:buNone/>
            </a:pPr>
            <a:r>
              <a:rPr lang="ro-RO" sz="2400" b="1" spc="-4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o-RO" sz="2000" spc="-40" dirty="0">
                <a:latin typeface="Arial" panose="020B0604020202020204" pitchFamily="34" charset="0"/>
                <a:cs typeface="Arial" panose="020B0604020202020204" pitchFamily="34" charset="0"/>
              </a:rPr>
              <a:t>Automate pentru băuturi</a:t>
            </a:r>
          </a:p>
          <a:p>
            <a:pPr marL="109728" indent="0">
              <a:buNone/>
            </a:pPr>
            <a:r>
              <a:rPr lang="ro-RO" sz="2000" spc="-40" dirty="0">
                <a:latin typeface="Arial" panose="020B0604020202020204" pitchFamily="34" charset="0"/>
                <a:cs typeface="Arial" panose="020B0604020202020204" pitchFamily="34" charset="0"/>
              </a:rPr>
              <a:t>	Bufet cu gustări </a:t>
            </a:r>
          </a:p>
          <a:p>
            <a:pPr marL="109728" indent="0">
              <a:buNone/>
            </a:pPr>
            <a:endParaRPr lang="ro-RO" sz="2000" b="1" spc="-4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Sponsorizare </a:t>
            </a:r>
          </a:p>
          <a:p>
            <a:pPr marL="109728" indent="0">
              <a:buNone/>
            </a:pPr>
            <a:r>
              <a:rPr lang="ro-RO" sz="2400" spc="-4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o-RO" sz="2000" spc="-40" dirty="0">
                <a:latin typeface="Arial" panose="020B0604020202020204" pitchFamily="34" charset="0"/>
                <a:cs typeface="Arial" panose="020B0604020202020204" pitchFamily="34" charset="0"/>
              </a:rPr>
              <a:t>Banner, pagină web, afișe publicitare, campanii de distribuție</a:t>
            </a:r>
          </a:p>
          <a:p>
            <a:pPr marL="109728" indent="0">
              <a:spcAft>
                <a:spcPts val="600"/>
              </a:spcAft>
              <a:buNone/>
            </a:pPr>
            <a:endParaRPr lang="de-DE" sz="2400" b="1" spc="-4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de-DE" sz="2400" b="1" spc="-4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de-DE" sz="2400" b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eaLnBrk="1" hangingPunct="1">
              <a:buNone/>
            </a:pPr>
            <a:endParaRPr lang="de-DE" sz="2400" b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sz="2000" b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sz="2000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341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rmAutofit/>
          </a:bodyPr>
          <a:lstStyle/>
          <a:p>
            <a:pPr>
              <a:tabLst>
                <a:tab pos="6457950" algn="l"/>
              </a:tabLst>
            </a:pPr>
            <a:r>
              <a:rPr lang="ro-RO" dirty="0">
                <a:solidFill>
                  <a:schemeClr val="accent2"/>
                </a:solidFill>
                <a:latin typeface="Arial" pitchFamily="34" charset="0"/>
              </a:rPr>
              <a:t>Venituri</a:t>
            </a:r>
            <a:r>
              <a:rPr lang="de-DE" dirty="0">
                <a:solidFill>
                  <a:schemeClr val="accent2"/>
                </a:solidFill>
                <a:latin typeface="Arial" pitchFamily="34" charset="0"/>
              </a:rPr>
              <a:t> - PANNONEUM</a:t>
            </a:r>
          </a:p>
        </p:txBody>
      </p:sp>
      <p:sp>
        <p:nvSpPr>
          <p:cNvPr id="15363" name="Inhaltsplatzhalter 2"/>
          <p:cNvSpPr>
            <a:spLocks noGrp="1"/>
          </p:cNvSpPr>
          <p:nvPr>
            <p:ph idx="1"/>
          </p:nvPr>
        </p:nvSpPr>
        <p:spPr>
          <a:xfrm>
            <a:off x="323528" y="1831504"/>
            <a:ext cx="8424936" cy="4752528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Servicii culinare în exterior</a:t>
            </a:r>
          </a:p>
          <a:p>
            <a:pPr marL="109728" indent="0" eaLnBrk="1" hangingPunct="1">
              <a:buNone/>
            </a:pPr>
            <a:r>
              <a:rPr lang="ro-RO" sz="2400" b="1" spc="-4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o-RO" sz="2000" spc="-40" dirty="0">
                <a:latin typeface="Arial" panose="020B0604020202020204" pitchFamily="34" charset="0"/>
                <a:cs typeface="Arial" panose="020B0604020202020204" pitchFamily="34" charset="0"/>
              </a:rPr>
              <a:t>Consiliere ca lecție dislocată</a:t>
            </a:r>
          </a:p>
          <a:p>
            <a:pPr marL="109728" indent="0">
              <a:buNone/>
            </a:pPr>
            <a:r>
              <a:rPr lang="ro-RO" sz="2000" spc="-4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o-RO" sz="2000" spc="-40" dirty="0">
                <a:latin typeface="Arial" panose="020B0604020202020204" pitchFamily="34" charset="0"/>
                <a:cs typeface="Arial" panose="020B0604020202020204" pitchFamily="34" charset="0"/>
              </a:rPr>
              <a:t>Vânzare de produse alimentare pentru evenimente (fără personal)</a:t>
            </a:r>
            <a:r>
              <a:rPr lang="ro-RO" sz="2000" spc="-4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o-RO" sz="2000" spc="-40" dirty="0">
                <a:latin typeface="Arial" panose="020B0604020202020204" pitchFamily="34" charset="0"/>
                <a:cs typeface="Arial" panose="020B0604020202020204" pitchFamily="34" charset="0"/>
              </a:rPr>
              <a:t>de ex..: pentru instituții comunitare sau publice, școli, companii </a:t>
            </a:r>
          </a:p>
          <a:p>
            <a:pPr marL="109728" indent="0">
              <a:buNone/>
            </a:pPr>
            <a:r>
              <a:rPr lang="ro-RO" sz="2000" spc="-4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partenere - </a:t>
            </a:r>
            <a:r>
              <a:rPr lang="ro-RO" sz="2000" i="1" spc="-40" dirty="0">
                <a:latin typeface="Arial" panose="020B0604020202020204" pitchFamily="34" charset="0"/>
                <a:cs typeface="Arial" panose="020B0604020202020204" pitchFamily="34" charset="0"/>
              </a:rPr>
              <a:t>Atenție: nu pentru persoane fizice</a:t>
            </a:r>
            <a:endParaRPr lang="ro-RO" sz="2000" i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eaLnBrk="1" hangingPunct="1">
              <a:buNone/>
            </a:pPr>
            <a:endParaRPr lang="ro-RO" sz="2400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Evenimente în instituție</a:t>
            </a:r>
            <a:endParaRPr lang="ro-RO" sz="2400" b="1" spc="-4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ro-RO" sz="2400" b="1" spc="-4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o-RO" sz="2000" spc="-40" dirty="0">
                <a:latin typeface="Arial" panose="020B0604020202020204" pitchFamily="34" charset="0"/>
                <a:cs typeface="Arial" panose="020B0604020202020204" pitchFamily="34" charset="0"/>
              </a:rPr>
              <a:t>Restaurant de seară / mic dejun business / gustare de după amiază</a:t>
            </a:r>
          </a:p>
          <a:p>
            <a:pPr marL="109728" indent="0">
              <a:buNone/>
            </a:pPr>
            <a:r>
              <a:rPr lang="ro-RO" sz="2000" spc="-40" dirty="0">
                <a:latin typeface="Arial" panose="020B0604020202020204" pitchFamily="34" charset="0"/>
                <a:cs typeface="Arial" panose="020B0604020202020204" pitchFamily="34" charset="0"/>
              </a:rPr>
              <a:t>	Ziua ușilor deschise</a:t>
            </a:r>
          </a:p>
          <a:p>
            <a:pPr marL="109728" indent="0">
              <a:buNone/>
            </a:pPr>
            <a:r>
              <a:rPr lang="ro-RO" sz="2000" spc="-40" dirty="0">
                <a:latin typeface="Arial" panose="020B0604020202020204" pitchFamily="34" charset="0"/>
                <a:cs typeface="Arial" panose="020B0604020202020204" pitchFamily="34" charset="0"/>
              </a:rPr>
              <a:t>	Târguri de recrutare</a:t>
            </a:r>
          </a:p>
          <a:p>
            <a:pPr marL="109728" indent="0">
              <a:buNone/>
            </a:pPr>
            <a:endParaRPr lang="ro-RO" sz="2000" spc="-4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Cantină / restaurant - </a:t>
            </a:r>
            <a:r>
              <a:rPr lang="ro-RO" sz="2000" dirty="0">
                <a:latin typeface="Arial" panose="020B0604020202020204" pitchFamily="34" charset="0"/>
                <a:cs typeface="Arial" panose="020B0604020202020204" pitchFamily="34" charset="0"/>
              </a:rPr>
              <a:t>acoperirea costurilor</a:t>
            </a:r>
            <a:r>
              <a:rPr lang="de-DE" sz="2000" b="1" spc="-4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109728" indent="0">
              <a:buNone/>
            </a:pPr>
            <a:endParaRPr lang="de-DE" sz="2000" b="1" spc="-4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spcAft>
                <a:spcPts val="600"/>
              </a:spcAft>
              <a:buNone/>
            </a:pPr>
            <a:endParaRPr lang="de-DE" sz="2400" b="1" spc="-4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spcAft>
                <a:spcPts val="600"/>
              </a:spcAft>
              <a:buNone/>
            </a:pPr>
            <a:r>
              <a:rPr lang="de-DE" sz="2400" b="1" spc="-4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de-DE" sz="2400" b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eaLnBrk="1" hangingPunct="1">
              <a:buNone/>
            </a:pPr>
            <a:endParaRPr lang="de-DE" sz="2400" b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sz="2000" b="1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de-DE" sz="2000" spc="-4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1274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hea">
  <a:themeElements>
    <a:clrScheme name="Rhea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Rhea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624</Words>
  <Application>Microsoft Office PowerPoint</Application>
  <PresentationFormat>Bildschirmpräsentation (4:3)</PresentationFormat>
  <Paragraphs>149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Georgia</vt:lpstr>
      <vt:lpstr>Trebuchet MS</vt:lpstr>
      <vt:lpstr>Wingdings 2</vt:lpstr>
      <vt:lpstr>Rhea</vt:lpstr>
      <vt:lpstr>Generarea veniturilor în instituțiile de învățământ profesional tehnic Republica Moldova - noiembrie 2019 </vt:lpstr>
      <vt:lpstr>PANNONEUM - Prezentare</vt:lpstr>
      <vt:lpstr>PANNONEUM - Prezentare  1/2</vt:lpstr>
      <vt:lpstr>PANNONEUM - Prezentare  1/2</vt:lpstr>
      <vt:lpstr>PANNONEUM - Prezentare  </vt:lpstr>
      <vt:lpstr>Venituri - condiții</vt:lpstr>
      <vt:lpstr>Venituri - PANNONEUM</vt:lpstr>
      <vt:lpstr>Venituri - PANNONEUM</vt:lpstr>
      <vt:lpstr>Venituri - PANNONEUM</vt:lpstr>
      <vt:lpstr>Venituri – elevi PANNONEUM</vt:lpstr>
      <vt:lpstr>Diverse - idei</vt:lpstr>
    </vt:vector>
  </TitlesOfParts>
  <Company>BHAK Neusiedl am 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melanie.zitz</dc:creator>
  <cp:lastModifiedBy>BB Chisinau</cp:lastModifiedBy>
  <cp:revision>103</cp:revision>
  <cp:lastPrinted>2019-11-13T07:24:32Z</cp:lastPrinted>
  <dcterms:created xsi:type="dcterms:W3CDTF">2011-04-11T13:42:02Z</dcterms:created>
  <dcterms:modified xsi:type="dcterms:W3CDTF">2019-11-20T07:07:08Z</dcterms:modified>
</cp:coreProperties>
</file>