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317" r:id="rId8"/>
    <p:sldId id="261" r:id="rId9"/>
    <p:sldId id="262" r:id="rId10"/>
    <p:sldId id="309" r:id="rId11"/>
    <p:sldId id="303" r:id="rId12"/>
    <p:sldId id="315" r:id="rId13"/>
    <p:sldId id="314" r:id="rId14"/>
    <p:sldId id="316" r:id="rId15"/>
    <p:sldId id="318" r:id="rId16"/>
    <p:sldId id="310" r:id="rId17"/>
    <p:sldId id="311" r:id="rId18"/>
    <p:sldId id="3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3287"/>
  </p:normalViewPr>
  <p:slideViewPr>
    <p:cSldViewPr snapToGrid="0" snapToObjects="1">
      <p:cViewPr varScale="1">
        <p:scale>
          <a:sx n="62" d="100"/>
          <a:sy n="62" d="100"/>
        </p:scale>
        <p:origin x="103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F45130-96BA-49EF-B895-3F146355B65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12B9A23-8C48-4904-9CA1-B512E556A900}">
      <dgm:prSet custT="1"/>
      <dgm:spPr/>
      <dgm:t>
        <a:bodyPr/>
        <a:lstStyle/>
        <a:p>
          <a:r>
            <a:rPr lang="ro-RO" sz="2000" dirty="0"/>
            <a:t>Comunicarea obiectivelor cercetării la 67  IÎPT;</a:t>
          </a:r>
          <a:endParaRPr lang="en-US" sz="2000" dirty="0"/>
        </a:p>
      </dgm:t>
    </dgm:pt>
    <dgm:pt modelId="{5EFC5C40-680A-4D00-9A26-260E3C4C9C11}" type="parTrans" cxnId="{640250CB-CF06-4F2D-A39A-3E4A7F74FEC6}">
      <dgm:prSet/>
      <dgm:spPr/>
      <dgm:t>
        <a:bodyPr/>
        <a:lstStyle/>
        <a:p>
          <a:endParaRPr lang="en-US"/>
        </a:p>
      </dgm:t>
    </dgm:pt>
    <dgm:pt modelId="{2297FE5C-FECD-444E-A521-118AF1E3F10E}" type="sibTrans" cxnId="{640250CB-CF06-4F2D-A39A-3E4A7F74FEC6}">
      <dgm:prSet/>
      <dgm:spPr/>
      <dgm:t>
        <a:bodyPr/>
        <a:lstStyle/>
        <a:p>
          <a:endParaRPr lang="en-US"/>
        </a:p>
      </dgm:t>
    </dgm:pt>
    <dgm:pt modelId="{A10443DF-F1BF-4B14-BB58-6407FE3984FE}">
      <dgm:prSet custT="1"/>
      <dgm:spPr/>
      <dgm:t>
        <a:bodyPr/>
        <a:lstStyle/>
        <a:p>
          <a:r>
            <a:rPr lang="en-US" sz="2000" dirty="0" err="1"/>
            <a:t>Sondaj</a:t>
          </a:r>
          <a:r>
            <a:rPr lang="en-US" sz="2000" dirty="0"/>
            <a:t> de </a:t>
          </a:r>
          <a:r>
            <a:rPr lang="en-US" sz="2000" dirty="0" err="1"/>
            <a:t>opinie</a:t>
          </a:r>
          <a:r>
            <a:rPr lang="en-US" sz="2000" dirty="0"/>
            <a:t> </a:t>
          </a:r>
          <a:r>
            <a:rPr lang="en-US" sz="2000" dirty="0" err="1"/>
            <a:t>prin</a:t>
          </a:r>
          <a:r>
            <a:rPr lang="en-US" sz="2000" dirty="0"/>
            <a:t> </a:t>
          </a:r>
          <a:r>
            <a:rPr lang="en-US" sz="2000" dirty="0" err="1"/>
            <a:t>intermediul</a:t>
          </a:r>
          <a:r>
            <a:rPr lang="en-US" sz="2000" dirty="0"/>
            <a:t> </a:t>
          </a:r>
          <a:r>
            <a:rPr lang="en-US" sz="2000" dirty="0" err="1"/>
            <a:t>chestionării</a:t>
          </a:r>
          <a:r>
            <a:rPr lang="en-US" sz="2000" dirty="0"/>
            <a:t> </a:t>
          </a:r>
          <a:r>
            <a:rPr lang="ro-MD" sz="2000" dirty="0"/>
            <a:t>reprezentanților a 27 IÎPT;</a:t>
          </a:r>
          <a:endParaRPr lang="en-US" sz="2000" dirty="0"/>
        </a:p>
      </dgm:t>
    </dgm:pt>
    <dgm:pt modelId="{4D3E05BB-8D63-4A1F-A9FE-28C9318412BB}" type="parTrans" cxnId="{8B094262-1BB5-475E-8775-503F5A2904A7}">
      <dgm:prSet/>
      <dgm:spPr/>
      <dgm:t>
        <a:bodyPr/>
        <a:lstStyle/>
        <a:p>
          <a:endParaRPr lang="en-US"/>
        </a:p>
      </dgm:t>
    </dgm:pt>
    <dgm:pt modelId="{FB27E1BF-08BD-41DF-BB46-65A8C008D98B}" type="sibTrans" cxnId="{8B094262-1BB5-475E-8775-503F5A2904A7}">
      <dgm:prSet/>
      <dgm:spPr/>
      <dgm:t>
        <a:bodyPr/>
        <a:lstStyle/>
        <a:p>
          <a:endParaRPr lang="en-US"/>
        </a:p>
      </dgm:t>
    </dgm:pt>
    <dgm:pt modelId="{148EA4BF-03DD-4A53-BB92-393600304ADE}">
      <dgm:prSet custT="1"/>
      <dgm:spPr/>
      <dgm:t>
        <a:bodyPr/>
        <a:lstStyle/>
        <a:p>
          <a:r>
            <a:rPr lang="ro-MD" sz="2000" dirty="0"/>
            <a:t>Grupul țintă: </a:t>
          </a:r>
          <a:r>
            <a:rPr lang="en-US" sz="2000" dirty="0" err="1"/>
            <a:t>Directori</a:t>
          </a:r>
          <a:r>
            <a:rPr lang="en-US" sz="2000" dirty="0"/>
            <a:t>, </a:t>
          </a:r>
          <a:r>
            <a:rPr lang="en-US" sz="2000" dirty="0" err="1"/>
            <a:t>membri</a:t>
          </a:r>
          <a:r>
            <a:rPr lang="en-US" sz="2000" dirty="0"/>
            <a:t> ai </a:t>
          </a:r>
          <a:r>
            <a:rPr lang="en-US" sz="2000" dirty="0" err="1"/>
            <a:t>Consiliului</a:t>
          </a:r>
          <a:r>
            <a:rPr lang="en-US" sz="2000" dirty="0"/>
            <a:t> de </a:t>
          </a:r>
          <a:r>
            <a:rPr lang="en-US" sz="2000" dirty="0" err="1"/>
            <a:t>Administrație</a:t>
          </a:r>
          <a:r>
            <a:rPr lang="en-US" sz="2000" dirty="0"/>
            <a:t>,  </a:t>
          </a:r>
          <a:r>
            <a:rPr lang="en-US" sz="2000" dirty="0" err="1"/>
            <a:t>contabili-șef</a:t>
          </a:r>
          <a:r>
            <a:rPr lang="en-US" sz="2000" dirty="0"/>
            <a:t> </a:t>
          </a:r>
          <a:r>
            <a:rPr lang="ro-RO" sz="2000" dirty="0"/>
            <a:t> și  </a:t>
          </a:r>
          <a:r>
            <a:rPr lang="en-US" sz="2000" dirty="0"/>
            <a:t>cadre </a:t>
          </a:r>
          <a:r>
            <a:rPr lang="en-US" sz="2000" dirty="0" err="1"/>
            <a:t>didactice</a:t>
          </a:r>
          <a:r>
            <a:rPr lang="ro-MD" sz="2000" dirty="0"/>
            <a:t> din cadrul</a:t>
          </a:r>
          <a:r>
            <a:rPr lang="en-US" sz="2000" dirty="0"/>
            <a:t> IÎPT;</a:t>
          </a:r>
        </a:p>
      </dgm:t>
    </dgm:pt>
    <dgm:pt modelId="{F06CDDDE-8DF1-4217-81B5-6E035EA1DD2E}" type="parTrans" cxnId="{C2443764-D491-4A62-AEA3-D9A175723BBA}">
      <dgm:prSet/>
      <dgm:spPr/>
      <dgm:t>
        <a:bodyPr/>
        <a:lstStyle/>
        <a:p>
          <a:endParaRPr lang="en-US"/>
        </a:p>
      </dgm:t>
    </dgm:pt>
    <dgm:pt modelId="{2B5F0B73-0BF8-4556-9E4C-C809B35B0FFB}" type="sibTrans" cxnId="{C2443764-D491-4A62-AEA3-D9A175723BBA}">
      <dgm:prSet/>
      <dgm:spPr/>
      <dgm:t>
        <a:bodyPr/>
        <a:lstStyle/>
        <a:p>
          <a:endParaRPr lang="en-US"/>
        </a:p>
      </dgm:t>
    </dgm:pt>
    <dgm:pt modelId="{29EA64F7-95D8-4682-A2E4-2D070348E917}">
      <dgm:prSet custT="1"/>
      <dgm:spPr/>
      <dgm:t>
        <a:bodyPr/>
        <a:lstStyle/>
        <a:p>
          <a:r>
            <a:rPr lang="ro-RO" sz="2000" dirty="0"/>
            <a:t>3 focus grupuri și realizarea sondajului expres de opinie, cu participarea unor directori/membri ai Consiliului de administrație, cadre didactice din cadrul IÎPT;</a:t>
          </a:r>
          <a:endParaRPr lang="en-US" sz="2000" dirty="0"/>
        </a:p>
      </dgm:t>
    </dgm:pt>
    <dgm:pt modelId="{6E71B476-6F6F-473E-809D-2847B4403801}" type="parTrans" cxnId="{33064035-B8A7-44E6-BF04-A1C0D5AF4D63}">
      <dgm:prSet/>
      <dgm:spPr/>
      <dgm:t>
        <a:bodyPr/>
        <a:lstStyle/>
        <a:p>
          <a:endParaRPr lang="en-US"/>
        </a:p>
      </dgm:t>
    </dgm:pt>
    <dgm:pt modelId="{AE4D9375-46E3-44B8-8A15-5F3C5BE70A69}" type="sibTrans" cxnId="{33064035-B8A7-44E6-BF04-A1C0D5AF4D63}">
      <dgm:prSet/>
      <dgm:spPr/>
      <dgm:t>
        <a:bodyPr/>
        <a:lstStyle/>
        <a:p>
          <a:endParaRPr lang="en-US"/>
        </a:p>
      </dgm:t>
    </dgm:pt>
    <dgm:pt modelId="{5A8AC9CB-C3CF-46DD-B1FB-30FA47277743}">
      <dgm:prSet custT="1"/>
      <dgm:spPr/>
      <dgm:t>
        <a:bodyPr/>
        <a:lstStyle/>
        <a:p>
          <a:r>
            <a:rPr lang="ro-RO" sz="2000" dirty="0"/>
            <a:t>3 vizite de studiu la sediul ȘP Nisporeni, ȘP din mun. Bălți și ȘP din mun. Chișinău;</a:t>
          </a:r>
          <a:endParaRPr lang="en-US" sz="2000" dirty="0"/>
        </a:p>
      </dgm:t>
    </dgm:pt>
    <dgm:pt modelId="{D45C1F62-C2EE-4AF7-A827-CE0F286D25CE}" type="parTrans" cxnId="{8E299645-4655-42BB-A3DA-7FD6988E931E}">
      <dgm:prSet/>
      <dgm:spPr/>
      <dgm:t>
        <a:bodyPr/>
        <a:lstStyle/>
        <a:p>
          <a:endParaRPr lang="en-US"/>
        </a:p>
      </dgm:t>
    </dgm:pt>
    <dgm:pt modelId="{60A366BF-1C7B-4F58-9038-DEF9A651E269}" type="sibTrans" cxnId="{8E299645-4655-42BB-A3DA-7FD6988E931E}">
      <dgm:prSet/>
      <dgm:spPr/>
      <dgm:t>
        <a:bodyPr/>
        <a:lstStyle/>
        <a:p>
          <a:endParaRPr lang="en-US"/>
        </a:p>
      </dgm:t>
    </dgm:pt>
    <dgm:pt modelId="{16DDEEB3-D161-4913-BF0D-9D6B5A433901}">
      <dgm:prSet custT="1"/>
      <dgm:spPr/>
      <dgm:t>
        <a:bodyPr/>
        <a:lstStyle/>
        <a:p>
          <a:r>
            <a:rPr lang="ro-MD" sz="2000" dirty="0"/>
            <a:t>Prezentarea rezultatelor cercetării în cadrul Conferinței Naționale </a:t>
          </a:r>
          <a:r>
            <a:rPr lang="en-US" sz="2000" dirty="0"/>
            <a:t>„</a:t>
          </a:r>
          <a:r>
            <a:rPr lang="en-US" sz="2000" dirty="0" err="1"/>
            <a:t>Guvernare</a:t>
          </a:r>
          <a:r>
            <a:rPr lang="en-US" sz="2000" dirty="0"/>
            <a:t> </a:t>
          </a:r>
          <a:r>
            <a:rPr lang="en-US" sz="2000" dirty="0" err="1"/>
            <a:t>eficientă</a:t>
          </a:r>
          <a:r>
            <a:rPr lang="en-US" sz="2000" dirty="0"/>
            <a:t> </a:t>
          </a:r>
          <a:r>
            <a:rPr lang="en-US" sz="2000" dirty="0" err="1"/>
            <a:t>şi</a:t>
          </a:r>
          <a:r>
            <a:rPr lang="en-US" sz="2000" dirty="0"/>
            <a:t> </a:t>
          </a:r>
          <a:r>
            <a:rPr lang="en-US" sz="2000" dirty="0" err="1"/>
            <a:t>viabilă</a:t>
          </a:r>
          <a:r>
            <a:rPr lang="en-US" sz="2000" dirty="0"/>
            <a:t> a </a:t>
          </a:r>
          <a:r>
            <a:rPr lang="en-US" sz="2000" dirty="0" err="1"/>
            <a:t>instituțiilor</a:t>
          </a:r>
          <a:r>
            <a:rPr lang="en-US" sz="2000" dirty="0"/>
            <a:t> de </a:t>
          </a:r>
          <a:r>
            <a:rPr lang="en-US" sz="2000" dirty="0" err="1"/>
            <a:t>învățământ</a:t>
          </a:r>
          <a:r>
            <a:rPr lang="en-US" sz="2000" dirty="0"/>
            <a:t> </a:t>
          </a:r>
          <a:r>
            <a:rPr lang="en-US" sz="2000" dirty="0" err="1"/>
            <a:t>profesional</a:t>
          </a:r>
          <a:r>
            <a:rPr lang="en-US" sz="2000" dirty="0"/>
            <a:t> </a:t>
          </a:r>
          <a:r>
            <a:rPr lang="en-US" sz="2000" dirty="0" err="1"/>
            <a:t>tehnic</a:t>
          </a:r>
          <a:r>
            <a:rPr lang="en-US" sz="2000" dirty="0"/>
            <a:t>”</a:t>
          </a:r>
          <a:r>
            <a:rPr lang="ro-MD" sz="2000" dirty="0"/>
            <a:t> (21-22 noiembrie);</a:t>
          </a:r>
          <a:r>
            <a:rPr lang="en-US" sz="2000" dirty="0"/>
            <a:t> </a:t>
          </a:r>
        </a:p>
      </dgm:t>
    </dgm:pt>
    <dgm:pt modelId="{312D0944-BCA3-453E-B208-C3A3F701A27D}" type="parTrans" cxnId="{157552AC-6CD4-4EB3-9978-9D8DDD3D2C51}">
      <dgm:prSet/>
      <dgm:spPr/>
      <dgm:t>
        <a:bodyPr/>
        <a:lstStyle/>
        <a:p>
          <a:endParaRPr lang="en-US"/>
        </a:p>
      </dgm:t>
    </dgm:pt>
    <dgm:pt modelId="{8CF9E5D6-EF99-4CF3-8026-80D62BB5AD8E}" type="sibTrans" cxnId="{157552AC-6CD4-4EB3-9978-9D8DDD3D2C51}">
      <dgm:prSet/>
      <dgm:spPr/>
      <dgm:t>
        <a:bodyPr/>
        <a:lstStyle/>
        <a:p>
          <a:endParaRPr lang="en-US"/>
        </a:p>
      </dgm:t>
    </dgm:pt>
    <dgm:pt modelId="{068C520B-9A6A-42F2-8B69-D38B66294713}">
      <dgm:prSet custT="1"/>
      <dgm:spPr/>
      <dgm:t>
        <a:bodyPr/>
        <a:lstStyle/>
        <a:p>
          <a:r>
            <a:rPr lang="ro-RO" sz="2000" dirty="0"/>
            <a:t>Sesiuni de informare și prezentarea rezultatelor studiului.</a:t>
          </a:r>
          <a:endParaRPr lang="en-US" sz="2000" dirty="0"/>
        </a:p>
      </dgm:t>
    </dgm:pt>
    <dgm:pt modelId="{141AF71C-52D2-4E09-A0F6-D962D3440C66}" type="parTrans" cxnId="{A15E5C0F-D67F-44BF-BAE6-7B8BE71FFC80}">
      <dgm:prSet/>
      <dgm:spPr/>
      <dgm:t>
        <a:bodyPr/>
        <a:lstStyle/>
        <a:p>
          <a:endParaRPr lang="en-US"/>
        </a:p>
      </dgm:t>
    </dgm:pt>
    <dgm:pt modelId="{F3803396-4A80-4211-9219-FFBE41EE54EB}" type="sibTrans" cxnId="{A15E5C0F-D67F-44BF-BAE6-7B8BE71FFC80}">
      <dgm:prSet/>
      <dgm:spPr/>
      <dgm:t>
        <a:bodyPr/>
        <a:lstStyle/>
        <a:p>
          <a:endParaRPr lang="en-US"/>
        </a:p>
      </dgm:t>
    </dgm:pt>
    <dgm:pt modelId="{79445C0D-FB1F-2740-BCE5-D7277D65B86A}" type="pres">
      <dgm:prSet presAssocID="{14F45130-96BA-49EF-B895-3F146355B65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156D9E2-3082-094F-BF88-70E37E1AE896}" type="pres">
      <dgm:prSet presAssocID="{712B9A23-8C48-4904-9CA1-B512E556A900}" presName="thickLine" presStyleLbl="alignNode1" presStyleIdx="0" presStyleCnt="7"/>
      <dgm:spPr/>
    </dgm:pt>
    <dgm:pt modelId="{C10F8451-F036-CC41-AF11-460F2003EC72}" type="pres">
      <dgm:prSet presAssocID="{712B9A23-8C48-4904-9CA1-B512E556A900}" presName="horz1" presStyleCnt="0"/>
      <dgm:spPr/>
    </dgm:pt>
    <dgm:pt modelId="{95501B57-8C02-D348-8D2F-C9D10E9FC407}" type="pres">
      <dgm:prSet presAssocID="{712B9A23-8C48-4904-9CA1-B512E556A900}" presName="tx1" presStyleLbl="revTx" presStyleIdx="0" presStyleCnt="7"/>
      <dgm:spPr/>
      <dgm:t>
        <a:bodyPr/>
        <a:lstStyle/>
        <a:p>
          <a:endParaRPr lang="en-US"/>
        </a:p>
      </dgm:t>
    </dgm:pt>
    <dgm:pt modelId="{E653A86B-6EA4-9241-963B-47AA92B10496}" type="pres">
      <dgm:prSet presAssocID="{712B9A23-8C48-4904-9CA1-B512E556A900}" presName="vert1" presStyleCnt="0"/>
      <dgm:spPr/>
    </dgm:pt>
    <dgm:pt modelId="{8D5E61F1-A49D-2645-A1F8-2F0E58BC67E5}" type="pres">
      <dgm:prSet presAssocID="{A10443DF-F1BF-4B14-BB58-6407FE3984FE}" presName="thickLine" presStyleLbl="alignNode1" presStyleIdx="1" presStyleCnt="7"/>
      <dgm:spPr/>
    </dgm:pt>
    <dgm:pt modelId="{23B795B0-5AAF-FC40-8A31-B2F36A921AF3}" type="pres">
      <dgm:prSet presAssocID="{A10443DF-F1BF-4B14-BB58-6407FE3984FE}" presName="horz1" presStyleCnt="0"/>
      <dgm:spPr/>
    </dgm:pt>
    <dgm:pt modelId="{BA196129-AEAD-9445-8F89-98BC98A2E409}" type="pres">
      <dgm:prSet presAssocID="{A10443DF-F1BF-4B14-BB58-6407FE3984FE}" presName="tx1" presStyleLbl="revTx" presStyleIdx="1" presStyleCnt="7"/>
      <dgm:spPr/>
      <dgm:t>
        <a:bodyPr/>
        <a:lstStyle/>
        <a:p>
          <a:endParaRPr lang="en-US"/>
        </a:p>
      </dgm:t>
    </dgm:pt>
    <dgm:pt modelId="{F9263649-682D-924B-91E6-7F45ACE48E7B}" type="pres">
      <dgm:prSet presAssocID="{A10443DF-F1BF-4B14-BB58-6407FE3984FE}" presName="vert1" presStyleCnt="0"/>
      <dgm:spPr/>
    </dgm:pt>
    <dgm:pt modelId="{7F0947D7-3890-5E40-A589-5CFAC3975A49}" type="pres">
      <dgm:prSet presAssocID="{148EA4BF-03DD-4A53-BB92-393600304ADE}" presName="thickLine" presStyleLbl="alignNode1" presStyleIdx="2" presStyleCnt="7"/>
      <dgm:spPr/>
    </dgm:pt>
    <dgm:pt modelId="{36EEB6C4-B487-8243-AE13-95826C063F2C}" type="pres">
      <dgm:prSet presAssocID="{148EA4BF-03DD-4A53-BB92-393600304ADE}" presName="horz1" presStyleCnt="0"/>
      <dgm:spPr/>
    </dgm:pt>
    <dgm:pt modelId="{0951CF0E-0C43-8843-BEBB-0428EB60EA7B}" type="pres">
      <dgm:prSet presAssocID="{148EA4BF-03DD-4A53-BB92-393600304ADE}" presName="tx1" presStyleLbl="revTx" presStyleIdx="2" presStyleCnt="7"/>
      <dgm:spPr/>
      <dgm:t>
        <a:bodyPr/>
        <a:lstStyle/>
        <a:p>
          <a:endParaRPr lang="en-US"/>
        </a:p>
      </dgm:t>
    </dgm:pt>
    <dgm:pt modelId="{F0EB8D7F-FAF7-2B4C-969F-FE4EE26988B5}" type="pres">
      <dgm:prSet presAssocID="{148EA4BF-03DD-4A53-BB92-393600304ADE}" presName="vert1" presStyleCnt="0"/>
      <dgm:spPr/>
    </dgm:pt>
    <dgm:pt modelId="{583704B7-734B-2845-B313-A0C28FDA00BA}" type="pres">
      <dgm:prSet presAssocID="{29EA64F7-95D8-4682-A2E4-2D070348E917}" presName="thickLine" presStyleLbl="alignNode1" presStyleIdx="3" presStyleCnt="7"/>
      <dgm:spPr/>
    </dgm:pt>
    <dgm:pt modelId="{45AE48CE-5606-4C40-8894-B572053CA6FD}" type="pres">
      <dgm:prSet presAssocID="{29EA64F7-95D8-4682-A2E4-2D070348E917}" presName="horz1" presStyleCnt="0"/>
      <dgm:spPr/>
    </dgm:pt>
    <dgm:pt modelId="{450DB1DB-7572-104C-946F-12302EE399B1}" type="pres">
      <dgm:prSet presAssocID="{29EA64F7-95D8-4682-A2E4-2D070348E917}" presName="tx1" presStyleLbl="revTx" presStyleIdx="3" presStyleCnt="7"/>
      <dgm:spPr/>
      <dgm:t>
        <a:bodyPr/>
        <a:lstStyle/>
        <a:p>
          <a:endParaRPr lang="en-US"/>
        </a:p>
      </dgm:t>
    </dgm:pt>
    <dgm:pt modelId="{CD9B2C6E-3472-4544-9FF8-9DA44D77AB13}" type="pres">
      <dgm:prSet presAssocID="{29EA64F7-95D8-4682-A2E4-2D070348E917}" presName="vert1" presStyleCnt="0"/>
      <dgm:spPr/>
    </dgm:pt>
    <dgm:pt modelId="{655E85C6-5FAE-BE42-9070-F2DBE1BFE674}" type="pres">
      <dgm:prSet presAssocID="{5A8AC9CB-C3CF-46DD-B1FB-30FA47277743}" presName="thickLine" presStyleLbl="alignNode1" presStyleIdx="4" presStyleCnt="7"/>
      <dgm:spPr/>
    </dgm:pt>
    <dgm:pt modelId="{318E5273-1BB3-5844-9846-8004445E1A39}" type="pres">
      <dgm:prSet presAssocID="{5A8AC9CB-C3CF-46DD-B1FB-30FA47277743}" presName="horz1" presStyleCnt="0"/>
      <dgm:spPr/>
    </dgm:pt>
    <dgm:pt modelId="{C74A43D4-BACD-DD4B-969E-FA1DEDCA898A}" type="pres">
      <dgm:prSet presAssocID="{5A8AC9CB-C3CF-46DD-B1FB-30FA47277743}" presName="tx1" presStyleLbl="revTx" presStyleIdx="4" presStyleCnt="7"/>
      <dgm:spPr/>
      <dgm:t>
        <a:bodyPr/>
        <a:lstStyle/>
        <a:p>
          <a:endParaRPr lang="en-US"/>
        </a:p>
      </dgm:t>
    </dgm:pt>
    <dgm:pt modelId="{BD2AD2D1-FC0B-944A-824B-90C12BBFFB8B}" type="pres">
      <dgm:prSet presAssocID="{5A8AC9CB-C3CF-46DD-B1FB-30FA47277743}" presName="vert1" presStyleCnt="0"/>
      <dgm:spPr/>
    </dgm:pt>
    <dgm:pt modelId="{8FDF3141-7067-6D4B-B8F4-73E06AA4E329}" type="pres">
      <dgm:prSet presAssocID="{16DDEEB3-D161-4913-BF0D-9D6B5A433901}" presName="thickLine" presStyleLbl="alignNode1" presStyleIdx="5" presStyleCnt="7"/>
      <dgm:spPr/>
    </dgm:pt>
    <dgm:pt modelId="{6AF23B2A-8B01-7141-8B6A-039DF378AACB}" type="pres">
      <dgm:prSet presAssocID="{16DDEEB3-D161-4913-BF0D-9D6B5A433901}" presName="horz1" presStyleCnt="0"/>
      <dgm:spPr/>
    </dgm:pt>
    <dgm:pt modelId="{B48FF0AA-53C1-9A49-BD8F-06855BBA1AD9}" type="pres">
      <dgm:prSet presAssocID="{16DDEEB3-D161-4913-BF0D-9D6B5A433901}" presName="tx1" presStyleLbl="revTx" presStyleIdx="5" presStyleCnt="7"/>
      <dgm:spPr/>
      <dgm:t>
        <a:bodyPr/>
        <a:lstStyle/>
        <a:p>
          <a:endParaRPr lang="en-US"/>
        </a:p>
      </dgm:t>
    </dgm:pt>
    <dgm:pt modelId="{1F230BCC-A1CF-1E4B-A8A3-6E3B83C26A99}" type="pres">
      <dgm:prSet presAssocID="{16DDEEB3-D161-4913-BF0D-9D6B5A433901}" presName="vert1" presStyleCnt="0"/>
      <dgm:spPr/>
    </dgm:pt>
    <dgm:pt modelId="{18E95E95-6116-644A-8AA3-75B06DD73CD4}" type="pres">
      <dgm:prSet presAssocID="{068C520B-9A6A-42F2-8B69-D38B66294713}" presName="thickLine" presStyleLbl="alignNode1" presStyleIdx="6" presStyleCnt="7"/>
      <dgm:spPr/>
    </dgm:pt>
    <dgm:pt modelId="{26A71C01-095C-7A48-A714-1A73E2F7437D}" type="pres">
      <dgm:prSet presAssocID="{068C520B-9A6A-42F2-8B69-D38B66294713}" presName="horz1" presStyleCnt="0"/>
      <dgm:spPr/>
    </dgm:pt>
    <dgm:pt modelId="{5435F1D9-1405-764D-A6BE-BBEE2E9CC02D}" type="pres">
      <dgm:prSet presAssocID="{068C520B-9A6A-42F2-8B69-D38B66294713}" presName="tx1" presStyleLbl="revTx" presStyleIdx="6" presStyleCnt="7"/>
      <dgm:spPr/>
      <dgm:t>
        <a:bodyPr/>
        <a:lstStyle/>
        <a:p>
          <a:endParaRPr lang="en-US"/>
        </a:p>
      </dgm:t>
    </dgm:pt>
    <dgm:pt modelId="{D9BC3B89-AA62-7C4C-A151-C3199366CA29}" type="pres">
      <dgm:prSet presAssocID="{068C520B-9A6A-42F2-8B69-D38B66294713}" presName="vert1" presStyleCnt="0"/>
      <dgm:spPr/>
    </dgm:pt>
  </dgm:ptLst>
  <dgm:cxnLst>
    <dgm:cxn modelId="{EE81ABFF-F449-7341-B488-948E14FAFD71}" type="presOf" srcId="{16DDEEB3-D161-4913-BF0D-9D6B5A433901}" destId="{B48FF0AA-53C1-9A49-BD8F-06855BBA1AD9}" srcOrd="0" destOrd="0" presId="urn:microsoft.com/office/officeart/2008/layout/LinedList"/>
    <dgm:cxn modelId="{C2443764-D491-4A62-AEA3-D9A175723BBA}" srcId="{14F45130-96BA-49EF-B895-3F146355B657}" destId="{148EA4BF-03DD-4A53-BB92-393600304ADE}" srcOrd="2" destOrd="0" parTransId="{F06CDDDE-8DF1-4217-81B5-6E035EA1DD2E}" sibTransId="{2B5F0B73-0BF8-4556-9E4C-C809B35B0FFB}"/>
    <dgm:cxn modelId="{640250CB-CF06-4F2D-A39A-3E4A7F74FEC6}" srcId="{14F45130-96BA-49EF-B895-3F146355B657}" destId="{712B9A23-8C48-4904-9CA1-B512E556A900}" srcOrd="0" destOrd="0" parTransId="{5EFC5C40-680A-4D00-9A26-260E3C4C9C11}" sibTransId="{2297FE5C-FECD-444E-A521-118AF1E3F10E}"/>
    <dgm:cxn modelId="{0ED8F6B8-3B43-064A-8235-F9BC29F605E1}" type="presOf" srcId="{29EA64F7-95D8-4682-A2E4-2D070348E917}" destId="{450DB1DB-7572-104C-946F-12302EE399B1}" srcOrd="0" destOrd="0" presId="urn:microsoft.com/office/officeart/2008/layout/LinedList"/>
    <dgm:cxn modelId="{157552AC-6CD4-4EB3-9978-9D8DDD3D2C51}" srcId="{14F45130-96BA-49EF-B895-3F146355B657}" destId="{16DDEEB3-D161-4913-BF0D-9D6B5A433901}" srcOrd="5" destOrd="0" parTransId="{312D0944-BCA3-453E-B208-C3A3F701A27D}" sibTransId="{8CF9E5D6-EF99-4CF3-8026-80D62BB5AD8E}"/>
    <dgm:cxn modelId="{8B094262-1BB5-475E-8775-503F5A2904A7}" srcId="{14F45130-96BA-49EF-B895-3F146355B657}" destId="{A10443DF-F1BF-4B14-BB58-6407FE3984FE}" srcOrd="1" destOrd="0" parTransId="{4D3E05BB-8D63-4A1F-A9FE-28C9318412BB}" sibTransId="{FB27E1BF-08BD-41DF-BB46-65A8C008D98B}"/>
    <dgm:cxn modelId="{7FEEC320-995C-7340-A7D4-24E65CB085D6}" type="presOf" srcId="{A10443DF-F1BF-4B14-BB58-6407FE3984FE}" destId="{BA196129-AEAD-9445-8F89-98BC98A2E409}" srcOrd="0" destOrd="0" presId="urn:microsoft.com/office/officeart/2008/layout/LinedList"/>
    <dgm:cxn modelId="{33064035-B8A7-44E6-BF04-A1C0D5AF4D63}" srcId="{14F45130-96BA-49EF-B895-3F146355B657}" destId="{29EA64F7-95D8-4682-A2E4-2D070348E917}" srcOrd="3" destOrd="0" parTransId="{6E71B476-6F6F-473E-809D-2847B4403801}" sibTransId="{AE4D9375-46E3-44B8-8A15-5F3C5BE70A69}"/>
    <dgm:cxn modelId="{A15E5C0F-D67F-44BF-BAE6-7B8BE71FFC80}" srcId="{14F45130-96BA-49EF-B895-3F146355B657}" destId="{068C520B-9A6A-42F2-8B69-D38B66294713}" srcOrd="6" destOrd="0" parTransId="{141AF71C-52D2-4E09-A0F6-D962D3440C66}" sibTransId="{F3803396-4A80-4211-9219-FFBE41EE54EB}"/>
    <dgm:cxn modelId="{C1A89E93-5B85-5644-A2B5-3C813AA1F5EF}" type="presOf" srcId="{14F45130-96BA-49EF-B895-3F146355B657}" destId="{79445C0D-FB1F-2740-BCE5-D7277D65B86A}" srcOrd="0" destOrd="0" presId="urn:microsoft.com/office/officeart/2008/layout/LinedList"/>
    <dgm:cxn modelId="{8E299645-4655-42BB-A3DA-7FD6988E931E}" srcId="{14F45130-96BA-49EF-B895-3F146355B657}" destId="{5A8AC9CB-C3CF-46DD-B1FB-30FA47277743}" srcOrd="4" destOrd="0" parTransId="{D45C1F62-C2EE-4AF7-A827-CE0F286D25CE}" sibTransId="{60A366BF-1C7B-4F58-9038-DEF9A651E269}"/>
    <dgm:cxn modelId="{151B58D7-02EE-F247-A02E-11634FA7897A}" type="presOf" srcId="{148EA4BF-03DD-4A53-BB92-393600304ADE}" destId="{0951CF0E-0C43-8843-BEBB-0428EB60EA7B}" srcOrd="0" destOrd="0" presId="urn:microsoft.com/office/officeart/2008/layout/LinedList"/>
    <dgm:cxn modelId="{C89E5B6A-F00F-6241-963A-8C80D31DC9D1}" type="presOf" srcId="{5A8AC9CB-C3CF-46DD-B1FB-30FA47277743}" destId="{C74A43D4-BACD-DD4B-969E-FA1DEDCA898A}" srcOrd="0" destOrd="0" presId="urn:microsoft.com/office/officeart/2008/layout/LinedList"/>
    <dgm:cxn modelId="{C8DC76B9-03BA-CA4C-A53F-00A1230D4066}" type="presOf" srcId="{068C520B-9A6A-42F2-8B69-D38B66294713}" destId="{5435F1D9-1405-764D-A6BE-BBEE2E9CC02D}" srcOrd="0" destOrd="0" presId="urn:microsoft.com/office/officeart/2008/layout/LinedList"/>
    <dgm:cxn modelId="{D632461E-B3BC-484B-BA2E-6E46D16872CA}" type="presOf" srcId="{712B9A23-8C48-4904-9CA1-B512E556A900}" destId="{95501B57-8C02-D348-8D2F-C9D10E9FC407}" srcOrd="0" destOrd="0" presId="urn:microsoft.com/office/officeart/2008/layout/LinedList"/>
    <dgm:cxn modelId="{37AB33D1-E79A-6F4F-9174-08D874B68B23}" type="presParOf" srcId="{79445C0D-FB1F-2740-BCE5-D7277D65B86A}" destId="{7156D9E2-3082-094F-BF88-70E37E1AE896}" srcOrd="0" destOrd="0" presId="urn:microsoft.com/office/officeart/2008/layout/LinedList"/>
    <dgm:cxn modelId="{93819CC0-27EB-9C49-B1BD-E0A30BEF0CAF}" type="presParOf" srcId="{79445C0D-FB1F-2740-BCE5-D7277D65B86A}" destId="{C10F8451-F036-CC41-AF11-460F2003EC72}" srcOrd="1" destOrd="0" presId="urn:microsoft.com/office/officeart/2008/layout/LinedList"/>
    <dgm:cxn modelId="{D964C63E-001C-BE44-9F82-0CD4A3E12BAA}" type="presParOf" srcId="{C10F8451-F036-CC41-AF11-460F2003EC72}" destId="{95501B57-8C02-D348-8D2F-C9D10E9FC407}" srcOrd="0" destOrd="0" presId="urn:microsoft.com/office/officeart/2008/layout/LinedList"/>
    <dgm:cxn modelId="{632A65AC-5BA7-194B-BAC6-707C8A2A69FA}" type="presParOf" srcId="{C10F8451-F036-CC41-AF11-460F2003EC72}" destId="{E653A86B-6EA4-9241-963B-47AA92B10496}" srcOrd="1" destOrd="0" presId="urn:microsoft.com/office/officeart/2008/layout/LinedList"/>
    <dgm:cxn modelId="{30EE90F1-5A35-1246-8332-1F79BBB3AD4A}" type="presParOf" srcId="{79445C0D-FB1F-2740-BCE5-D7277D65B86A}" destId="{8D5E61F1-A49D-2645-A1F8-2F0E58BC67E5}" srcOrd="2" destOrd="0" presId="urn:microsoft.com/office/officeart/2008/layout/LinedList"/>
    <dgm:cxn modelId="{51BD3754-C673-8F4C-810B-98AA4EB1B76C}" type="presParOf" srcId="{79445C0D-FB1F-2740-BCE5-D7277D65B86A}" destId="{23B795B0-5AAF-FC40-8A31-B2F36A921AF3}" srcOrd="3" destOrd="0" presId="urn:microsoft.com/office/officeart/2008/layout/LinedList"/>
    <dgm:cxn modelId="{70DE5697-14FA-C942-A9BF-9D46FA0F6DB5}" type="presParOf" srcId="{23B795B0-5AAF-FC40-8A31-B2F36A921AF3}" destId="{BA196129-AEAD-9445-8F89-98BC98A2E409}" srcOrd="0" destOrd="0" presId="urn:microsoft.com/office/officeart/2008/layout/LinedList"/>
    <dgm:cxn modelId="{1FD4DB65-33EA-114A-AD1F-B0A21CCE9962}" type="presParOf" srcId="{23B795B0-5AAF-FC40-8A31-B2F36A921AF3}" destId="{F9263649-682D-924B-91E6-7F45ACE48E7B}" srcOrd="1" destOrd="0" presId="urn:microsoft.com/office/officeart/2008/layout/LinedList"/>
    <dgm:cxn modelId="{F4A121AC-3654-4949-A42F-E833CBAA00BD}" type="presParOf" srcId="{79445C0D-FB1F-2740-BCE5-D7277D65B86A}" destId="{7F0947D7-3890-5E40-A589-5CFAC3975A49}" srcOrd="4" destOrd="0" presId="urn:microsoft.com/office/officeart/2008/layout/LinedList"/>
    <dgm:cxn modelId="{9AB60357-376D-4E47-B6E6-FEC132A47B78}" type="presParOf" srcId="{79445C0D-FB1F-2740-BCE5-D7277D65B86A}" destId="{36EEB6C4-B487-8243-AE13-95826C063F2C}" srcOrd="5" destOrd="0" presId="urn:microsoft.com/office/officeart/2008/layout/LinedList"/>
    <dgm:cxn modelId="{7445A099-6CC2-CD43-88D5-473F35621294}" type="presParOf" srcId="{36EEB6C4-B487-8243-AE13-95826C063F2C}" destId="{0951CF0E-0C43-8843-BEBB-0428EB60EA7B}" srcOrd="0" destOrd="0" presId="urn:microsoft.com/office/officeart/2008/layout/LinedList"/>
    <dgm:cxn modelId="{FDC9049C-031D-7042-A3FA-54C9A56EDCAF}" type="presParOf" srcId="{36EEB6C4-B487-8243-AE13-95826C063F2C}" destId="{F0EB8D7F-FAF7-2B4C-969F-FE4EE26988B5}" srcOrd="1" destOrd="0" presId="urn:microsoft.com/office/officeart/2008/layout/LinedList"/>
    <dgm:cxn modelId="{23EA06BF-6FF2-A34F-B70D-A1551C92648A}" type="presParOf" srcId="{79445C0D-FB1F-2740-BCE5-D7277D65B86A}" destId="{583704B7-734B-2845-B313-A0C28FDA00BA}" srcOrd="6" destOrd="0" presId="urn:microsoft.com/office/officeart/2008/layout/LinedList"/>
    <dgm:cxn modelId="{5DCEB901-69E0-4C46-8D9F-26E93EB5E6DB}" type="presParOf" srcId="{79445C0D-FB1F-2740-BCE5-D7277D65B86A}" destId="{45AE48CE-5606-4C40-8894-B572053CA6FD}" srcOrd="7" destOrd="0" presId="urn:microsoft.com/office/officeart/2008/layout/LinedList"/>
    <dgm:cxn modelId="{C77A63C7-0DB2-B24F-847E-B1C2FAEDFE43}" type="presParOf" srcId="{45AE48CE-5606-4C40-8894-B572053CA6FD}" destId="{450DB1DB-7572-104C-946F-12302EE399B1}" srcOrd="0" destOrd="0" presId="urn:microsoft.com/office/officeart/2008/layout/LinedList"/>
    <dgm:cxn modelId="{0717A460-9438-CA48-AE13-9E4E0F7E999E}" type="presParOf" srcId="{45AE48CE-5606-4C40-8894-B572053CA6FD}" destId="{CD9B2C6E-3472-4544-9FF8-9DA44D77AB13}" srcOrd="1" destOrd="0" presId="urn:microsoft.com/office/officeart/2008/layout/LinedList"/>
    <dgm:cxn modelId="{DBA7143C-B8DF-3144-B297-E684D7791C77}" type="presParOf" srcId="{79445C0D-FB1F-2740-BCE5-D7277D65B86A}" destId="{655E85C6-5FAE-BE42-9070-F2DBE1BFE674}" srcOrd="8" destOrd="0" presId="urn:microsoft.com/office/officeart/2008/layout/LinedList"/>
    <dgm:cxn modelId="{3B144B27-4AF3-6E46-B1E8-FC176098512C}" type="presParOf" srcId="{79445C0D-FB1F-2740-BCE5-D7277D65B86A}" destId="{318E5273-1BB3-5844-9846-8004445E1A39}" srcOrd="9" destOrd="0" presId="urn:microsoft.com/office/officeart/2008/layout/LinedList"/>
    <dgm:cxn modelId="{BA71137D-A9FE-ED44-8D6E-24812A050277}" type="presParOf" srcId="{318E5273-1BB3-5844-9846-8004445E1A39}" destId="{C74A43D4-BACD-DD4B-969E-FA1DEDCA898A}" srcOrd="0" destOrd="0" presId="urn:microsoft.com/office/officeart/2008/layout/LinedList"/>
    <dgm:cxn modelId="{42454BCB-AB44-FA40-BA83-83B764D81B11}" type="presParOf" srcId="{318E5273-1BB3-5844-9846-8004445E1A39}" destId="{BD2AD2D1-FC0B-944A-824B-90C12BBFFB8B}" srcOrd="1" destOrd="0" presId="urn:microsoft.com/office/officeart/2008/layout/LinedList"/>
    <dgm:cxn modelId="{673D7613-DD14-6E47-80A5-D48FE293948A}" type="presParOf" srcId="{79445C0D-FB1F-2740-BCE5-D7277D65B86A}" destId="{8FDF3141-7067-6D4B-B8F4-73E06AA4E329}" srcOrd="10" destOrd="0" presId="urn:microsoft.com/office/officeart/2008/layout/LinedList"/>
    <dgm:cxn modelId="{B8A125E6-3BC4-CC43-9ACD-7E76CFBEF9D8}" type="presParOf" srcId="{79445C0D-FB1F-2740-BCE5-D7277D65B86A}" destId="{6AF23B2A-8B01-7141-8B6A-039DF378AACB}" srcOrd="11" destOrd="0" presId="urn:microsoft.com/office/officeart/2008/layout/LinedList"/>
    <dgm:cxn modelId="{982E9ED0-190B-6049-960F-27296FB79B8C}" type="presParOf" srcId="{6AF23B2A-8B01-7141-8B6A-039DF378AACB}" destId="{B48FF0AA-53C1-9A49-BD8F-06855BBA1AD9}" srcOrd="0" destOrd="0" presId="urn:microsoft.com/office/officeart/2008/layout/LinedList"/>
    <dgm:cxn modelId="{2B2AF37B-4738-4D42-8286-85A9023542C2}" type="presParOf" srcId="{6AF23B2A-8B01-7141-8B6A-039DF378AACB}" destId="{1F230BCC-A1CF-1E4B-A8A3-6E3B83C26A99}" srcOrd="1" destOrd="0" presId="urn:microsoft.com/office/officeart/2008/layout/LinedList"/>
    <dgm:cxn modelId="{2C2BB277-4204-CE47-8423-32A5B4CC29C4}" type="presParOf" srcId="{79445C0D-FB1F-2740-BCE5-D7277D65B86A}" destId="{18E95E95-6116-644A-8AA3-75B06DD73CD4}" srcOrd="12" destOrd="0" presId="urn:microsoft.com/office/officeart/2008/layout/LinedList"/>
    <dgm:cxn modelId="{4AFB0121-96A7-4F46-AE86-6102C5CB4DB8}" type="presParOf" srcId="{79445C0D-FB1F-2740-BCE5-D7277D65B86A}" destId="{26A71C01-095C-7A48-A714-1A73E2F7437D}" srcOrd="13" destOrd="0" presId="urn:microsoft.com/office/officeart/2008/layout/LinedList"/>
    <dgm:cxn modelId="{B7F1F641-4941-C247-BBAF-DBA458C7A401}" type="presParOf" srcId="{26A71C01-095C-7A48-A714-1A73E2F7437D}" destId="{5435F1D9-1405-764D-A6BE-BBEE2E9CC02D}" srcOrd="0" destOrd="0" presId="urn:microsoft.com/office/officeart/2008/layout/LinedList"/>
    <dgm:cxn modelId="{59F8D6F0-672A-D149-8B05-A6BDB69B8357}" type="presParOf" srcId="{26A71C01-095C-7A48-A714-1A73E2F7437D}" destId="{D9BC3B89-AA62-7C4C-A151-C3199366CA2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F7CB48-AC1D-4C90-B2A8-063A8974D465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5FEB37C-6685-404E-A8F8-B9D19A2523B4}">
      <dgm:prSet/>
      <dgm:spPr/>
      <dgm:t>
        <a:bodyPr/>
        <a:lstStyle/>
        <a:p>
          <a:r>
            <a:rPr lang="en-US" b="1"/>
            <a:t>Sinteza</a:t>
          </a:r>
          <a:r>
            <a:rPr lang="ro-MD" b="1"/>
            <a:t> și analiza normelor </a:t>
          </a:r>
          <a:r>
            <a:rPr lang="en-US" b="1"/>
            <a:t>legal</a:t>
          </a:r>
          <a:r>
            <a:rPr lang="ro-MD" b="1"/>
            <a:t>e și reglementărilor interne ale IÎPT</a:t>
          </a:r>
          <a:endParaRPr lang="en-US" b="1"/>
        </a:p>
      </dgm:t>
    </dgm:pt>
    <dgm:pt modelId="{DF4265EA-F0BB-4CB0-BD94-1A7D2D1BC42C}" type="parTrans" cxnId="{52E807B4-B57A-4972-B59B-7D4BDFBC5064}">
      <dgm:prSet/>
      <dgm:spPr/>
      <dgm:t>
        <a:bodyPr/>
        <a:lstStyle/>
        <a:p>
          <a:endParaRPr lang="en-US"/>
        </a:p>
      </dgm:t>
    </dgm:pt>
    <dgm:pt modelId="{7EA56F49-C638-4273-B733-B9BCE0740785}" type="sibTrans" cxnId="{52E807B4-B57A-4972-B59B-7D4BDFBC5064}">
      <dgm:prSet phldrT="1"/>
      <dgm:spPr/>
      <dgm:t>
        <a:bodyPr/>
        <a:lstStyle/>
        <a:p>
          <a:endParaRPr lang="en-US" dirty="0"/>
        </a:p>
      </dgm:t>
    </dgm:pt>
    <dgm:pt modelId="{058C32E1-2CAB-4356-9291-7AD422D1F250}">
      <dgm:prSet/>
      <dgm:spPr/>
      <dgm:t>
        <a:bodyPr/>
        <a:lstStyle/>
        <a:p>
          <a:r>
            <a:rPr lang="ro-MD" b="1" dirty="0"/>
            <a:t>E</a:t>
          </a:r>
          <a:r>
            <a:rPr lang="en-US" b="1" dirty="0" err="1"/>
            <a:t>valuarea</a:t>
          </a:r>
          <a:r>
            <a:rPr lang="en-US" b="1" dirty="0"/>
            <a:t> </a:t>
          </a:r>
          <a:r>
            <a:rPr lang="en-US" b="1" dirty="0" err="1"/>
            <a:t>capacității</a:t>
          </a:r>
          <a:r>
            <a:rPr lang="en-US" b="1" dirty="0"/>
            <a:t> </a:t>
          </a:r>
          <a:r>
            <a:rPr lang="ro-MD" b="1" dirty="0"/>
            <a:t>curente a </a:t>
          </a:r>
          <a:r>
            <a:rPr lang="en-US" b="1" dirty="0"/>
            <a:t>IÎPT din RM</a:t>
          </a:r>
          <a:r>
            <a:rPr lang="ro-MD" b="1" dirty="0"/>
            <a:t> </a:t>
          </a:r>
          <a:r>
            <a:rPr lang="en-US" b="1" dirty="0"/>
            <a:t>de a </a:t>
          </a:r>
          <a:r>
            <a:rPr lang="en-US" b="1" dirty="0" err="1"/>
            <a:t>planifica</a:t>
          </a:r>
          <a:r>
            <a:rPr lang="en-US" b="1" dirty="0"/>
            <a:t>/ </a:t>
          </a:r>
          <a:r>
            <a:rPr lang="en-US" b="1" dirty="0" err="1"/>
            <a:t>implementa</a:t>
          </a:r>
          <a:r>
            <a:rPr lang="en-US" b="1" dirty="0"/>
            <a:t> </a:t>
          </a:r>
          <a:r>
            <a:rPr lang="en-US" b="1" dirty="0" err="1"/>
            <a:t>activități</a:t>
          </a:r>
          <a:r>
            <a:rPr lang="en-US" b="1" dirty="0"/>
            <a:t> </a:t>
          </a:r>
          <a:r>
            <a:rPr lang="en-US" b="1" dirty="0" err="1"/>
            <a:t>generatoare</a:t>
          </a:r>
          <a:r>
            <a:rPr lang="en-US" b="1" dirty="0"/>
            <a:t> de </a:t>
          </a:r>
          <a:r>
            <a:rPr lang="en-US" b="1" dirty="0" err="1"/>
            <a:t>venituri</a:t>
          </a:r>
          <a:r>
            <a:rPr lang="en-US" b="1" dirty="0"/>
            <a:t>/ </a:t>
          </a:r>
          <a:r>
            <a:rPr lang="en-US" b="1" dirty="0" err="1" smtClean="0"/>
            <a:t>antreprenoriale</a:t>
          </a:r>
          <a:endParaRPr lang="en-US" b="1" dirty="0"/>
        </a:p>
      </dgm:t>
    </dgm:pt>
    <dgm:pt modelId="{302F2898-183E-4810-BF32-F31100C44366}" type="parTrans" cxnId="{8990E6F0-27E9-4019-9DB4-E46EA45EBCBD}">
      <dgm:prSet/>
      <dgm:spPr/>
      <dgm:t>
        <a:bodyPr/>
        <a:lstStyle/>
        <a:p>
          <a:endParaRPr lang="en-US"/>
        </a:p>
      </dgm:t>
    </dgm:pt>
    <dgm:pt modelId="{8AEAC80E-EAC9-44DE-99CB-11D1D15D3F86}" type="sibTrans" cxnId="{8990E6F0-27E9-4019-9DB4-E46EA45EBCBD}">
      <dgm:prSet phldrT="2"/>
      <dgm:spPr/>
      <dgm:t>
        <a:bodyPr/>
        <a:lstStyle/>
        <a:p>
          <a:endParaRPr lang="en-US"/>
        </a:p>
      </dgm:t>
    </dgm:pt>
    <dgm:pt modelId="{6E3AD52D-1351-4F3A-858A-7AC35CE48093}">
      <dgm:prSet/>
      <dgm:spPr/>
      <dgm:t>
        <a:bodyPr/>
        <a:lstStyle/>
        <a:p>
          <a:r>
            <a:rPr lang="en-US" b="1" dirty="0" err="1"/>
            <a:t>Analiza</a:t>
          </a:r>
          <a:r>
            <a:rPr lang="en-US" b="1" dirty="0"/>
            <a:t> </a:t>
          </a:r>
          <a:r>
            <a:rPr lang="ro-MD" b="1" dirty="0"/>
            <a:t>experienței unor IÎPT în activități generatoare de </a:t>
          </a:r>
          <a:r>
            <a:rPr lang="ro-MD" b="1" dirty="0" smtClean="0"/>
            <a:t>venituri/antreprenoriale</a:t>
          </a:r>
          <a:endParaRPr lang="en-US" b="1" dirty="0"/>
        </a:p>
      </dgm:t>
    </dgm:pt>
    <dgm:pt modelId="{C281BBD0-C40B-4DB5-A9AC-756CD84E753F}" type="parTrans" cxnId="{82B12BE3-EC89-4383-BC99-CD7C1361BC0E}">
      <dgm:prSet/>
      <dgm:spPr/>
      <dgm:t>
        <a:bodyPr/>
        <a:lstStyle/>
        <a:p>
          <a:endParaRPr lang="en-US"/>
        </a:p>
      </dgm:t>
    </dgm:pt>
    <dgm:pt modelId="{2AEBBD6F-83A4-40A9-B4D3-D95278A89B2A}" type="sibTrans" cxnId="{82B12BE3-EC89-4383-BC99-CD7C1361BC0E}">
      <dgm:prSet phldrT="3"/>
      <dgm:spPr/>
      <dgm:t>
        <a:bodyPr/>
        <a:lstStyle/>
        <a:p>
          <a:endParaRPr lang="en-US"/>
        </a:p>
      </dgm:t>
    </dgm:pt>
    <dgm:pt modelId="{522C7042-637A-496F-BC8B-BDCC7A929971}">
      <dgm:prSet/>
      <dgm:spPr/>
      <dgm:t>
        <a:bodyPr/>
        <a:lstStyle/>
        <a:p>
          <a:r>
            <a:rPr lang="ro-MD" b="1" dirty="0"/>
            <a:t>Aprecierea</a:t>
          </a:r>
          <a:r>
            <a:rPr lang="it-IT" b="1" dirty="0"/>
            <a:t> caracteristicilor calitative în cadrul formării </a:t>
          </a:r>
          <a:r>
            <a:rPr lang="it-IT" b="1" dirty="0" smtClean="0"/>
            <a:t>profesionale</a:t>
          </a:r>
          <a:endParaRPr lang="en-US" b="1" dirty="0"/>
        </a:p>
      </dgm:t>
    </dgm:pt>
    <dgm:pt modelId="{70349EEA-F65C-44F0-8698-6429FF43F37D}" type="parTrans" cxnId="{2C999820-56E0-4661-97B2-3877E5D79EB3}">
      <dgm:prSet/>
      <dgm:spPr/>
      <dgm:t>
        <a:bodyPr/>
        <a:lstStyle/>
        <a:p>
          <a:endParaRPr lang="en-US"/>
        </a:p>
      </dgm:t>
    </dgm:pt>
    <dgm:pt modelId="{0352AB53-BCB6-48D2-9A32-78B1B2B4067B}" type="sibTrans" cxnId="{2C999820-56E0-4661-97B2-3877E5D79EB3}">
      <dgm:prSet phldrT="4"/>
      <dgm:spPr/>
      <dgm:t>
        <a:bodyPr/>
        <a:lstStyle/>
        <a:p>
          <a:endParaRPr lang="en-US"/>
        </a:p>
      </dgm:t>
    </dgm:pt>
    <dgm:pt modelId="{650455B3-F017-4025-9418-3AF7E4CABD20}">
      <dgm:prSet/>
      <dgm:spPr/>
      <dgm:t>
        <a:bodyPr/>
        <a:lstStyle/>
        <a:p>
          <a:r>
            <a:rPr lang="en-US" b="1" dirty="0" err="1"/>
            <a:t>Elaborarea</a:t>
          </a:r>
          <a:r>
            <a:rPr lang="en-US" b="1" dirty="0"/>
            <a:t> </a:t>
          </a:r>
          <a:r>
            <a:rPr lang="en-US" b="1" dirty="0" err="1" smtClean="0"/>
            <a:t>recomandărilor</a:t>
          </a:r>
          <a:r>
            <a:rPr lang="en-US" b="1" dirty="0" smtClean="0"/>
            <a:t> </a:t>
          </a:r>
          <a:r>
            <a:rPr lang="en-US" b="1" dirty="0" err="1"/>
            <a:t>pentru</a:t>
          </a:r>
          <a:r>
            <a:rPr lang="en-US" b="1" dirty="0"/>
            <a:t> IÎPT </a:t>
          </a:r>
          <a:r>
            <a:rPr lang="ro-MD" b="1" dirty="0"/>
            <a:t>din perspectiva </a:t>
          </a:r>
          <a:r>
            <a:rPr lang="en-US" b="1" dirty="0" err="1"/>
            <a:t>dezvolt</a:t>
          </a:r>
          <a:r>
            <a:rPr lang="ro-MD" b="1" dirty="0"/>
            <a:t>ării</a:t>
          </a:r>
          <a:r>
            <a:rPr lang="en-US" b="1" dirty="0"/>
            <a:t> a</a:t>
          </a:r>
          <a:r>
            <a:rPr lang="ro-MD" b="1" dirty="0"/>
            <a:t>ctivităților generatoare de </a:t>
          </a:r>
          <a:r>
            <a:rPr lang="ro-MD" b="1" dirty="0" smtClean="0"/>
            <a:t>venituri/antreprenoriale </a:t>
          </a:r>
          <a:r>
            <a:rPr lang="en-US" b="1" dirty="0" err="1" smtClean="0"/>
            <a:t>în</a:t>
          </a:r>
          <a:r>
            <a:rPr lang="en-US" b="1" dirty="0" smtClean="0"/>
            <a:t> RM</a:t>
          </a:r>
          <a:endParaRPr lang="en-US" b="1" dirty="0"/>
        </a:p>
      </dgm:t>
    </dgm:pt>
    <dgm:pt modelId="{15C45B5C-4EF4-41CA-B2F8-8CE199970B12}" type="parTrans" cxnId="{3C788379-0820-4E98-A9A5-BFA2371948B6}">
      <dgm:prSet/>
      <dgm:spPr/>
      <dgm:t>
        <a:bodyPr/>
        <a:lstStyle/>
        <a:p>
          <a:endParaRPr lang="en-US"/>
        </a:p>
      </dgm:t>
    </dgm:pt>
    <dgm:pt modelId="{2F1C8B31-7A58-40B1-9632-9550FD55018E}" type="sibTrans" cxnId="{3C788379-0820-4E98-A9A5-BFA2371948B6}">
      <dgm:prSet phldrT="6"/>
      <dgm:spPr/>
      <dgm:t>
        <a:bodyPr/>
        <a:lstStyle/>
        <a:p>
          <a:endParaRPr lang="en-US"/>
        </a:p>
      </dgm:t>
    </dgm:pt>
    <dgm:pt modelId="{144EF47A-D137-C942-B569-CCB986FDD8DC}">
      <dgm:prSet/>
      <dgm:spPr/>
      <dgm:t>
        <a:bodyPr/>
        <a:lstStyle/>
        <a:p>
          <a:r>
            <a:rPr lang="en-US" b="1" dirty="0" err="1"/>
            <a:t>Identificarea</a:t>
          </a:r>
          <a:r>
            <a:rPr lang="en-US" b="1" dirty="0"/>
            <a:t> </a:t>
          </a:r>
          <a:r>
            <a:rPr lang="en-US" b="1" dirty="0" err="1"/>
            <a:t>potențialului</a:t>
          </a:r>
          <a:r>
            <a:rPr lang="en-US" b="1" dirty="0"/>
            <a:t>,</a:t>
          </a:r>
          <a:r>
            <a:rPr lang="ro-MD" b="1" dirty="0"/>
            <a:t> </a:t>
          </a:r>
          <a:r>
            <a:rPr lang="en-US" b="1" dirty="0" err="1"/>
            <a:t>problemelor</a:t>
          </a:r>
          <a:r>
            <a:rPr lang="en-US" b="1" dirty="0"/>
            <a:t> </a:t>
          </a:r>
          <a:r>
            <a:rPr lang="en-US" b="1" dirty="0" err="1"/>
            <a:t>și</a:t>
          </a:r>
          <a:r>
            <a:rPr lang="en-US" b="1" dirty="0"/>
            <a:t> </a:t>
          </a:r>
          <a:r>
            <a:rPr lang="en-US" b="1" dirty="0" err="1"/>
            <a:t>necesităților</a:t>
          </a:r>
          <a:r>
            <a:rPr lang="en-US" b="1" dirty="0"/>
            <a:t> </a:t>
          </a:r>
          <a:r>
            <a:rPr lang="ro-MD" b="1" dirty="0"/>
            <a:t>IÎPT î</a:t>
          </a:r>
          <a:r>
            <a:rPr lang="en-US" b="1" dirty="0"/>
            <a:t>n </a:t>
          </a:r>
          <a:r>
            <a:rPr lang="en-US" b="1" dirty="0" err="1"/>
            <a:t>dezvoltarea</a:t>
          </a:r>
          <a:r>
            <a:rPr lang="en-US" b="1" dirty="0"/>
            <a:t> </a:t>
          </a:r>
          <a:r>
            <a:rPr lang="ro-MD" b="1" dirty="0"/>
            <a:t>activităților generatoare de venituri/ </a:t>
          </a:r>
          <a:r>
            <a:rPr lang="ro-MD" b="1" dirty="0" smtClean="0"/>
            <a:t>antreprenoriale</a:t>
          </a:r>
          <a:endParaRPr lang="en-US" b="1" dirty="0"/>
        </a:p>
      </dgm:t>
    </dgm:pt>
    <dgm:pt modelId="{3BB83A98-1C48-994E-819D-290F179566EF}" type="parTrans" cxnId="{5ECB7EFD-8BBA-F740-BCC5-8F056797BEA7}">
      <dgm:prSet/>
      <dgm:spPr/>
      <dgm:t>
        <a:bodyPr/>
        <a:lstStyle/>
        <a:p>
          <a:endParaRPr lang="en-GB"/>
        </a:p>
      </dgm:t>
    </dgm:pt>
    <dgm:pt modelId="{EDFBF9D0-4988-614B-BBC2-12BB2F6A072B}" type="sibTrans" cxnId="{5ECB7EFD-8BBA-F740-BCC5-8F056797BEA7}">
      <dgm:prSet/>
      <dgm:spPr/>
      <dgm:t>
        <a:bodyPr/>
        <a:lstStyle/>
        <a:p>
          <a:endParaRPr lang="en-GB" dirty="0"/>
        </a:p>
      </dgm:t>
    </dgm:pt>
    <dgm:pt modelId="{58FEC6CA-3561-CA41-A4B5-EDF0F20BE63A}" type="pres">
      <dgm:prSet presAssocID="{94F7CB48-AC1D-4C90-B2A8-063A8974D4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07A1B5-D5BA-ED4E-B2C9-F129C373BAF1}" type="pres">
      <dgm:prSet presAssocID="{05FEB37C-6685-404E-A8F8-B9D19A2523B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63644A-238D-6247-81F6-30729F6FCAD5}" type="pres">
      <dgm:prSet presAssocID="{7EA56F49-C638-4273-B733-B9BCE0740785}" presName="sibTrans" presStyleLbl="sibTrans1D1" presStyleIdx="0" presStyleCnt="5"/>
      <dgm:spPr/>
      <dgm:t>
        <a:bodyPr/>
        <a:lstStyle/>
        <a:p>
          <a:endParaRPr lang="en-US"/>
        </a:p>
      </dgm:t>
    </dgm:pt>
    <dgm:pt modelId="{E56AAD99-A359-4145-BC2D-3644D0629D25}" type="pres">
      <dgm:prSet presAssocID="{7EA56F49-C638-4273-B733-B9BCE0740785}" presName="connectorText" presStyleLbl="sibTrans1D1" presStyleIdx="0" presStyleCnt="5"/>
      <dgm:spPr/>
      <dgm:t>
        <a:bodyPr/>
        <a:lstStyle/>
        <a:p>
          <a:endParaRPr lang="en-US"/>
        </a:p>
      </dgm:t>
    </dgm:pt>
    <dgm:pt modelId="{A93FD84E-44ED-684E-BC13-816269132B63}" type="pres">
      <dgm:prSet presAssocID="{058C32E1-2CAB-4356-9291-7AD422D1F25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685C6F-6A5C-EC4E-B130-E4A64D90D144}" type="pres">
      <dgm:prSet presAssocID="{8AEAC80E-EAC9-44DE-99CB-11D1D15D3F86}" presName="sibTrans" presStyleLbl="sibTrans1D1" presStyleIdx="1" presStyleCnt="5"/>
      <dgm:spPr/>
      <dgm:t>
        <a:bodyPr/>
        <a:lstStyle/>
        <a:p>
          <a:endParaRPr lang="en-US"/>
        </a:p>
      </dgm:t>
    </dgm:pt>
    <dgm:pt modelId="{4F00CE98-1C9F-3341-AA25-EC616719AAE4}" type="pres">
      <dgm:prSet presAssocID="{8AEAC80E-EAC9-44DE-99CB-11D1D15D3F86}" presName="connectorText" presStyleLbl="sibTrans1D1" presStyleIdx="1" presStyleCnt="5"/>
      <dgm:spPr/>
      <dgm:t>
        <a:bodyPr/>
        <a:lstStyle/>
        <a:p>
          <a:endParaRPr lang="en-US"/>
        </a:p>
      </dgm:t>
    </dgm:pt>
    <dgm:pt modelId="{1381FCD6-49E0-6A4A-8BE3-4C205D42B493}" type="pres">
      <dgm:prSet presAssocID="{6E3AD52D-1351-4F3A-858A-7AC35CE4809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5751DF-81DA-F24B-B252-36857B3031C0}" type="pres">
      <dgm:prSet presAssocID="{2AEBBD6F-83A4-40A9-B4D3-D95278A89B2A}" presName="sibTrans" presStyleLbl="sibTrans1D1" presStyleIdx="2" presStyleCnt="5"/>
      <dgm:spPr/>
      <dgm:t>
        <a:bodyPr/>
        <a:lstStyle/>
        <a:p>
          <a:endParaRPr lang="en-US"/>
        </a:p>
      </dgm:t>
    </dgm:pt>
    <dgm:pt modelId="{C10F4B2E-96AD-7945-BCF2-E0D016D87036}" type="pres">
      <dgm:prSet presAssocID="{2AEBBD6F-83A4-40A9-B4D3-D95278A89B2A}" presName="connectorText" presStyleLbl="sibTrans1D1" presStyleIdx="2" presStyleCnt="5"/>
      <dgm:spPr/>
      <dgm:t>
        <a:bodyPr/>
        <a:lstStyle/>
        <a:p>
          <a:endParaRPr lang="en-US"/>
        </a:p>
      </dgm:t>
    </dgm:pt>
    <dgm:pt modelId="{8992C44E-9810-CC4E-92C1-AFAA286111EB}" type="pres">
      <dgm:prSet presAssocID="{522C7042-637A-496F-BC8B-BDCC7A92997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CCCBC-C439-294E-8589-2923C59418CF}" type="pres">
      <dgm:prSet presAssocID="{0352AB53-BCB6-48D2-9A32-78B1B2B4067B}" presName="sibTrans" presStyleLbl="sibTrans1D1" presStyleIdx="3" presStyleCnt="5"/>
      <dgm:spPr/>
      <dgm:t>
        <a:bodyPr/>
        <a:lstStyle/>
        <a:p>
          <a:endParaRPr lang="en-US"/>
        </a:p>
      </dgm:t>
    </dgm:pt>
    <dgm:pt modelId="{DBC61D55-AEA4-B94A-B171-AEFB03A2C72E}" type="pres">
      <dgm:prSet presAssocID="{0352AB53-BCB6-48D2-9A32-78B1B2B4067B}" presName="connectorText" presStyleLbl="sibTrans1D1" presStyleIdx="3" presStyleCnt="5"/>
      <dgm:spPr/>
      <dgm:t>
        <a:bodyPr/>
        <a:lstStyle/>
        <a:p>
          <a:endParaRPr lang="en-US"/>
        </a:p>
      </dgm:t>
    </dgm:pt>
    <dgm:pt modelId="{94E14B42-9768-BD47-BAB8-55C38A7697C9}" type="pres">
      <dgm:prSet presAssocID="{144EF47A-D137-C942-B569-CCB986FDD8D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7F915-FF80-5C4B-A7C7-0F3F6B76141E}" type="pres">
      <dgm:prSet presAssocID="{EDFBF9D0-4988-614B-BBC2-12BB2F6A072B}" presName="sibTrans" presStyleLbl="sibTrans1D1" presStyleIdx="4" presStyleCnt="5"/>
      <dgm:spPr/>
      <dgm:t>
        <a:bodyPr/>
        <a:lstStyle/>
        <a:p>
          <a:endParaRPr lang="en-US"/>
        </a:p>
      </dgm:t>
    </dgm:pt>
    <dgm:pt modelId="{23A37DD9-EF25-0D45-ACBA-B3468B8F2BEB}" type="pres">
      <dgm:prSet presAssocID="{EDFBF9D0-4988-614B-BBC2-12BB2F6A072B}" presName="connectorText" presStyleLbl="sibTrans1D1" presStyleIdx="4" presStyleCnt="5"/>
      <dgm:spPr/>
      <dgm:t>
        <a:bodyPr/>
        <a:lstStyle/>
        <a:p>
          <a:endParaRPr lang="en-US"/>
        </a:p>
      </dgm:t>
    </dgm:pt>
    <dgm:pt modelId="{AA22639B-86C7-A24E-AD9D-40CCC9104D76}" type="pres">
      <dgm:prSet presAssocID="{650455B3-F017-4025-9418-3AF7E4CABD2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EC67AE-9E67-9F49-85F4-102B94F1C40F}" type="presOf" srcId="{7EA56F49-C638-4273-B733-B9BCE0740785}" destId="{F263644A-238D-6247-81F6-30729F6FCAD5}" srcOrd="0" destOrd="0" presId="urn:microsoft.com/office/officeart/2016/7/layout/RepeatingBendingProcessNew"/>
    <dgm:cxn modelId="{3C788379-0820-4E98-A9A5-BFA2371948B6}" srcId="{94F7CB48-AC1D-4C90-B2A8-063A8974D465}" destId="{650455B3-F017-4025-9418-3AF7E4CABD20}" srcOrd="5" destOrd="0" parTransId="{15C45B5C-4EF4-41CA-B2F8-8CE199970B12}" sibTransId="{2F1C8B31-7A58-40B1-9632-9550FD55018E}"/>
    <dgm:cxn modelId="{5ECB7EFD-8BBA-F740-BCC5-8F056797BEA7}" srcId="{94F7CB48-AC1D-4C90-B2A8-063A8974D465}" destId="{144EF47A-D137-C942-B569-CCB986FDD8DC}" srcOrd="4" destOrd="0" parTransId="{3BB83A98-1C48-994E-819D-290F179566EF}" sibTransId="{EDFBF9D0-4988-614B-BBC2-12BB2F6A072B}"/>
    <dgm:cxn modelId="{E4708A78-B36D-7B40-88E5-FCC6703F79CE}" type="presOf" srcId="{05FEB37C-6685-404E-A8F8-B9D19A2523B4}" destId="{E307A1B5-D5BA-ED4E-B2C9-F129C373BAF1}" srcOrd="0" destOrd="0" presId="urn:microsoft.com/office/officeart/2016/7/layout/RepeatingBendingProcessNew"/>
    <dgm:cxn modelId="{3418BB29-3ED4-AC4C-A5BE-BA7B9FE866FE}" type="presOf" srcId="{0352AB53-BCB6-48D2-9A32-78B1B2B4067B}" destId="{6CFCCCBC-C439-294E-8589-2923C59418CF}" srcOrd="0" destOrd="0" presId="urn:microsoft.com/office/officeart/2016/7/layout/RepeatingBendingProcessNew"/>
    <dgm:cxn modelId="{BE153860-772E-AF46-AFF2-DFA32B4F7201}" type="presOf" srcId="{7EA56F49-C638-4273-B733-B9BCE0740785}" destId="{E56AAD99-A359-4145-BC2D-3644D0629D25}" srcOrd="1" destOrd="0" presId="urn:microsoft.com/office/officeart/2016/7/layout/RepeatingBendingProcessNew"/>
    <dgm:cxn modelId="{5DE08C0A-2F8E-AA4C-A7DB-CCB057E6554E}" type="presOf" srcId="{EDFBF9D0-4988-614B-BBC2-12BB2F6A072B}" destId="{B347F915-FF80-5C4B-A7C7-0F3F6B76141E}" srcOrd="0" destOrd="0" presId="urn:microsoft.com/office/officeart/2016/7/layout/RepeatingBendingProcessNew"/>
    <dgm:cxn modelId="{8B43D1B0-C31A-3344-8F8F-AC6BEE789BDD}" type="presOf" srcId="{8AEAC80E-EAC9-44DE-99CB-11D1D15D3F86}" destId="{B5685C6F-6A5C-EC4E-B130-E4A64D90D144}" srcOrd="0" destOrd="0" presId="urn:microsoft.com/office/officeart/2016/7/layout/RepeatingBendingProcessNew"/>
    <dgm:cxn modelId="{D3CC6561-24E8-BF48-AC8B-1AB6C8481D8C}" type="presOf" srcId="{EDFBF9D0-4988-614B-BBC2-12BB2F6A072B}" destId="{23A37DD9-EF25-0D45-ACBA-B3468B8F2BEB}" srcOrd="1" destOrd="0" presId="urn:microsoft.com/office/officeart/2016/7/layout/RepeatingBendingProcessNew"/>
    <dgm:cxn modelId="{52E807B4-B57A-4972-B59B-7D4BDFBC5064}" srcId="{94F7CB48-AC1D-4C90-B2A8-063A8974D465}" destId="{05FEB37C-6685-404E-A8F8-B9D19A2523B4}" srcOrd="0" destOrd="0" parTransId="{DF4265EA-F0BB-4CB0-BD94-1A7D2D1BC42C}" sibTransId="{7EA56F49-C638-4273-B733-B9BCE0740785}"/>
    <dgm:cxn modelId="{D06F6CB6-DEBC-604A-8FCD-FD71C7EAB17E}" type="presOf" srcId="{522C7042-637A-496F-BC8B-BDCC7A929971}" destId="{8992C44E-9810-CC4E-92C1-AFAA286111EB}" srcOrd="0" destOrd="0" presId="urn:microsoft.com/office/officeart/2016/7/layout/RepeatingBendingProcessNew"/>
    <dgm:cxn modelId="{F1F67FF3-B6E7-2F42-9E66-25C2B03417C3}" type="presOf" srcId="{94F7CB48-AC1D-4C90-B2A8-063A8974D465}" destId="{58FEC6CA-3561-CA41-A4B5-EDF0F20BE63A}" srcOrd="0" destOrd="0" presId="urn:microsoft.com/office/officeart/2016/7/layout/RepeatingBendingProcessNew"/>
    <dgm:cxn modelId="{CBDD4A77-DD14-E04A-9408-CE4F6BE5C36E}" type="presOf" srcId="{2AEBBD6F-83A4-40A9-B4D3-D95278A89B2A}" destId="{C10F4B2E-96AD-7945-BCF2-E0D016D87036}" srcOrd="1" destOrd="0" presId="urn:microsoft.com/office/officeart/2016/7/layout/RepeatingBendingProcessNew"/>
    <dgm:cxn modelId="{2B96AF9E-563C-2341-899C-9EAA87EF6B81}" type="presOf" srcId="{6E3AD52D-1351-4F3A-858A-7AC35CE48093}" destId="{1381FCD6-49E0-6A4A-8BE3-4C205D42B493}" srcOrd="0" destOrd="0" presId="urn:microsoft.com/office/officeart/2016/7/layout/RepeatingBendingProcessNew"/>
    <dgm:cxn modelId="{8990E6F0-27E9-4019-9DB4-E46EA45EBCBD}" srcId="{94F7CB48-AC1D-4C90-B2A8-063A8974D465}" destId="{058C32E1-2CAB-4356-9291-7AD422D1F250}" srcOrd="1" destOrd="0" parTransId="{302F2898-183E-4810-BF32-F31100C44366}" sibTransId="{8AEAC80E-EAC9-44DE-99CB-11D1D15D3F86}"/>
    <dgm:cxn modelId="{70F570D9-C3C5-BE4A-8BA2-80DCA4EAFB7E}" type="presOf" srcId="{058C32E1-2CAB-4356-9291-7AD422D1F250}" destId="{A93FD84E-44ED-684E-BC13-816269132B63}" srcOrd="0" destOrd="0" presId="urn:microsoft.com/office/officeart/2016/7/layout/RepeatingBendingProcessNew"/>
    <dgm:cxn modelId="{D15C260B-CC39-3842-9DD9-F1A7DA8EBF73}" type="presOf" srcId="{0352AB53-BCB6-48D2-9A32-78B1B2B4067B}" destId="{DBC61D55-AEA4-B94A-B171-AEFB03A2C72E}" srcOrd="1" destOrd="0" presId="urn:microsoft.com/office/officeart/2016/7/layout/RepeatingBendingProcessNew"/>
    <dgm:cxn modelId="{790B0B3B-4D37-4B44-B6B6-D490ED3E7F2C}" type="presOf" srcId="{8AEAC80E-EAC9-44DE-99CB-11D1D15D3F86}" destId="{4F00CE98-1C9F-3341-AA25-EC616719AAE4}" srcOrd="1" destOrd="0" presId="urn:microsoft.com/office/officeart/2016/7/layout/RepeatingBendingProcessNew"/>
    <dgm:cxn modelId="{185C21F4-8539-E947-893B-212539360E35}" type="presOf" srcId="{144EF47A-D137-C942-B569-CCB986FDD8DC}" destId="{94E14B42-9768-BD47-BAB8-55C38A7697C9}" srcOrd="0" destOrd="0" presId="urn:microsoft.com/office/officeart/2016/7/layout/RepeatingBendingProcessNew"/>
    <dgm:cxn modelId="{2C999820-56E0-4661-97B2-3877E5D79EB3}" srcId="{94F7CB48-AC1D-4C90-B2A8-063A8974D465}" destId="{522C7042-637A-496F-BC8B-BDCC7A929971}" srcOrd="3" destOrd="0" parTransId="{70349EEA-F65C-44F0-8698-6429FF43F37D}" sibTransId="{0352AB53-BCB6-48D2-9A32-78B1B2B4067B}"/>
    <dgm:cxn modelId="{82B12BE3-EC89-4383-BC99-CD7C1361BC0E}" srcId="{94F7CB48-AC1D-4C90-B2A8-063A8974D465}" destId="{6E3AD52D-1351-4F3A-858A-7AC35CE48093}" srcOrd="2" destOrd="0" parTransId="{C281BBD0-C40B-4DB5-A9AC-756CD84E753F}" sibTransId="{2AEBBD6F-83A4-40A9-B4D3-D95278A89B2A}"/>
    <dgm:cxn modelId="{D9BC229A-AF4A-D044-81AB-9896E21A8423}" type="presOf" srcId="{650455B3-F017-4025-9418-3AF7E4CABD20}" destId="{AA22639B-86C7-A24E-AD9D-40CCC9104D76}" srcOrd="0" destOrd="0" presId="urn:microsoft.com/office/officeart/2016/7/layout/RepeatingBendingProcessNew"/>
    <dgm:cxn modelId="{82043995-7E91-8A4A-A917-3E02A7A7AA2A}" type="presOf" srcId="{2AEBBD6F-83A4-40A9-B4D3-D95278A89B2A}" destId="{125751DF-81DA-F24B-B252-36857B3031C0}" srcOrd="0" destOrd="0" presId="urn:microsoft.com/office/officeart/2016/7/layout/RepeatingBendingProcessNew"/>
    <dgm:cxn modelId="{D07AC7B0-533A-EE45-85F6-62021138F60E}" type="presParOf" srcId="{58FEC6CA-3561-CA41-A4B5-EDF0F20BE63A}" destId="{E307A1B5-D5BA-ED4E-B2C9-F129C373BAF1}" srcOrd="0" destOrd="0" presId="urn:microsoft.com/office/officeart/2016/7/layout/RepeatingBendingProcessNew"/>
    <dgm:cxn modelId="{5DAA5B8D-78D4-2646-9AD9-FFB2BEC8295D}" type="presParOf" srcId="{58FEC6CA-3561-CA41-A4B5-EDF0F20BE63A}" destId="{F263644A-238D-6247-81F6-30729F6FCAD5}" srcOrd="1" destOrd="0" presId="urn:microsoft.com/office/officeart/2016/7/layout/RepeatingBendingProcessNew"/>
    <dgm:cxn modelId="{42C6EF79-E701-C34E-9F85-10B43AB4F348}" type="presParOf" srcId="{F263644A-238D-6247-81F6-30729F6FCAD5}" destId="{E56AAD99-A359-4145-BC2D-3644D0629D25}" srcOrd="0" destOrd="0" presId="urn:microsoft.com/office/officeart/2016/7/layout/RepeatingBendingProcessNew"/>
    <dgm:cxn modelId="{53468027-7BCE-6648-B180-9AF0560C9E7C}" type="presParOf" srcId="{58FEC6CA-3561-CA41-A4B5-EDF0F20BE63A}" destId="{A93FD84E-44ED-684E-BC13-816269132B63}" srcOrd="2" destOrd="0" presId="urn:microsoft.com/office/officeart/2016/7/layout/RepeatingBendingProcessNew"/>
    <dgm:cxn modelId="{DE81F77C-65FD-3343-A7D3-A581C6AE49D2}" type="presParOf" srcId="{58FEC6CA-3561-CA41-A4B5-EDF0F20BE63A}" destId="{B5685C6F-6A5C-EC4E-B130-E4A64D90D144}" srcOrd="3" destOrd="0" presId="urn:microsoft.com/office/officeart/2016/7/layout/RepeatingBendingProcessNew"/>
    <dgm:cxn modelId="{062F129B-CADC-C547-B384-155EE15C56F8}" type="presParOf" srcId="{B5685C6F-6A5C-EC4E-B130-E4A64D90D144}" destId="{4F00CE98-1C9F-3341-AA25-EC616719AAE4}" srcOrd="0" destOrd="0" presId="urn:microsoft.com/office/officeart/2016/7/layout/RepeatingBendingProcessNew"/>
    <dgm:cxn modelId="{BD9B90D7-20FB-EC42-BF74-2F29D4EA3A28}" type="presParOf" srcId="{58FEC6CA-3561-CA41-A4B5-EDF0F20BE63A}" destId="{1381FCD6-49E0-6A4A-8BE3-4C205D42B493}" srcOrd="4" destOrd="0" presId="urn:microsoft.com/office/officeart/2016/7/layout/RepeatingBendingProcessNew"/>
    <dgm:cxn modelId="{538A5C45-82F0-C242-A634-EB2CE0080813}" type="presParOf" srcId="{58FEC6CA-3561-CA41-A4B5-EDF0F20BE63A}" destId="{125751DF-81DA-F24B-B252-36857B3031C0}" srcOrd="5" destOrd="0" presId="urn:microsoft.com/office/officeart/2016/7/layout/RepeatingBendingProcessNew"/>
    <dgm:cxn modelId="{7A984549-5AF1-9049-91C3-354A17FEBF7F}" type="presParOf" srcId="{125751DF-81DA-F24B-B252-36857B3031C0}" destId="{C10F4B2E-96AD-7945-BCF2-E0D016D87036}" srcOrd="0" destOrd="0" presId="urn:microsoft.com/office/officeart/2016/7/layout/RepeatingBendingProcessNew"/>
    <dgm:cxn modelId="{846D8CAD-54AF-E240-BC39-2044145D145F}" type="presParOf" srcId="{58FEC6CA-3561-CA41-A4B5-EDF0F20BE63A}" destId="{8992C44E-9810-CC4E-92C1-AFAA286111EB}" srcOrd="6" destOrd="0" presId="urn:microsoft.com/office/officeart/2016/7/layout/RepeatingBendingProcessNew"/>
    <dgm:cxn modelId="{9A213F5E-F404-5646-B096-91A19C175C1D}" type="presParOf" srcId="{58FEC6CA-3561-CA41-A4B5-EDF0F20BE63A}" destId="{6CFCCCBC-C439-294E-8589-2923C59418CF}" srcOrd="7" destOrd="0" presId="urn:microsoft.com/office/officeart/2016/7/layout/RepeatingBendingProcessNew"/>
    <dgm:cxn modelId="{3A38249C-A23D-4D42-BCF9-3727790E1F3B}" type="presParOf" srcId="{6CFCCCBC-C439-294E-8589-2923C59418CF}" destId="{DBC61D55-AEA4-B94A-B171-AEFB03A2C72E}" srcOrd="0" destOrd="0" presId="urn:microsoft.com/office/officeart/2016/7/layout/RepeatingBendingProcessNew"/>
    <dgm:cxn modelId="{A66B2D3D-2DED-9E4B-8DA6-7D4EAE8D83CD}" type="presParOf" srcId="{58FEC6CA-3561-CA41-A4B5-EDF0F20BE63A}" destId="{94E14B42-9768-BD47-BAB8-55C38A7697C9}" srcOrd="8" destOrd="0" presId="urn:microsoft.com/office/officeart/2016/7/layout/RepeatingBendingProcessNew"/>
    <dgm:cxn modelId="{3A27F35B-C518-8447-96F8-C6AE96FE7E41}" type="presParOf" srcId="{58FEC6CA-3561-CA41-A4B5-EDF0F20BE63A}" destId="{B347F915-FF80-5C4B-A7C7-0F3F6B76141E}" srcOrd="9" destOrd="0" presId="urn:microsoft.com/office/officeart/2016/7/layout/RepeatingBendingProcessNew"/>
    <dgm:cxn modelId="{B145EAF8-B878-CE49-8987-DD66F2ED2071}" type="presParOf" srcId="{B347F915-FF80-5C4B-A7C7-0F3F6B76141E}" destId="{23A37DD9-EF25-0D45-ACBA-B3468B8F2BEB}" srcOrd="0" destOrd="0" presId="urn:microsoft.com/office/officeart/2016/7/layout/RepeatingBendingProcessNew"/>
    <dgm:cxn modelId="{CEF43119-D353-A343-9BB9-11DFB12E2173}" type="presParOf" srcId="{58FEC6CA-3561-CA41-A4B5-EDF0F20BE63A}" destId="{AA22639B-86C7-A24E-AD9D-40CCC9104D76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876773-3D51-4A6E-9FFE-89FAF096F507}" type="doc">
      <dgm:prSet loTypeId="urn:microsoft.com/office/officeart/2005/8/layout/hierarchy1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0140E12-1C57-46C6-9EC6-F92F929BEBC4}">
      <dgm:prSet/>
      <dgm:spPr/>
      <dgm:t>
        <a:bodyPr/>
        <a:lstStyle/>
        <a:p>
          <a:r>
            <a:rPr lang="en-US" dirty="0"/>
            <a:t>IÎPT </a:t>
          </a:r>
          <a:r>
            <a:rPr lang="en-US" dirty="0" err="1"/>
            <a:t>conștientiz</a:t>
          </a:r>
          <a:r>
            <a:rPr lang="ro-MD" dirty="0" err="1"/>
            <a:t>ează</a:t>
          </a:r>
          <a:r>
            <a:rPr lang="en-US" dirty="0"/>
            <a:t> </a:t>
          </a:r>
          <a:r>
            <a:rPr lang="en-US" dirty="0" err="1"/>
            <a:t>beneficiile</a:t>
          </a:r>
          <a:r>
            <a:rPr lang="en-US" dirty="0"/>
            <a:t> </a:t>
          </a:r>
          <a:r>
            <a:rPr lang="en-US" dirty="0" err="1"/>
            <a:t>oferite</a:t>
          </a:r>
          <a:r>
            <a:rPr lang="en-US" dirty="0"/>
            <a:t> de </a:t>
          </a:r>
          <a:r>
            <a:rPr lang="en-US" dirty="0" err="1"/>
            <a:t>legislație</a:t>
          </a:r>
          <a:r>
            <a:rPr lang="en-US" dirty="0"/>
            <a:t> </a:t>
          </a:r>
          <a:r>
            <a:rPr lang="en-US" dirty="0" err="1"/>
            <a:t>în</a:t>
          </a:r>
          <a:r>
            <a:rPr lang="en-US" dirty="0"/>
            <a:t> </a:t>
          </a:r>
          <a:r>
            <a:rPr lang="en-US" dirty="0" err="1"/>
            <a:t>realizarea</a:t>
          </a:r>
          <a:r>
            <a:rPr lang="en-US" dirty="0"/>
            <a:t> </a:t>
          </a:r>
          <a:r>
            <a:rPr lang="en-US" dirty="0" err="1"/>
            <a:t>autonomiei</a:t>
          </a:r>
          <a:r>
            <a:rPr lang="en-US" dirty="0"/>
            <a:t> </a:t>
          </a:r>
          <a:r>
            <a:rPr lang="en-US" dirty="0" err="1" smtClean="0"/>
            <a:t>financiare</a:t>
          </a:r>
          <a:endParaRPr lang="en-US" dirty="0"/>
        </a:p>
      </dgm:t>
    </dgm:pt>
    <dgm:pt modelId="{DE6E2675-3843-46F4-90CB-651B3791E483}" type="parTrans" cxnId="{B0A1F500-D24A-4A8F-BD01-560782AA578B}">
      <dgm:prSet/>
      <dgm:spPr/>
      <dgm:t>
        <a:bodyPr/>
        <a:lstStyle/>
        <a:p>
          <a:endParaRPr lang="en-US"/>
        </a:p>
      </dgm:t>
    </dgm:pt>
    <dgm:pt modelId="{D2B391A6-19B3-49B5-ADD7-460902449276}" type="sibTrans" cxnId="{B0A1F500-D24A-4A8F-BD01-560782AA578B}">
      <dgm:prSet/>
      <dgm:spPr/>
      <dgm:t>
        <a:bodyPr/>
        <a:lstStyle/>
        <a:p>
          <a:endParaRPr lang="en-US"/>
        </a:p>
      </dgm:t>
    </dgm:pt>
    <dgm:pt modelId="{A1669D6A-C204-4E31-A43B-8342DB146F33}">
      <dgm:prSet/>
      <dgm:spPr/>
      <dgm:t>
        <a:bodyPr/>
        <a:lstStyle/>
        <a:p>
          <a:r>
            <a:rPr lang="ro-MD" dirty="0"/>
            <a:t>D</a:t>
          </a:r>
          <a:r>
            <a:rPr lang="en-US" dirty="0" err="1"/>
            <a:t>ocumente</a:t>
          </a:r>
          <a:r>
            <a:rPr lang="ro-MD" dirty="0"/>
            <a:t>le</a:t>
          </a:r>
          <a:r>
            <a:rPr lang="en-US" dirty="0"/>
            <a:t> interne</a:t>
          </a:r>
          <a:r>
            <a:rPr lang="ro-MD" dirty="0"/>
            <a:t>: </a:t>
          </a:r>
          <a:r>
            <a:rPr lang="en-US" dirty="0" err="1"/>
            <a:t>Statutul</a:t>
          </a:r>
          <a:r>
            <a:rPr lang="en-US" dirty="0"/>
            <a:t>, </a:t>
          </a:r>
          <a:r>
            <a:rPr lang="en-US" dirty="0" err="1"/>
            <a:t>Regulamentul</a:t>
          </a:r>
          <a:r>
            <a:rPr lang="en-US" dirty="0"/>
            <a:t> intern de </a:t>
          </a:r>
          <a:r>
            <a:rPr lang="en-US" dirty="0" err="1"/>
            <a:t>activitate</a:t>
          </a:r>
          <a:r>
            <a:rPr lang="en-US" dirty="0"/>
            <a:t> </a:t>
          </a:r>
          <a:r>
            <a:rPr lang="en-US" dirty="0" err="1"/>
            <a:t>și</a:t>
          </a:r>
          <a:r>
            <a:rPr lang="en-US" dirty="0"/>
            <a:t> </a:t>
          </a:r>
          <a:r>
            <a:rPr lang="en-US" dirty="0" err="1"/>
            <a:t>Planul</a:t>
          </a:r>
          <a:r>
            <a:rPr lang="en-US" dirty="0"/>
            <a:t> strategic de </a:t>
          </a:r>
          <a:r>
            <a:rPr lang="en-US" dirty="0" err="1"/>
            <a:t>dezvoltare</a:t>
          </a:r>
          <a:r>
            <a:rPr lang="en-US" dirty="0"/>
            <a:t> a </a:t>
          </a:r>
          <a:r>
            <a:rPr lang="en-US" dirty="0" err="1"/>
            <a:t>instituției</a:t>
          </a:r>
          <a:r>
            <a:rPr lang="en-US" dirty="0"/>
            <a:t> </a:t>
          </a:r>
          <a:r>
            <a:rPr lang="en-US" dirty="0" err="1"/>
            <a:t>reglementează</a:t>
          </a:r>
          <a:r>
            <a:rPr lang="en-US" dirty="0"/>
            <a:t> </a:t>
          </a:r>
          <a:r>
            <a:rPr lang="en-US" dirty="0" err="1"/>
            <a:t>obiectivul</a:t>
          </a:r>
          <a:r>
            <a:rPr lang="en-US" dirty="0"/>
            <a:t> de </a:t>
          </a:r>
          <a:r>
            <a:rPr lang="ro-MD" dirty="0"/>
            <a:t>a </a:t>
          </a:r>
          <a:r>
            <a:rPr lang="en-US" dirty="0" err="1"/>
            <a:t>iniția</a:t>
          </a:r>
          <a:r>
            <a:rPr lang="en-US" dirty="0"/>
            <a:t> </a:t>
          </a:r>
          <a:r>
            <a:rPr lang="en-US" dirty="0" err="1"/>
            <a:t>implementarea</a:t>
          </a:r>
          <a:r>
            <a:rPr lang="en-US" dirty="0"/>
            <a:t> </a:t>
          </a:r>
          <a:r>
            <a:rPr lang="en-US" dirty="0" err="1"/>
            <a:t>activităților</a:t>
          </a:r>
          <a:r>
            <a:rPr lang="en-US" dirty="0"/>
            <a:t> </a:t>
          </a:r>
          <a:r>
            <a:rPr lang="en-US" dirty="0" err="1" smtClean="0"/>
            <a:t>antreprenoriale</a:t>
          </a:r>
          <a:endParaRPr lang="en-US" dirty="0"/>
        </a:p>
      </dgm:t>
    </dgm:pt>
    <dgm:pt modelId="{309986CC-4D6E-4A7B-918E-69098C3A0E43}" type="parTrans" cxnId="{F4D774A0-2230-4AAA-A3AC-7363D11EE804}">
      <dgm:prSet/>
      <dgm:spPr/>
      <dgm:t>
        <a:bodyPr/>
        <a:lstStyle/>
        <a:p>
          <a:endParaRPr lang="en-US"/>
        </a:p>
      </dgm:t>
    </dgm:pt>
    <dgm:pt modelId="{2E48EA61-5D0A-4D1C-9CFB-9855B20030AF}" type="sibTrans" cxnId="{F4D774A0-2230-4AAA-A3AC-7363D11EE804}">
      <dgm:prSet/>
      <dgm:spPr/>
      <dgm:t>
        <a:bodyPr/>
        <a:lstStyle/>
        <a:p>
          <a:endParaRPr lang="en-US"/>
        </a:p>
      </dgm:t>
    </dgm:pt>
    <dgm:pt modelId="{2797F5B5-31D3-4441-9858-495E7A13C70C}">
      <dgm:prSet/>
      <dgm:spPr/>
      <dgm:t>
        <a:bodyPr/>
        <a:lstStyle/>
        <a:p>
          <a:r>
            <a:rPr lang="ro-MD" dirty="0"/>
            <a:t>R</a:t>
          </a:r>
          <a:r>
            <a:rPr lang="en-US" dirty="0" err="1"/>
            <a:t>egulamentele</a:t>
          </a:r>
          <a:r>
            <a:rPr lang="en-US" dirty="0"/>
            <a:t> interne ale </a:t>
          </a:r>
          <a:r>
            <a:rPr lang="ro-MD" dirty="0"/>
            <a:t>IIPT </a:t>
          </a:r>
          <a:r>
            <a:rPr lang="en-US" dirty="0" err="1"/>
            <a:t>stabil</a:t>
          </a:r>
          <a:r>
            <a:rPr lang="ro-MD" dirty="0" err="1"/>
            <a:t>esc</a:t>
          </a:r>
          <a:r>
            <a:rPr lang="en-US" dirty="0"/>
            <a:t> ca </a:t>
          </a:r>
          <a:r>
            <a:rPr lang="en-US" dirty="0" err="1"/>
            <a:t>prioritate</a:t>
          </a:r>
          <a:r>
            <a:rPr lang="en-US" dirty="0"/>
            <a:t> </a:t>
          </a:r>
          <a:r>
            <a:rPr lang="en-US" dirty="0" err="1"/>
            <a:t>și</a:t>
          </a:r>
          <a:r>
            <a:rPr lang="en-US" dirty="0"/>
            <a:t> </a:t>
          </a:r>
          <a:r>
            <a:rPr lang="en-US" dirty="0" err="1"/>
            <a:t>implementarea</a:t>
          </a:r>
          <a:r>
            <a:rPr lang="en-US" dirty="0"/>
            <a:t> </a:t>
          </a:r>
          <a:r>
            <a:rPr lang="en-US" dirty="0" err="1"/>
            <a:t>activităților</a:t>
          </a:r>
          <a:r>
            <a:rPr lang="en-US" dirty="0"/>
            <a:t> </a:t>
          </a:r>
          <a:r>
            <a:rPr lang="en-US" dirty="0" err="1" smtClean="0"/>
            <a:t>antreprenoriale</a:t>
          </a:r>
          <a:endParaRPr lang="en-US" dirty="0"/>
        </a:p>
      </dgm:t>
    </dgm:pt>
    <dgm:pt modelId="{CA6FC5CD-F7D0-47FA-8722-55FDE57EF5DA}" type="parTrans" cxnId="{F3E7CC27-1498-4B28-8DF6-1DD9DDBB0DFF}">
      <dgm:prSet/>
      <dgm:spPr/>
      <dgm:t>
        <a:bodyPr/>
        <a:lstStyle/>
        <a:p>
          <a:endParaRPr lang="en-US"/>
        </a:p>
      </dgm:t>
    </dgm:pt>
    <dgm:pt modelId="{DBFEBAD5-1968-40BD-8FC8-2580CD3C43A4}" type="sibTrans" cxnId="{F3E7CC27-1498-4B28-8DF6-1DD9DDBB0DFF}">
      <dgm:prSet/>
      <dgm:spPr/>
      <dgm:t>
        <a:bodyPr/>
        <a:lstStyle/>
        <a:p>
          <a:endParaRPr lang="en-US"/>
        </a:p>
      </dgm:t>
    </dgm:pt>
    <dgm:pt modelId="{BA7A9F9B-C75C-4F9F-A2EC-500C19C19046}">
      <dgm:prSet/>
      <dgm:spPr/>
      <dgm:t>
        <a:bodyPr/>
        <a:lstStyle/>
        <a:p>
          <a:r>
            <a:rPr lang="ro-MD" dirty="0"/>
            <a:t>Consiliul profesoral aprobă </a:t>
          </a:r>
          <a:r>
            <a:rPr lang="pt-BR" dirty="0"/>
            <a:t>Planul de dezvoltare strategică și</a:t>
          </a:r>
          <a:r>
            <a:rPr lang="ro-MD" dirty="0"/>
            <a:t> </a:t>
          </a:r>
          <a:r>
            <a:rPr lang="pt-BR" dirty="0"/>
            <a:t>Planul anual de </a:t>
          </a:r>
          <a:r>
            <a:rPr lang="pt-BR" dirty="0" smtClean="0"/>
            <a:t>activitate</a:t>
          </a:r>
          <a:endParaRPr lang="ro-MD" dirty="0" smtClean="0"/>
        </a:p>
        <a:p>
          <a:r>
            <a:rPr lang="pt-BR" dirty="0" smtClean="0"/>
            <a:t> </a:t>
          </a:r>
          <a:r>
            <a:rPr lang="pt-BR" dirty="0"/>
            <a:t>al </a:t>
          </a:r>
          <a:r>
            <a:rPr lang="pt-BR" dirty="0" smtClean="0"/>
            <a:t>IÎPT</a:t>
          </a:r>
          <a:endParaRPr lang="en-US" dirty="0"/>
        </a:p>
      </dgm:t>
    </dgm:pt>
    <dgm:pt modelId="{D2AA9D69-FDE6-40CD-B068-7C344765630D}" type="parTrans" cxnId="{E98B4E2D-E667-42F2-BF30-0F1D2EBF9414}">
      <dgm:prSet/>
      <dgm:spPr/>
      <dgm:t>
        <a:bodyPr/>
        <a:lstStyle/>
        <a:p>
          <a:endParaRPr lang="en-US"/>
        </a:p>
      </dgm:t>
    </dgm:pt>
    <dgm:pt modelId="{B7BA9E05-E32E-4DC2-8278-062A5CC0A424}" type="sibTrans" cxnId="{E98B4E2D-E667-42F2-BF30-0F1D2EBF9414}">
      <dgm:prSet/>
      <dgm:spPr/>
      <dgm:t>
        <a:bodyPr/>
        <a:lstStyle/>
        <a:p>
          <a:endParaRPr lang="en-US"/>
        </a:p>
      </dgm:t>
    </dgm:pt>
    <dgm:pt modelId="{5DF71CF0-64FE-400D-BB91-EEB87F1DD5EE}">
      <dgm:prSet/>
      <dgm:spPr/>
      <dgm:t>
        <a:bodyPr/>
        <a:lstStyle/>
        <a:p>
          <a:r>
            <a:rPr lang="ro-MD" dirty="0"/>
            <a:t>Consiliul de administrație </a:t>
          </a:r>
          <a:r>
            <a:rPr lang="pt-BR" dirty="0"/>
            <a:t>aprob</a:t>
          </a:r>
          <a:r>
            <a:rPr lang="ro-MD" dirty="0"/>
            <a:t>ă</a:t>
          </a:r>
          <a:r>
            <a:rPr lang="pt-BR" dirty="0"/>
            <a:t> bugetul instituției, strategi</a:t>
          </a:r>
          <a:r>
            <a:rPr lang="ro-MD" dirty="0"/>
            <a:t>a</a:t>
          </a:r>
          <a:r>
            <a:rPr lang="pt-BR" dirty="0"/>
            <a:t> de realizare și gestionare a veniturilor proprii, inclusiv a activităților de antreprenoriat</a:t>
          </a:r>
          <a:r>
            <a:rPr lang="ro-MD" dirty="0"/>
            <a:t>, etc.</a:t>
          </a:r>
          <a:endParaRPr lang="en-US" dirty="0"/>
        </a:p>
      </dgm:t>
    </dgm:pt>
    <dgm:pt modelId="{DC9725A1-50A1-4255-A630-9B33DD4FDC22}" type="parTrans" cxnId="{EBE8FA9C-C4ED-4E5A-8EF3-125B9B5EC874}">
      <dgm:prSet/>
      <dgm:spPr/>
      <dgm:t>
        <a:bodyPr/>
        <a:lstStyle/>
        <a:p>
          <a:endParaRPr lang="en-US"/>
        </a:p>
      </dgm:t>
    </dgm:pt>
    <dgm:pt modelId="{238F9BE5-DD5D-4C64-B56C-D703EAADB949}" type="sibTrans" cxnId="{EBE8FA9C-C4ED-4E5A-8EF3-125B9B5EC874}">
      <dgm:prSet/>
      <dgm:spPr/>
      <dgm:t>
        <a:bodyPr/>
        <a:lstStyle/>
        <a:p>
          <a:endParaRPr lang="en-US"/>
        </a:p>
      </dgm:t>
    </dgm:pt>
    <dgm:pt modelId="{82018B8C-96E8-5243-9DD2-29BF48CC264D}" type="pres">
      <dgm:prSet presAssocID="{25876773-3D51-4A6E-9FFE-89FAF096F5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2BC127C-B5A8-2346-BE2D-C466761B181D}" type="pres">
      <dgm:prSet presAssocID="{B0140E12-1C57-46C6-9EC6-F92F929BEBC4}" presName="hierRoot1" presStyleCnt="0"/>
      <dgm:spPr/>
    </dgm:pt>
    <dgm:pt modelId="{E108C1BF-5756-0C44-979E-2E18D3753F30}" type="pres">
      <dgm:prSet presAssocID="{B0140E12-1C57-46C6-9EC6-F92F929BEBC4}" presName="composite" presStyleCnt="0"/>
      <dgm:spPr/>
    </dgm:pt>
    <dgm:pt modelId="{B45890CA-9B4D-5B49-93AA-BE4AB4E52213}" type="pres">
      <dgm:prSet presAssocID="{B0140E12-1C57-46C6-9EC6-F92F929BEBC4}" presName="background" presStyleLbl="node0" presStyleIdx="0" presStyleCnt="2"/>
      <dgm:spPr/>
    </dgm:pt>
    <dgm:pt modelId="{F2290DC1-57AE-A144-84E4-B3ECDACB6C34}" type="pres">
      <dgm:prSet presAssocID="{B0140E12-1C57-46C6-9EC6-F92F929BEBC4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D3DC41-5EEC-B441-B0AF-0E09063EE6C8}" type="pres">
      <dgm:prSet presAssocID="{B0140E12-1C57-46C6-9EC6-F92F929BEBC4}" presName="hierChild2" presStyleCnt="0"/>
      <dgm:spPr/>
    </dgm:pt>
    <dgm:pt modelId="{E4942C74-25CC-F542-AF98-9CC0CF31F0F3}" type="pres">
      <dgm:prSet presAssocID="{A1669D6A-C204-4E31-A43B-8342DB146F33}" presName="hierRoot1" presStyleCnt="0"/>
      <dgm:spPr/>
    </dgm:pt>
    <dgm:pt modelId="{B8873DB4-2601-FD41-8B5A-74AEAC97EA15}" type="pres">
      <dgm:prSet presAssocID="{A1669D6A-C204-4E31-A43B-8342DB146F33}" presName="composite" presStyleCnt="0"/>
      <dgm:spPr/>
    </dgm:pt>
    <dgm:pt modelId="{7F798ED2-60F7-B740-82C8-D1009FE57AC9}" type="pres">
      <dgm:prSet presAssocID="{A1669D6A-C204-4E31-A43B-8342DB146F33}" presName="background" presStyleLbl="node0" presStyleIdx="1" presStyleCnt="2"/>
      <dgm:spPr/>
    </dgm:pt>
    <dgm:pt modelId="{086B01CB-A6E3-134D-B1EA-9F1883208C4B}" type="pres">
      <dgm:prSet presAssocID="{A1669D6A-C204-4E31-A43B-8342DB146F33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AD0A46-E601-9240-B48F-E7FD761730F8}" type="pres">
      <dgm:prSet presAssocID="{A1669D6A-C204-4E31-A43B-8342DB146F33}" presName="hierChild2" presStyleCnt="0"/>
      <dgm:spPr/>
    </dgm:pt>
    <dgm:pt modelId="{10A7EB88-A2DB-3042-8D26-381F818DD850}" type="pres">
      <dgm:prSet presAssocID="{CA6FC5CD-F7D0-47FA-8722-55FDE57EF5DA}" presName="Name10" presStyleLbl="parChTrans1D2" presStyleIdx="0" presStyleCnt="3"/>
      <dgm:spPr/>
      <dgm:t>
        <a:bodyPr/>
        <a:lstStyle/>
        <a:p>
          <a:endParaRPr lang="en-US"/>
        </a:p>
      </dgm:t>
    </dgm:pt>
    <dgm:pt modelId="{B6C555E3-6AD4-064C-AF0C-2D4B543FC201}" type="pres">
      <dgm:prSet presAssocID="{2797F5B5-31D3-4441-9858-495E7A13C70C}" presName="hierRoot2" presStyleCnt="0"/>
      <dgm:spPr/>
    </dgm:pt>
    <dgm:pt modelId="{843DE044-8D3F-6D4F-A4E2-469A684A122D}" type="pres">
      <dgm:prSet presAssocID="{2797F5B5-31D3-4441-9858-495E7A13C70C}" presName="composite2" presStyleCnt="0"/>
      <dgm:spPr/>
    </dgm:pt>
    <dgm:pt modelId="{0C1B527A-5CCD-FC48-8D66-F2C27148DE4E}" type="pres">
      <dgm:prSet presAssocID="{2797F5B5-31D3-4441-9858-495E7A13C70C}" presName="background2" presStyleLbl="node2" presStyleIdx="0" presStyleCnt="3"/>
      <dgm:spPr/>
    </dgm:pt>
    <dgm:pt modelId="{4368C792-4F82-5844-ABB7-5417F92A00F0}" type="pres">
      <dgm:prSet presAssocID="{2797F5B5-31D3-4441-9858-495E7A13C70C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E12220-30CB-284A-85FF-E977B82184BE}" type="pres">
      <dgm:prSet presAssocID="{2797F5B5-31D3-4441-9858-495E7A13C70C}" presName="hierChild3" presStyleCnt="0"/>
      <dgm:spPr/>
    </dgm:pt>
    <dgm:pt modelId="{C038486D-CF7A-BA43-B8D0-FD0925C4A0D7}" type="pres">
      <dgm:prSet presAssocID="{D2AA9D69-FDE6-40CD-B068-7C344765630D}" presName="Name10" presStyleLbl="parChTrans1D2" presStyleIdx="1" presStyleCnt="3"/>
      <dgm:spPr/>
      <dgm:t>
        <a:bodyPr/>
        <a:lstStyle/>
        <a:p>
          <a:endParaRPr lang="en-US"/>
        </a:p>
      </dgm:t>
    </dgm:pt>
    <dgm:pt modelId="{26A2FED9-A057-D042-8732-191DA59E3BE7}" type="pres">
      <dgm:prSet presAssocID="{BA7A9F9B-C75C-4F9F-A2EC-500C19C19046}" presName="hierRoot2" presStyleCnt="0"/>
      <dgm:spPr/>
    </dgm:pt>
    <dgm:pt modelId="{1C3934E8-2298-034E-9DB6-371A3896CA2E}" type="pres">
      <dgm:prSet presAssocID="{BA7A9F9B-C75C-4F9F-A2EC-500C19C19046}" presName="composite2" presStyleCnt="0"/>
      <dgm:spPr/>
    </dgm:pt>
    <dgm:pt modelId="{F2E8FDCE-0860-324D-A47E-DD0217332662}" type="pres">
      <dgm:prSet presAssocID="{BA7A9F9B-C75C-4F9F-A2EC-500C19C19046}" presName="background2" presStyleLbl="node2" presStyleIdx="1" presStyleCnt="3"/>
      <dgm:spPr/>
    </dgm:pt>
    <dgm:pt modelId="{FFD36286-695D-B848-9511-E67F6BBEDB14}" type="pres">
      <dgm:prSet presAssocID="{BA7A9F9B-C75C-4F9F-A2EC-500C19C1904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C59D3D-3063-2A46-BE93-F955D4F94E3E}" type="pres">
      <dgm:prSet presAssocID="{BA7A9F9B-C75C-4F9F-A2EC-500C19C19046}" presName="hierChild3" presStyleCnt="0"/>
      <dgm:spPr/>
    </dgm:pt>
    <dgm:pt modelId="{EFBD21BF-5D1C-4740-843A-8EB72FA01BF8}" type="pres">
      <dgm:prSet presAssocID="{DC9725A1-50A1-4255-A630-9B33DD4FDC22}" presName="Name10" presStyleLbl="parChTrans1D2" presStyleIdx="2" presStyleCnt="3"/>
      <dgm:spPr/>
      <dgm:t>
        <a:bodyPr/>
        <a:lstStyle/>
        <a:p>
          <a:endParaRPr lang="en-US"/>
        </a:p>
      </dgm:t>
    </dgm:pt>
    <dgm:pt modelId="{4F1C96E3-8C9F-2344-BD04-0A6FC1881037}" type="pres">
      <dgm:prSet presAssocID="{5DF71CF0-64FE-400D-BB91-EEB87F1DD5EE}" presName="hierRoot2" presStyleCnt="0"/>
      <dgm:spPr/>
    </dgm:pt>
    <dgm:pt modelId="{C558ADB1-B65F-2645-9D38-894634D335D2}" type="pres">
      <dgm:prSet presAssocID="{5DF71CF0-64FE-400D-BB91-EEB87F1DD5EE}" presName="composite2" presStyleCnt="0"/>
      <dgm:spPr/>
    </dgm:pt>
    <dgm:pt modelId="{8C00950A-C177-2243-B143-DC3E867213F0}" type="pres">
      <dgm:prSet presAssocID="{5DF71CF0-64FE-400D-BB91-EEB87F1DD5EE}" presName="background2" presStyleLbl="node2" presStyleIdx="2" presStyleCnt="3"/>
      <dgm:spPr/>
    </dgm:pt>
    <dgm:pt modelId="{FE187609-856F-2E4F-9880-DC734746D572}" type="pres">
      <dgm:prSet presAssocID="{5DF71CF0-64FE-400D-BB91-EEB87F1DD5E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24C75A-AD40-C34B-AC1F-DC54190B5B9E}" type="pres">
      <dgm:prSet presAssocID="{5DF71CF0-64FE-400D-BB91-EEB87F1DD5EE}" presName="hierChild3" presStyleCnt="0"/>
      <dgm:spPr/>
    </dgm:pt>
  </dgm:ptLst>
  <dgm:cxnLst>
    <dgm:cxn modelId="{E98B4E2D-E667-42F2-BF30-0F1D2EBF9414}" srcId="{A1669D6A-C204-4E31-A43B-8342DB146F33}" destId="{BA7A9F9B-C75C-4F9F-A2EC-500C19C19046}" srcOrd="1" destOrd="0" parTransId="{D2AA9D69-FDE6-40CD-B068-7C344765630D}" sibTransId="{B7BA9E05-E32E-4DC2-8278-062A5CC0A424}"/>
    <dgm:cxn modelId="{ECB92433-A033-7443-9726-BE3C59CDF58F}" type="presOf" srcId="{DC9725A1-50A1-4255-A630-9B33DD4FDC22}" destId="{EFBD21BF-5D1C-4740-843A-8EB72FA01BF8}" srcOrd="0" destOrd="0" presId="urn:microsoft.com/office/officeart/2005/8/layout/hierarchy1"/>
    <dgm:cxn modelId="{BB627FF1-FC88-8448-A3C5-8E49423155A2}" type="presOf" srcId="{25876773-3D51-4A6E-9FFE-89FAF096F507}" destId="{82018B8C-96E8-5243-9DD2-29BF48CC264D}" srcOrd="0" destOrd="0" presId="urn:microsoft.com/office/officeart/2005/8/layout/hierarchy1"/>
    <dgm:cxn modelId="{79DDB0AD-81FB-D444-8D21-D5749F51CCB8}" type="presOf" srcId="{5DF71CF0-64FE-400D-BB91-EEB87F1DD5EE}" destId="{FE187609-856F-2E4F-9880-DC734746D572}" srcOrd="0" destOrd="0" presId="urn:microsoft.com/office/officeart/2005/8/layout/hierarchy1"/>
    <dgm:cxn modelId="{3C842296-99FC-394B-A59D-FE14E0565D0A}" type="presOf" srcId="{A1669D6A-C204-4E31-A43B-8342DB146F33}" destId="{086B01CB-A6E3-134D-B1EA-9F1883208C4B}" srcOrd="0" destOrd="0" presId="urn:microsoft.com/office/officeart/2005/8/layout/hierarchy1"/>
    <dgm:cxn modelId="{F3E7CC27-1498-4B28-8DF6-1DD9DDBB0DFF}" srcId="{A1669D6A-C204-4E31-A43B-8342DB146F33}" destId="{2797F5B5-31D3-4441-9858-495E7A13C70C}" srcOrd="0" destOrd="0" parTransId="{CA6FC5CD-F7D0-47FA-8722-55FDE57EF5DA}" sibTransId="{DBFEBAD5-1968-40BD-8FC8-2580CD3C43A4}"/>
    <dgm:cxn modelId="{FE63FDB0-9155-0748-913B-2D2210BFE9D3}" type="presOf" srcId="{2797F5B5-31D3-4441-9858-495E7A13C70C}" destId="{4368C792-4F82-5844-ABB7-5417F92A00F0}" srcOrd="0" destOrd="0" presId="urn:microsoft.com/office/officeart/2005/8/layout/hierarchy1"/>
    <dgm:cxn modelId="{EBE8FA9C-C4ED-4E5A-8EF3-125B9B5EC874}" srcId="{A1669D6A-C204-4E31-A43B-8342DB146F33}" destId="{5DF71CF0-64FE-400D-BB91-EEB87F1DD5EE}" srcOrd="2" destOrd="0" parTransId="{DC9725A1-50A1-4255-A630-9B33DD4FDC22}" sibTransId="{238F9BE5-DD5D-4C64-B56C-D703EAADB949}"/>
    <dgm:cxn modelId="{9880A6ED-30DE-9C48-A2D9-4EBA4881FF22}" type="presOf" srcId="{D2AA9D69-FDE6-40CD-B068-7C344765630D}" destId="{C038486D-CF7A-BA43-B8D0-FD0925C4A0D7}" srcOrd="0" destOrd="0" presId="urn:microsoft.com/office/officeart/2005/8/layout/hierarchy1"/>
    <dgm:cxn modelId="{E922DCF5-A2FC-764F-BDE2-5FBBA5EC450B}" type="presOf" srcId="{BA7A9F9B-C75C-4F9F-A2EC-500C19C19046}" destId="{FFD36286-695D-B848-9511-E67F6BBEDB14}" srcOrd="0" destOrd="0" presId="urn:microsoft.com/office/officeart/2005/8/layout/hierarchy1"/>
    <dgm:cxn modelId="{08E1F92C-1DA5-4243-A9FB-0CCBC6AF0D83}" type="presOf" srcId="{B0140E12-1C57-46C6-9EC6-F92F929BEBC4}" destId="{F2290DC1-57AE-A144-84E4-B3ECDACB6C34}" srcOrd="0" destOrd="0" presId="urn:microsoft.com/office/officeart/2005/8/layout/hierarchy1"/>
    <dgm:cxn modelId="{626DE4CD-5F66-9F43-BB5F-13456854374B}" type="presOf" srcId="{CA6FC5CD-F7D0-47FA-8722-55FDE57EF5DA}" destId="{10A7EB88-A2DB-3042-8D26-381F818DD850}" srcOrd="0" destOrd="0" presId="urn:microsoft.com/office/officeart/2005/8/layout/hierarchy1"/>
    <dgm:cxn modelId="{F4D774A0-2230-4AAA-A3AC-7363D11EE804}" srcId="{25876773-3D51-4A6E-9FFE-89FAF096F507}" destId="{A1669D6A-C204-4E31-A43B-8342DB146F33}" srcOrd="1" destOrd="0" parTransId="{309986CC-4D6E-4A7B-918E-69098C3A0E43}" sibTransId="{2E48EA61-5D0A-4D1C-9CFB-9855B20030AF}"/>
    <dgm:cxn modelId="{B0A1F500-D24A-4A8F-BD01-560782AA578B}" srcId="{25876773-3D51-4A6E-9FFE-89FAF096F507}" destId="{B0140E12-1C57-46C6-9EC6-F92F929BEBC4}" srcOrd="0" destOrd="0" parTransId="{DE6E2675-3843-46F4-90CB-651B3791E483}" sibTransId="{D2B391A6-19B3-49B5-ADD7-460902449276}"/>
    <dgm:cxn modelId="{3E5EA288-6E34-9848-84D6-CB9C7DA3D709}" type="presParOf" srcId="{82018B8C-96E8-5243-9DD2-29BF48CC264D}" destId="{A2BC127C-B5A8-2346-BE2D-C466761B181D}" srcOrd="0" destOrd="0" presId="urn:microsoft.com/office/officeart/2005/8/layout/hierarchy1"/>
    <dgm:cxn modelId="{039A5499-B5A6-AE43-A863-F6135BED07ED}" type="presParOf" srcId="{A2BC127C-B5A8-2346-BE2D-C466761B181D}" destId="{E108C1BF-5756-0C44-979E-2E18D3753F30}" srcOrd="0" destOrd="0" presId="urn:microsoft.com/office/officeart/2005/8/layout/hierarchy1"/>
    <dgm:cxn modelId="{518BAB61-41B6-EA49-A08C-751B231388D4}" type="presParOf" srcId="{E108C1BF-5756-0C44-979E-2E18D3753F30}" destId="{B45890CA-9B4D-5B49-93AA-BE4AB4E52213}" srcOrd="0" destOrd="0" presId="urn:microsoft.com/office/officeart/2005/8/layout/hierarchy1"/>
    <dgm:cxn modelId="{68A79D7B-B463-8A46-AC33-BADC4B661455}" type="presParOf" srcId="{E108C1BF-5756-0C44-979E-2E18D3753F30}" destId="{F2290DC1-57AE-A144-84E4-B3ECDACB6C34}" srcOrd="1" destOrd="0" presId="urn:microsoft.com/office/officeart/2005/8/layout/hierarchy1"/>
    <dgm:cxn modelId="{842BA909-6914-CC42-A415-01D2CBAE780C}" type="presParOf" srcId="{A2BC127C-B5A8-2346-BE2D-C466761B181D}" destId="{07D3DC41-5EEC-B441-B0AF-0E09063EE6C8}" srcOrd="1" destOrd="0" presId="urn:microsoft.com/office/officeart/2005/8/layout/hierarchy1"/>
    <dgm:cxn modelId="{F314DB6D-C20D-4949-BABA-CBE2A05BE14E}" type="presParOf" srcId="{82018B8C-96E8-5243-9DD2-29BF48CC264D}" destId="{E4942C74-25CC-F542-AF98-9CC0CF31F0F3}" srcOrd="1" destOrd="0" presId="urn:microsoft.com/office/officeart/2005/8/layout/hierarchy1"/>
    <dgm:cxn modelId="{A02D753A-4FE5-334D-82F1-28BD37204C51}" type="presParOf" srcId="{E4942C74-25CC-F542-AF98-9CC0CF31F0F3}" destId="{B8873DB4-2601-FD41-8B5A-74AEAC97EA15}" srcOrd="0" destOrd="0" presId="urn:microsoft.com/office/officeart/2005/8/layout/hierarchy1"/>
    <dgm:cxn modelId="{E509F2F1-BCBE-174A-9136-35B673E63926}" type="presParOf" srcId="{B8873DB4-2601-FD41-8B5A-74AEAC97EA15}" destId="{7F798ED2-60F7-B740-82C8-D1009FE57AC9}" srcOrd="0" destOrd="0" presId="urn:microsoft.com/office/officeart/2005/8/layout/hierarchy1"/>
    <dgm:cxn modelId="{0F8C95B5-B580-3245-954E-E841A6A0D356}" type="presParOf" srcId="{B8873DB4-2601-FD41-8B5A-74AEAC97EA15}" destId="{086B01CB-A6E3-134D-B1EA-9F1883208C4B}" srcOrd="1" destOrd="0" presId="urn:microsoft.com/office/officeart/2005/8/layout/hierarchy1"/>
    <dgm:cxn modelId="{3B8F14BD-482F-CB46-8535-E620F6D262CC}" type="presParOf" srcId="{E4942C74-25CC-F542-AF98-9CC0CF31F0F3}" destId="{DBAD0A46-E601-9240-B48F-E7FD761730F8}" srcOrd="1" destOrd="0" presId="urn:microsoft.com/office/officeart/2005/8/layout/hierarchy1"/>
    <dgm:cxn modelId="{A2F0A7FD-E653-5A41-801A-17A66C677E72}" type="presParOf" srcId="{DBAD0A46-E601-9240-B48F-E7FD761730F8}" destId="{10A7EB88-A2DB-3042-8D26-381F818DD850}" srcOrd="0" destOrd="0" presId="urn:microsoft.com/office/officeart/2005/8/layout/hierarchy1"/>
    <dgm:cxn modelId="{DEA5F38D-F093-B844-993F-B03EF77AE1A5}" type="presParOf" srcId="{DBAD0A46-E601-9240-B48F-E7FD761730F8}" destId="{B6C555E3-6AD4-064C-AF0C-2D4B543FC201}" srcOrd="1" destOrd="0" presId="urn:microsoft.com/office/officeart/2005/8/layout/hierarchy1"/>
    <dgm:cxn modelId="{1DC1AA6F-1FF0-124B-A55F-0C03A70055B2}" type="presParOf" srcId="{B6C555E3-6AD4-064C-AF0C-2D4B543FC201}" destId="{843DE044-8D3F-6D4F-A4E2-469A684A122D}" srcOrd="0" destOrd="0" presId="urn:microsoft.com/office/officeart/2005/8/layout/hierarchy1"/>
    <dgm:cxn modelId="{799052BB-04D7-D24B-B1C1-2BAB636E1DA7}" type="presParOf" srcId="{843DE044-8D3F-6D4F-A4E2-469A684A122D}" destId="{0C1B527A-5CCD-FC48-8D66-F2C27148DE4E}" srcOrd="0" destOrd="0" presId="urn:microsoft.com/office/officeart/2005/8/layout/hierarchy1"/>
    <dgm:cxn modelId="{5C38019A-272B-9946-BCBB-C67A034D8BFF}" type="presParOf" srcId="{843DE044-8D3F-6D4F-A4E2-469A684A122D}" destId="{4368C792-4F82-5844-ABB7-5417F92A00F0}" srcOrd="1" destOrd="0" presId="urn:microsoft.com/office/officeart/2005/8/layout/hierarchy1"/>
    <dgm:cxn modelId="{D82FC671-5C53-8A4D-8EB8-498E69437B89}" type="presParOf" srcId="{B6C555E3-6AD4-064C-AF0C-2D4B543FC201}" destId="{CCE12220-30CB-284A-85FF-E977B82184BE}" srcOrd="1" destOrd="0" presId="urn:microsoft.com/office/officeart/2005/8/layout/hierarchy1"/>
    <dgm:cxn modelId="{C066A68C-37F5-DA4B-9956-6BF5CD76C0F5}" type="presParOf" srcId="{DBAD0A46-E601-9240-B48F-E7FD761730F8}" destId="{C038486D-CF7A-BA43-B8D0-FD0925C4A0D7}" srcOrd="2" destOrd="0" presId="urn:microsoft.com/office/officeart/2005/8/layout/hierarchy1"/>
    <dgm:cxn modelId="{0F9BA985-984D-7E41-91CB-ED9EBE674385}" type="presParOf" srcId="{DBAD0A46-E601-9240-B48F-E7FD761730F8}" destId="{26A2FED9-A057-D042-8732-191DA59E3BE7}" srcOrd="3" destOrd="0" presId="urn:microsoft.com/office/officeart/2005/8/layout/hierarchy1"/>
    <dgm:cxn modelId="{F84BA97A-9781-6A42-B74B-198473E1E370}" type="presParOf" srcId="{26A2FED9-A057-D042-8732-191DA59E3BE7}" destId="{1C3934E8-2298-034E-9DB6-371A3896CA2E}" srcOrd="0" destOrd="0" presId="urn:microsoft.com/office/officeart/2005/8/layout/hierarchy1"/>
    <dgm:cxn modelId="{96AEAB97-657B-6C48-8E79-B27F6309CCF1}" type="presParOf" srcId="{1C3934E8-2298-034E-9DB6-371A3896CA2E}" destId="{F2E8FDCE-0860-324D-A47E-DD0217332662}" srcOrd="0" destOrd="0" presId="urn:microsoft.com/office/officeart/2005/8/layout/hierarchy1"/>
    <dgm:cxn modelId="{C721556A-2330-6D46-B1CA-776904B82EF1}" type="presParOf" srcId="{1C3934E8-2298-034E-9DB6-371A3896CA2E}" destId="{FFD36286-695D-B848-9511-E67F6BBEDB14}" srcOrd="1" destOrd="0" presId="urn:microsoft.com/office/officeart/2005/8/layout/hierarchy1"/>
    <dgm:cxn modelId="{8C950C47-5D2A-864D-9D7C-7F4B1B4B7D61}" type="presParOf" srcId="{26A2FED9-A057-D042-8732-191DA59E3BE7}" destId="{86C59D3D-3063-2A46-BE93-F955D4F94E3E}" srcOrd="1" destOrd="0" presId="urn:microsoft.com/office/officeart/2005/8/layout/hierarchy1"/>
    <dgm:cxn modelId="{AAB4B530-8284-7243-836E-F2603F235E32}" type="presParOf" srcId="{DBAD0A46-E601-9240-B48F-E7FD761730F8}" destId="{EFBD21BF-5D1C-4740-843A-8EB72FA01BF8}" srcOrd="4" destOrd="0" presId="urn:microsoft.com/office/officeart/2005/8/layout/hierarchy1"/>
    <dgm:cxn modelId="{1DB7FEB2-ECE6-1249-89D4-CEC69BAD4E8A}" type="presParOf" srcId="{DBAD0A46-E601-9240-B48F-E7FD761730F8}" destId="{4F1C96E3-8C9F-2344-BD04-0A6FC1881037}" srcOrd="5" destOrd="0" presId="urn:microsoft.com/office/officeart/2005/8/layout/hierarchy1"/>
    <dgm:cxn modelId="{9415AED3-A55F-7B48-83B9-4DD884C99574}" type="presParOf" srcId="{4F1C96E3-8C9F-2344-BD04-0A6FC1881037}" destId="{C558ADB1-B65F-2645-9D38-894634D335D2}" srcOrd="0" destOrd="0" presId="urn:microsoft.com/office/officeart/2005/8/layout/hierarchy1"/>
    <dgm:cxn modelId="{D0676E96-70CF-5E4F-A995-4EF92B622AFC}" type="presParOf" srcId="{C558ADB1-B65F-2645-9D38-894634D335D2}" destId="{8C00950A-C177-2243-B143-DC3E867213F0}" srcOrd="0" destOrd="0" presId="urn:microsoft.com/office/officeart/2005/8/layout/hierarchy1"/>
    <dgm:cxn modelId="{FBAEF542-31AD-384B-A210-FBE90ECEAEF4}" type="presParOf" srcId="{C558ADB1-B65F-2645-9D38-894634D335D2}" destId="{FE187609-856F-2E4F-9880-DC734746D572}" srcOrd="1" destOrd="0" presId="urn:microsoft.com/office/officeart/2005/8/layout/hierarchy1"/>
    <dgm:cxn modelId="{BCDD52A8-510A-E540-A06C-D575B0B3DD45}" type="presParOf" srcId="{4F1C96E3-8C9F-2344-BD04-0A6FC1881037}" destId="{3E24C75A-AD40-C34B-AC1F-DC54190B5B9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C06198-7B25-481B-876C-78337FDA4F4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E9AD55-3CCC-4FB9-B308-B96351A8E10C}">
      <dgm:prSet/>
      <dgm:spPr/>
      <dgm:t>
        <a:bodyPr/>
        <a:lstStyle/>
        <a:p>
          <a:pPr algn="ctr"/>
          <a:r>
            <a:rPr lang="ro-MD" dirty="0"/>
            <a:t>Diversificarea opțiunilor de implicare a elevilor în activități reale de producere sau de acordare a unor </a:t>
          </a:r>
          <a:r>
            <a:rPr lang="ro-MD" dirty="0" smtClean="0"/>
            <a:t>servicii</a:t>
          </a:r>
          <a:endParaRPr lang="en-US" dirty="0"/>
        </a:p>
      </dgm:t>
    </dgm:pt>
    <dgm:pt modelId="{ED2FFA00-25E2-4458-A654-A9CC44BA72D8}" type="parTrans" cxnId="{54B3A6CF-B01A-4FA9-AF07-E49A378339FF}">
      <dgm:prSet/>
      <dgm:spPr/>
      <dgm:t>
        <a:bodyPr/>
        <a:lstStyle/>
        <a:p>
          <a:pPr algn="ctr"/>
          <a:endParaRPr lang="en-US"/>
        </a:p>
      </dgm:t>
    </dgm:pt>
    <dgm:pt modelId="{15B456B4-1925-46E8-ABE9-32F0923D9862}" type="sibTrans" cxnId="{54B3A6CF-B01A-4FA9-AF07-E49A378339FF}">
      <dgm:prSet/>
      <dgm:spPr/>
      <dgm:t>
        <a:bodyPr/>
        <a:lstStyle/>
        <a:p>
          <a:pPr algn="ctr"/>
          <a:endParaRPr lang="en-US"/>
        </a:p>
      </dgm:t>
    </dgm:pt>
    <dgm:pt modelId="{8FD3104B-D36A-4640-B3E3-EB75438098B2}">
      <dgm:prSet/>
      <dgm:spPr/>
      <dgm:t>
        <a:bodyPr/>
        <a:lstStyle/>
        <a:p>
          <a:pPr algn="ctr"/>
          <a:r>
            <a:rPr lang="ro-MD" dirty="0"/>
            <a:t>Crearea unor noi meserii sau </a:t>
          </a:r>
          <a:r>
            <a:rPr lang="ro-MD" dirty="0" err="1"/>
            <a:t>specialităţi</a:t>
          </a:r>
          <a:r>
            <a:rPr lang="ro-MD" dirty="0"/>
            <a:t> corespunzătoare cerințelor pieței muncii și nevoilor </a:t>
          </a:r>
          <a:r>
            <a:rPr lang="ro-MD" dirty="0" err="1"/>
            <a:t>educaţionale</a:t>
          </a:r>
          <a:r>
            <a:rPr lang="ro-MD" dirty="0"/>
            <a:t> ale </a:t>
          </a:r>
          <a:r>
            <a:rPr lang="ro-MD" dirty="0" err="1" smtClean="0"/>
            <a:t>comunităţii</a:t>
          </a:r>
          <a:endParaRPr lang="en-US" dirty="0"/>
        </a:p>
      </dgm:t>
    </dgm:pt>
    <dgm:pt modelId="{63A1A85C-21EA-49A0-9D2C-19E350341680}" type="parTrans" cxnId="{0B08F2B1-5418-4B1C-A2E0-65B24B19FA01}">
      <dgm:prSet/>
      <dgm:spPr/>
      <dgm:t>
        <a:bodyPr/>
        <a:lstStyle/>
        <a:p>
          <a:pPr algn="ctr"/>
          <a:endParaRPr lang="en-US"/>
        </a:p>
      </dgm:t>
    </dgm:pt>
    <dgm:pt modelId="{BC805CEC-C783-46DE-BE20-91A48B0DBC63}" type="sibTrans" cxnId="{0B08F2B1-5418-4B1C-A2E0-65B24B19FA01}">
      <dgm:prSet/>
      <dgm:spPr/>
      <dgm:t>
        <a:bodyPr/>
        <a:lstStyle/>
        <a:p>
          <a:pPr algn="ctr"/>
          <a:endParaRPr lang="en-US"/>
        </a:p>
      </dgm:t>
    </dgm:pt>
    <dgm:pt modelId="{5DD58B1D-4002-4060-AD98-9E52A9A741A1}">
      <dgm:prSet/>
      <dgm:spPr/>
      <dgm:t>
        <a:bodyPr/>
        <a:lstStyle/>
        <a:p>
          <a:pPr algn="ctr"/>
          <a:r>
            <a:rPr lang="en-GB" dirty="0" err="1"/>
            <a:t>Includerea</a:t>
          </a:r>
          <a:r>
            <a:rPr lang="en-GB" dirty="0"/>
            <a:t> </a:t>
          </a:r>
          <a:r>
            <a:rPr lang="en-US" dirty="0" err="1"/>
            <a:t>în</a:t>
          </a:r>
          <a:r>
            <a:rPr lang="en-US" dirty="0"/>
            <a:t> </a:t>
          </a:r>
          <a:r>
            <a:rPr lang="en-US" dirty="0" err="1"/>
            <a:t>sistemul</a:t>
          </a:r>
          <a:r>
            <a:rPr lang="en-US" dirty="0"/>
            <a:t> </a:t>
          </a:r>
          <a:r>
            <a:rPr lang="en-US" dirty="0" err="1"/>
            <a:t>educațional</a:t>
          </a:r>
          <a:r>
            <a:rPr lang="en-US" dirty="0"/>
            <a:t> a </a:t>
          </a:r>
          <a:r>
            <a:rPr lang="en-US" dirty="0" err="1" smtClean="0"/>
            <a:t>comportamentul</a:t>
          </a:r>
          <a:r>
            <a:rPr lang="ro-MD" dirty="0" smtClean="0"/>
            <a:t>ui</a:t>
          </a:r>
          <a:r>
            <a:rPr lang="en-US" dirty="0" smtClean="0"/>
            <a:t> </a:t>
          </a:r>
          <a:r>
            <a:rPr lang="en-US" dirty="0" err="1"/>
            <a:t>antreprenorial</a:t>
          </a:r>
          <a:r>
            <a:rPr lang="en-US" dirty="0"/>
            <a:t> (</a:t>
          </a:r>
          <a:r>
            <a:rPr lang="en-US" dirty="0" err="1"/>
            <a:t>prezent</a:t>
          </a:r>
          <a:r>
            <a:rPr lang="ro-MD" dirty="0"/>
            <a:t>ă</a:t>
          </a:r>
          <a:r>
            <a:rPr lang="en-US" dirty="0"/>
            <a:t> </a:t>
          </a:r>
          <a:r>
            <a:rPr lang="en-US" dirty="0" err="1"/>
            <a:t>în</a:t>
          </a:r>
          <a:r>
            <a:rPr lang="en-US" dirty="0"/>
            <a:t> </a:t>
          </a:r>
          <a:r>
            <a:rPr lang="ro-MD" dirty="0" smtClean="0"/>
            <a:t>c</a:t>
          </a:r>
          <a:r>
            <a:rPr lang="en-US" dirty="0" smtClean="0"/>
            <a:t>el </a:t>
          </a:r>
          <a:r>
            <a:rPr lang="en-US" dirty="0" err="1"/>
            <a:t>puțin</a:t>
          </a:r>
          <a:r>
            <a:rPr lang="en-US" dirty="0"/>
            <a:t> 11 </a:t>
          </a:r>
          <a:r>
            <a:rPr lang="ro-MD" dirty="0"/>
            <a:t>IÎPT)</a:t>
          </a:r>
          <a:r>
            <a:rPr lang="en-US" dirty="0"/>
            <a:t> </a:t>
          </a:r>
          <a:r>
            <a:rPr lang="en-US" dirty="0" err="1"/>
            <a:t>manifestat</a:t>
          </a:r>
          <a:r>
            <a:rPr lang="en-US" dirty="0"/>
            <a:t> </a:t>
          </a:r>
          <a:r>
            <a:rPr lang="en-US" dirty="0" err="1"/>
            <a:t>prin</a:t>
          </a:r>
          <a:r>
            <a:rPr lang="en-US" dirty="0"/>
            <a:t> </a:t>
          </a:r>
          <a:r>
            <a:rPr lang="en-US" dirty="0" err="1"/>
            <a:t>oferirea</a:t>
          </a:r>
          <a:r>
            <a:rPr lang="en-US" dirty="0"/>
            <a:t> </a:t>
          </a:r>
          <a:r>
            <a:rPr lang="en-US" dirty="0" err="1"/>
            <a:t>produselor</a:t>
          </a:r>
          <a:r>
            <a:rPr lang="en-US" dirty="0"/>
            <a:t>/</a:t>
          </a:r>
          <a:r>
            <a:rPr lang="en-US" dirty="0" err="1"/>
            <a:t>serviciilor</a:t>
          </a:r>
          <a:r>
            <a:rPr lang="en-US" dirty="0"/>
            <a:t> </a:t>
          </a:r>
          <a:r>
            <a:rPr lang="en-US" dirty="0" err="1"/>
            <a:t>pe</a:t>
          </a:r>
          <a:r>
            <a:rPr lang="en-US" dirty="0"/>
            <a:t> plan intern </a:t>
          </a:r>
          <a:r>
            <a:rPr lang="en-US" dirty="0" err="1"/>
            <a:t>şi</a:t>
          </a:r>
          <a:r>
            <a:rPr lang="en-US" dirty="0"/>
            <a:t> extern (</a:t>
          </a:r>
          <a:r>
            <a:rPr lang="en-US" dirty="0" smtClean="0"/>
            <a:t>local/</a:t>
          </a:r>
          <a:r>
            <a:rPr lang="en-US" dirty="0" err="1" smtClean="0"/>
            <a:t>regiona</a:t>
          </a:r>
          <a:r>
            <a:rPr lang="ro-MD" dirty="0" smtClean="0"/>
            <a:t>l)</a:t>
          </a:r>
          <a:endParaRPr lang="en-US" dirty="0"/>
        </a:p>
      </dgm:t>
    </dgm:pt>
    <dgm:pt modelId="{422D9545-5915-40BA-AC9F-2EEEE14DE10A}" type="parTrans" cxnId="{0B10E750-0F4C-4CE8-A052-F40F5984AB70}">
      <dgm:prSet/>
      <dgm:spPr/>
      <dgm:t>
        <a:bodyPr/>
        <a:lstStyle/>
        <a:p>
          <a:pPr algn="ctr"/>
          <a:endParaRPr lang="en-US"/>
        </a:p>
      </dgm:t>
    </dgm:pt>
    <dgm:pt modelId="{05532721-50FF-4F3D-B0CD-1D636EDC2F28}" type="sibTrans" cxnId="{0B10E750-0F4C-4CE8-A052-F40F5984AB70}">
      <dgm:prSet/>
      <dgm:spPr/>
      <dgm:t>
        <a:bodyPr/>
        <a:lstStyle/>
        <a:p>
          <a:pPr algn="ctr"/>
          <a:endParaRPr lang="en-US"/>
        </a:p>
      </dgm:t>
    </dgm:pt>
    <dgm:pt modelId="{7720F6B2-EAC7-472C-AF35-BBCFDDE04AC1}">
      <dgm:prSet/>
      <dgm:spPr/>
      <dgm:t>
        <a:bodyPr/>
        <a:lstStyle/>
        <a:p>
          <a:pPr algn="ctr"/>
          <a:r>
            <a:rPr lang="ro-MD" dirty="0"/>
            <a:t>Atragerea asistenței </a:t>
          </a:r>
          <a:r>
            <a:rPr lang="ro-MD" dirty="0" smtClean="0"/>
            <a:t>externe </a:t>
          </a:r>
          <a:r>
            <a:rPr lang="ro-MD" dirty="0"/>
            <a:t>pentru dotarea laboratoarelor </a:t>
          </a:r>
          <a:endParaRPr lang="ro-MD" dirty="0" smtClean="0"/>
        </a:p>
        <a:p>
          <a:pPr algn="ctr"/>
          <a:r>
            <a:rPr lang="ro-MD" dirty="0" smtClean="0"/>
            <a:t>de </a:t>
          </a:r>
          <a:r>
            <a:rPr lang="ro-MD" dirty="0"/>
            <a:t>practică cu echipamente </a:t>
          </a:r>
          <a:r>
            <a:rPr lang="ro-MD" dirty="0" smtClean="0"/>
            <a:t>moderne</a:t>
          </a:r>
          <a:endParaRPr lang="en-US" dirty="0"/>
        </a:p>
      </dgm:t>
    </dgm:pt>
    <dgm:pt modelId="{F931D7B0-AA81-4125-9913-1026DBC529CD}" type="parTrans" cxnId="{90FBE688-E0BA-48F8-85E9-8EF98B6006A4}">
      <dgm:prSet/>
      <dgm:spPr/>
      <dgm:t>
        <a:bodyPr/>
        <a:lstStyle/>
        <a:p>
          <a:pPr algn="ctr"/>
          <a:endParaRPr lang="en-US"/>
        </a:p>
      </dgm:t>
    </dgm:pt>
    <dgm:pt modelId="{85970F9E-8768-4E2E-91E6-92C4F9465654}" type="sibTrans" cxnId="{90FBE688-E0BA-48F8-85E9-8EF98B6006A4}">
      <dgm:prSet/>
      <dgm:spPr/>
      <dgm:t>
        <a:bodyPr/>
        <a:lstStyle/>
        <a:p>
          <a:pPr algn="ctr"/>
          <a:endParaRPr lang="en-US"/>
        </a:p>
      </dgm:t>
    </dgm:pt>
    <dgm:pt modelId="{63FF4AAF-0E6E-4E47-804D-BE661A6DB3E6}">
      <dgm:prSet/>
      <dgm:spPr/>
      <dgm:t>
        <a:bodyPr/>
        <a:lstStyle/>
        <a:p>
          <a:pPr algn="ctr"/>
          <a:r>
            <a:rPr lang="ro-MD" dirty="0"/>
            <a:t>Activitățile practice cu implicarea elevilor: producerea produselor de panificație, culturilor agricole,  vinului, mierii de albine, etc., prestarea serviciilor în industria ușoară, agricultură, alimentație publică, </a:t>
          </a:r>
          <a:r>
            <a:rPr lang="ro-MD" dirty="0" smtClean="0"/>
            <a:t>etc.</a:t>
          </a:r>
          <a:endParaRPr lang="en-US" dirty="0"/>
        </a:p>
      </dgm:t>
    </dgm:pt>
    <dgm:pt modelId="{C8641C8B-1A02-4267-82FF-60DD1A5BA82A}" type="parTrans" cxnId="{6024E80F-676D-498B-B693-29CCCD7D7A8B}">
      <dgm:prSet/>
      <dgm:spPr/>
      <dgm:t>
        <a:bodyPr/>
        <a:lstStyle/>
        <a:p>
          <a:pPr algn="ctr"/>
          <a:endParaRPr lang="en-US"/>
        </a:p>
      </dgm:t>
    </dgm:pt>
    <dgm:pt modelId="{9DEB8E86-DAD7-4EA9-B0A9-99A88B7B0804}" type="sibTrans" cxnId="{6024E80F-676D-498B-B693-29CCCD7D7A8B}">
      <dgm:prSet/>
      <dgm:spPr/>
      <dgm:t>
        <a:bodyPr/>
        <a:lstStyle/>
        <a:p>
          <a:pPr algn="ctr"/>
          <a:endParaRPr lang="en-US"/>
        </a:p>
      </dgm:t>
    </dgm:pt>
    <dgm:pt modelId="{44C960F3-9E23-4A43-BF72-646E3283D6DA}" type="pres">
      <dgm:prSet presAssocID="{01C06198-7B25-481B-876C-78337FDA4F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6B4665-E7F5-3E43-8332-8BE52DA70AF6}" type="pres">
      <dgm:prSet presAssocID="{97E9AD55-3CCC-4FB9-B308-B96351A8E10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82C8B-D79B-A048-9F90-EF268EBAE239}" type="pres">
      <dgm:prSet presAssocID="{15B456B4-1925-46E8-ABE9-32F0923D9862}" presName="spacer" presStyleCnt="0"/>
      <dgm:spPr/>
    </dgm:pt>
    <dgm:pt modelId="{B6BA759F-5054-4B43-A15E-1ADFB1859CC6}" type="pres">
      <dgm:prSet presAssocID="{8FD3104B-D36A-4640-B3E3-EB75438098B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EF78C1-1980-0045-B495-B56FE598284A}" type="pres">
      <dgm:prSet presAssocID="{BC805CEC-C783-46DE-BE20-91A48B0DBC63}" presName="spacer" presStyleCnt="0"/>
      <dgm:spPr/>
    </dgm:pt>
    <dgm:pt modelId="{A2A25BFD-D200-A04B-843B-BF4321AE619A}" type="pres">
      <dgm:prSet presAssocID="{5DD58B1D-4002-4060-AD98-9E52A9A741A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57B2CD-7FEB-C340-B183-89B6817351E8}" type="pres">
      <dgm:prSet presAssocID="{05532721-50FF-4F3D-B0CD-1D636EDC2F28}" presName="spacer" presStyleCnt="0"/>
      <dgm:spPr/>
    </dgm:pt>
    <dgm:pt modelId="{FA9F430F-7FF1-5E40-970B-8F4A7D969E1B}" type="pres">
      <dgm:prSet presAssocID="{7720F6B2-EAC7-472C-AF35-BBCFDDE04AC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7633E2-B04A-A64A-950D-1D5B15E1E1DC}" type="pres">
      <dgm:prSet presAssocID="{85970F9E-8768-4E2E-91E6-92C4F9465654}" presName="spacer" presStyleCnt="0"/>
      <dgm:spPr/>
    </dgm:pt>
    <dgm:pt modelId="{04F22E5E-5107-8B4E-AB68-80E18493C597}" type="pres">
      <dgm:prSet presAssocID="{63FF4AAF-0E6E-4E47-804D-BE661A6DB3E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676F43-DB9B-D14C-B31B-662889626A91}" type="presOf" srcId="{97E9AD55-3CCC-4FB9-B308-B96351A8E10C}" destId="{CA6B4665-E7F5-3E43-8332-8BE52DA70AF6}" srcOrd="0" destOrd="0" presId="urn:microsoft.com/office/officeart/2005/8/layout/vList2"/>
    <dgm:cxn modelId="{0B10E750-0F4C-4CE8-A052-F40F5984AB70}" srcId="{01C06198-7B25-481B-876C-78337FDA4F47}" destId="{5DD58B1D-4002-4060-AD98-9E52A9A741A1}" srcOrd="2" destOrd="0" parTransId="{422D9545-5915-40BA-AC9F-2EEEE14DE10A}" sibTransId="{05532721-50FF-4F3D-B0CD-1D636EDC2F28}"/>
    <dgm:cxn modelId="{9B4397C6-B9F3-4D47-8958-B86ED1F87439}" type="presOf" srcId="{7720F6B2-EAC7-472C-AF35-BBCFDDE04AC1}" destId="{FA9F430F-7FF1-5E40-970B-8F4A7D969E1B}" srcOrd="0" destOrd="0" presId="urn:microsoft.com/office/officeart/2005/8/layout/vList2"/>
    <dgm:cxn modelId="{6ED80851-AB07-9C45-855E-5884797A5BDD}" type="presOf" srcId="{5DD58B1D-4002-4060-AD98-9E52A9A741A1}" destId="{A2A25BFD-D200-A04B-843B-BF4321AE619A}" srcOrd="0" destOrd="0" presId="urn:microsoft.com/office/officeart/2005/8/layout/vList2"/>
    <dgm:cxn modelId="{90FBE688-E0BA-48F8-85E9-8EF98B6006A4}" srcId="{01C06198-7B25-481B-876C-78337FDA4F47}" destId="{7720F6B2-EAC7-472C-AF35-BBCFDDE04AC1}" srcOrd="3" destOrd="0" parTransId="{F931D7B0-AA81-4125-9913-1026DBC529CD}" sibTransId="{85970F9E-8768-4E2E-91E6-92C4F9465654}"/>
    <dgm:cxn modelId="{54B3A6CF-B01A-4FA9-AF07-E49A378339FF}" srcId="{01C06198-7B25-481B-876C-78337FDA4F47}" destId="{97E9AD55-3CCC-4FB9-B308-B96351A8E10C}" srcOrd="0" destOrd="0" parTransId="{ED2FFA00-25E2-4458-A654-A9CC44BA72D8}" sibTransId="{15B456B4-1925-46E8-ABE9-32F0923D9862}"/>
    <dgm:cxn modelId="{6024E80F-676D-498B-B693-29CCCD7D7A8B}" srcId="{01C06198-7B25-481B-876C-78337FDA4F47}" destId="{63FF4AAF-0E6E-4E47-804D-BE661A6DB3E6}" srcOrd="4" destOrd="0" parTransId="{C8641C8B-1A02-4267-82FF-60DD1A5BA82A}" sibTransId="{9DEB8E86-DAD7-4EA9-B0A9-99A88B7B0804}"/>
    <dgm:cxn modelId="{4096A2D2-0B00-154F-B708-AAE6B0A15255}" type="presOf" srcId="{63FF4AAF-0E6E-4E47-804D-BE661A6DB3E6}" destId="{04F22E5E-5107-8B4E-AB68-80E18493C597}" srcOrd="0" destOrd="0" presId="urn:microsoft.com/office/officeart/2005/8/layout/vList2"/>
    <dgm:cxn modelId="{48A5A74F-1884-C743-8F34-1B7F59799CCC}" type="presOf" srcId="{01C06198-7B25-481B-876C-78337FDA4F47}" destId="{44C960F3-9E23-4A43-BF72-646E3283D6DA}" srcOrd="0" destOrd="0" presId="urn:microsoft.com/office/officeart/2005/8/layout/vList2"/>
    <dgm:cxn modelId="{0B08F2B1-5418-4B1C-A2E0-65B24B19FA01}" srcId="{01C06198-7B25-481B-876C-78337FDA4F47}" destId="{8FD3104B-D36A-4640-B3E3-EB75438098B2}" srcOrd="1" destOrd="0" parTransId="{63A1A85C-21EA-49A0-9D2C-19E350341680}" sibTransId="{BC805CEC-C783-46DE-BE20-91A48B0DBC63}"/>
    <dgm:cxn modelId="{28B7A003-25CF-1840-A1BA-A4C843BDF6D4}" type="presOf" srcId="{8FD3104B-D36A-4640-B3E3-EB75438098B2}" destId="{B6BA759F-5054-4B43-A15E-1ADFB1859CC6}" srcOrd="0" destOrd="0" presId="urn:microsoft.com/office/officeart/2005/8/layout/vList2"/>
    <dgm:cxn modelId="{732AB23F-BD6D-3248-949D-C69873AAE59D}" type="presParOf" srcId="{44C960F3-9E23-4A43-BF72-646E3283D6DA}" destId="{CA6B4665-E7F5-3E43-8332-8BE52DA70AF6}" srcOrd="0" destOrd="0" presId="urn:microsoft.com/office/officeart/2005/8/layout/vList2"/>
    <dgm:cxn modelId="{6F878E57-20C4-3345-A834-BD33192C0F1F}" type="presParOf" srcId="{44C960F3-9E23-4A43-BF72-646E3283D6DA}" destId="{8D282C8B-D79B-A048-9F90-EF268EBAE239}" srcOrd="1" destOrd="0" presId="urn:microsoft.com/office/officeart/2005/8/layout/vList2"/>
    <dgm:cxn modelId="{3C6540DE-B7FE-A148-8948-9E1410C54B39}" type="presParOf" srcId="{44C960F3-9E23-4A43-BF72-646E3283D6DA}" destId="{B6BA759F-5054-4B43-A15E-1ADFB1859CC6}" srcOrd="2" destOrd="0" presId="urn:microsoft.com/office/officeart/2005/8/layout/vList2"/>
    <dgm:cxn modelId="{532FECC2-767B-2643-98AA-E5DE9D35A7EB}" type="presParOf" srcId="{44C960F3-9E23-4A43-BF72-646E3283D6DA}" destId="{C2EF78C1-1980-0045-B495-B56FE598284A}" srcOrd="3" destOrd="0" presId="urn:microsoft.com/office/officeart/2005/8/layout/vList2"/>
    <dgm:cxn modelId="{219A05C9-4362-4449-AE50-5B74A0B3987C}" type="presParOf" srcId="{44C960F3-9E23-4A43-BF72-646E3283D6DA}" destId="{A2A25BFD-D200-A04B-843B-BF4321AE619A}" srcOrd="4" destOrd="0" presId="urn:microsoft.com/office/officeart/2005/8/layout/vList2"/>
    <dgm:cxn modelId="{76107088-DAE4-2643-ADFE-6626985E1AA3}" type="presParOf" srcId="{44C960F3-9E23-4A43-BF72-646E3283D6DA}" destId="{3E57B2CD-7FEB-C340-B183-89B6817351E8}" srcOrd="5" destOrd="0" presId="urn:microsoft.com/office/officeart/2005/8/layout/vList2"/>
    <dgm:cxn modelId="{6BE19E4E-6457-CD43-BE74-CD0FB37B7CB0}" type="presParOf" srcId="{44C960F3-9E23-4A43-BF72-646E3283D6DA}" destId="{FA9F430F-7FF1-5E40-970B-8F4A7D969E1B}" srcOrd="6" destOrd="0" presId="urn:microsoft.com/office/officeart/2005/8/layout/vList2"/>
    <dgm:cxn modelId="{94CC59FB-CDA7-A644-9B20-641E1C2C0925}" type="presParOf" srcId="{44C960F3-9E23-4A43-BF72-646E3283D6DA}" destId="{017633E2-B04A-A64A-950D-1D5B15E1E1DC}" srcOrd="7" destOrd="0" presId="urn:microsoft.com/office/officeart/2005/8/layout/vList2"/>
    <dgm:cxn modelId="{A2F773B7-0675-7A48-AADF-5B106F94175C}" type="presParOf" srcId="{44C960F3-9E23-4A43-BF72-646E3283D6DA}" destId="{04F22E5E-5107-8B4E-AB68-80E18493C59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5F18C8-8F73-4E9A-8706-D3F41722B00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899DF60-C2C2-4EF3-983B-CB42C0E0866A}">
      <dgm:prSet/>
      <dgm:spPr/>
      <dgm:t>
        <a:bodyPr/>
        <a:lstStyle/>
        <a:p>
          <a:r>
            <a:rPr lang="ro-RO" dirty="0" err="1"/>
            <a:t>Sînt</a:t>
          </a:r>
          <a:r>
            <a:rPr lang="ro-RO" dirty="0"/>
            <a:t> necesare analize de evaluare a cererii locale de produse/servicii cu privire la nevoile de consum ale populației, așteptările mediului de afaceri și alte aspecte ce caracterizează comunitatea </a:t>
          </a:r>
          <a:r>
            <a:rPr lang="ro-RO" dirty="0" smtClean="0"/>
            <a:t>locală </a:t>
          </a:r>
          <a:endParaRPr lang="en-US" dirty="0"/>
        </a:p>
      </dgm:t>
    </dgm:pt>
    <dgm:pt modelId="{B4AAC805-F7D6-40B8-9B6C-6BE68BCC8B29}" type="parTrans" cxnId="{B16D624A-76E8-443B-9BE3-AA0337AD7159}">
      <dgm:prSet/>
      <dgm:spPr/>
      <dgm:t>
        <a:bodyPr/>
        <a:lstStyle/>
        <a:p>
          <a:endParaRPr lang="en-US"/>
        </a:p>
      </dgm:t>
    </dgm:pt>
    <dgm:pt modelId="{E44CCF74-B08C-46B2-8D5A-51096DBD9D96}" type="sibTrans" cxnId="{B16D624A-76E8-443B-9BE3-AA0337AD7159}">
      <dgm:prSet/>
      <dgm:spPr/>
      <dgm:t>
        <a:bodyPr/>
        <a:lstStyle/>
        <a:p>
          <a:endParaRPr lang="en-US"/>
        </a:p>
      </dgm:t>
    </dgm:pt>
    <dgm:pt modelId="{CE93904B-A951-4161-B9B5-7D608065B230}">
      <dgm:prSet/>
      <dgm:spPr/>
      <dgm:t>
        <a:bodyPr/>
        <a:lstStyle/>
        <a:p>
          <a:r>
            <a:rPr lang="ro-RO" dirty="0"/>
            <a:t>Promovarea bunelor practici și a programelor de succes privind activitățile </a:t>
          </a:r>
          <a:r>
            <a:rPr lang="ro-RO" dirty="0" smtClean="0"/>
            <a:t>antreprenoriale</a:t>
          </a:r>
          <a:endParaRPr lang="en-US" dirty="0"/>
        </a:p>
      </dgm:t>
    </dgm:pt>
    <dgm:pt modelId="{7A7F3F7E-1F7C-43E3-8B6F-9CCFA45055C3}" type="parTrans" cxnId="{405359F3-DB5E-4E69-B3D4-6F179F54C50D}">
      <dgm:prSet/>
      <dgm:spPr/>
      <dgm:t>
        <a:bodyPr/>
        <a:lstStyle/>
        <a:p>
          <a:endParaRPr lang="en-US"/>
        </a:p>
      </dgm:t>
    </dgm:pt>
    <dgm:pt modelId="{45CA666D-EAD2-4A54-9AA7-ACB27A713E1A}" type="sibTrans" cxnId="{405359F3-DB5E-4E69-B3D4-6F179F54C50D}">
      <dgm:prSet/>
      <dgm:spPr/>
      <dgm:t>
        <a:bodyPr/>
        <a:lstStyle/>
        <a:p>
          <a:endParaRPr lang="en-US"/>
        </a:p>
      </dgm:t>
    </dgm:pt>
    <dgm:pt modelId="{C2CB5601-5340-4A68-B445-CB351A67394C}">
      <dgm:prSet/>
      <dgm:spPr/>
      <dgm:t>
        <a:bodyPr/>
        <a:lstStyle/>
        <a:p>
          <a:r>
            <a:rPr lang="ro-RO" dirty="0" err="1"/>
            <a:t>Creşterea</a:t>
          </a:r>
          <a:r>
            <a:rPr lang="ro-RO" dirty="0"/>
            <a:t> prestigiului parteneriatelor de practică prin atragerea în acest proces a unor angajatori, care pot oferi programe de formare profesională atractive, atât din punct de vedere al oportunităților în carieră, cât și în ceea ce </a:t>
          </a:r>
          <a:r>
            <a:rPr lang="ro-RO" dirty="0" err="1"/>
            <a:t>priveşte</a:t>
          </a:r>
          <a:r>
            <a:rPr lang="ro-RO" dirty="0"/>
            <a:t> beneficiile financiare </a:t>
          </a:r>
          <a:r>
            <a:rPr lang="ro-RO" dirty="0" smtClean="0"/>
            <a:t>imediate</a:t>
          </a:r>
          <a:endParaRPr lang="en-US" dirty="0"/>
        </a:p>
      </dgm:t>
    </dgm:pt>
    <dgm:pt modelId="{48ED02EB-A97C-4968-8ECA-C4EC6744DFE5}" type="parTrans" cxnId="{366EEA96-A69C-487A-A9DF-698C0BE001DD}">
      <dgm:prSet/>
      <dgm:spPr/>
      <dgm:t>
        <a:bodyPr/>
        <a:lstStyle/>
        <a:p>
          <a:endParaRPr lang="en-US"/>
        </a:p>
      </dgm:t>
    </dgm:pt>
    <dgm:pt modelId="{6779A3CF-8E5A-4FC2-BCFD-565C2BD52F59}" type="sibTrans" cxnId="{366EEA96-A69C-487A-A9DF-698C0BE001DD}">
      <dgm:prSet/>
      <dgm:spPr/>
      <dgm:t>
        <a:bodyPr/>
        <a:lstStyle/>
        <a:p>
          <a:endParaRPr lang="en-US"/>
        </a:p>
      </dgm:t>
    </dgm:pt>
    <dgm:pt modelId="{6424DE41-B802-42F5-BD33-9D1377DDA388}">
      <dgm:prSet/>
      <dgm:spPr/>
      <dgm:t>
        <a:bodyPr/>
        <a:lstStyle/>
        <a:p>
          <a:r>
            <a:rPr lang="ro-RO" dirty="0"/>
            <a:t>Revizuirea cadrului instituțional care reglementează practica de producție și descrierea </a:t>
          </a:r>
          <a:r>
            <a:rPr lang="ro-RO" dirty="0" err="1"/>
            <a:t>multiaspectuală</a:t>
          </a:r>
          <a:r>
            <a:rPr lang="ro-RO" dirty="0"/>
            <a:t> a modului de implicare a elevilor în activități </a:t>
          </a:r>
          <a:r>
            <a:rPr lang="ro-RO" dirty="0" smtClean="0"/>
            <a:t>antreprenoriale</a:t>
          </a:r>
          <a:endParaRPr lang="en-US" dirty="0"/>
        </a:p>
      </dgm:t>
    </dgm:pt>
    <dgm:pt modelId="{37B7F160-782A-45C0-9D2F-3F04FE68CBFF}" type="parTrans" cxnId="{48BF6A20-9B83-451D-8797-57FFFCB24149}">
      <dgm:prSet/>
      <dgm:spPr/>
      <dgm:t>
        <a:bodyPr/>
        <a:lstStyle/>
        <a:p>
          <a:endParaRPr lang="en-US"/>
        </a:p>
      </dgm:t>
    </dgm:pt>
    <dgm:pt modelId="{8700B55A-3678-4AD4-89D2-CF164DE7938B}" type="sibTrans" cxnId="{48BF6A20-9B83-451D-8797-57FFFCB24149}">
      <dgm:prSet/>
      <dgm:spPr/>
      <dgm:t>
        <a:bodyPr/>
        <a:lstStyle/>
        <a:p>
          <a:endParaRPr lang="en-US"/>
        </a:p>
      </dgm:t>
    </dgm:pt>
    <dgm:pt modelId="{BBB5DD50-BC91-490B-8DDC-FCE5C0D12B4F}">
      <dgm:prSet/>
      <dgm:spPr/>
      <dgm:t>
        <a:bodyPr/>
        <a:lstStyle/>
        <a:p>
          <a:r>
            <a:rPr lang="ro-RO" dirty="0"/>
            <a:t>Elaborarea unui contract model de parteneriat specific formării profesionale prin </a:t>
          </a:r>
          <a:r>
            <a:rPr lang="ro-RO" dirty="0" err="1"/>
            <a:t>învăţământul</a:t>
          </a:r>
          <a:r>
            <a:rPr lang="ro-RO" dirty="0"/>
            <a:t> profesional cu privire la desfășurarea stagiului de practică în cadrul unităților </a:t>
          </a:r>
          <a:r>
            <a:rPr lang="ro-RO" dirty="0" smtClean="0"/>
            <a:t>economice</a:t>
          </a:r>
          <a:endParaRPr lang="en-US" dirty="0"/>
        </a:p>
      </dgm:t>
    </dgm:pt>
    <dgm:pt modelId="{7FE100C5-3340-470A-821D-1777C5D727A6}" type="parTrans" cxnId="{479D72B1-6D2E-4456-B72C-6F46F651C453}">
      <dgm:prSet/>
      <dgm:spPr/>
      <dgm:t>
        <a:bodyPr/>
        <a:lstStyle/>
        <a:p>
          <a:endParaRPr lang="en-US"/>
        </a:p>
      </dgm:t>
    </dgm:pt>
    <dgm:pt modelId="{036533B0-B2C9-4BB4-8C86-FCF7388B85BF}" type="sibTrans" cxnId="{479D72B1-6D2E-4456-B72C-6F46F651C453}">
      <dgm:prSet/>
      <dgm:spPr/>
      <dgm:t>
        <a:bodyPr/>
        <a:lstStyle/>
        <a:p>
          <a:endParaRPr lang="en-US"/>
        </a:p>
      </dgm:t>
    </dgm:pt>
    <dgm:pt modelId="{EAE7D305-B4E6-4BF5-81E2-5E914EEC73D8}">
      <dgm:prSet/>
      <dgm:spPr/>
      <dgm:t>
        <a:bodyPr/>
        <a:lstStyle/>
        <a:p>
          <a:r>
            <a:rPr lang="ro-RO" dirty="0"/>
            <a:t>Elaborarea unui contract model de pregătire practică </a:t>
          </a:r>
          <a:r>
            <a:rPr lang="ro-RO" dirty="0" smtClean="0"/>
            <a:t>individuală </a:t>
          </a:r>
          <a:r>
            <a:rPr lang="ro-RO" dirty="0"/>
            <a:t>a elevului cu operatorul economic și instituția de </a:t>
          </a:r>
          <a:r>
            <a:rPr lang="ro-RO" dirty="0" err="1" smtClean="0"/>
            <a:t>învățămînt</a:t>
          </a:r>
          <a:endParaRPr lang="en-US" dirty="0"/>
        </a:p>
      </dgm:t>
    </dgm:pt>
    <dgm:pt modelId="{9329DE03-FE74-478C-A071-38A51D1521AF}" type="parTrans" cxnId="{DE0A63FE-0FCF-4552-B11B-412A5EEB0AD3}">
      <dgm:prSet/>
      <dgm:spPr/>
      <dgm:t>
        <a:bodyPr/>
        <a:lstStyle/>
        <a:p>
          <a:endParaRPr lang="en-US"/>
        </a:p>
      </dgm:t>
    </dgm:pt>
    <dgm:pt modelId="{1EDC7488-2359-4C26-B578-31D3F552ACA8}" type="sibTrans" cxnId="{DE0A63FE-0FCF-4552-B11B-412A5EEB0AD3}">
      <dgm:prSet/>
      <dgm:spPr/>
      <dgm:t>
        <a:bodyPr/>
        <a:lstStyle/>
        <a:p>
          <a:endParaRPr lang="en-US"/>
        </a:p>
      </dgm:t>
    </dgm:pt>
    <dgm:pt modelId="{A3173A52-E8CC-4C43-B201-BAA3AB8A88B9}" type="pres">
      <dgm:prSet presAssocID="{A65F18C8-8F73-4E9A-8706-D3F41722B00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B3ED51-FEE8-264C-9211-3346526D7795}" type="pres">
      <dgm:prSet presAssocID="{6899DF60-C2C2-4EF3-983B-CB42C0E0866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AD6EE-EA21-CD46-B172-2799C1541E95}" type="pres">
      <dgm:prSet presAssocID="{E44CCF74-B08C-46B2-8D5A-51096DBD9D96}" presName="sibTrans" presStyleCnt="0"/>
      <dgm:spPr/>
    </dgm:pt>
    <dgm:pt modelId="{D307E190-9546-AF49-821B-9E11BC2DD00E}" type="pres">
      <dgm:prSet presAssocID="{CE93904B-A951-4161-B9B5-7D608065B23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03A0D7-8723-1948-B42D-608CC7063B15}" type="pres">
      <dgm:prSet presAssocID="{45CA666D-EAD2-4A54-9AA7-ACB27A713E1A}" presName="sibTrans" presStyleCnt="0"/>
      <dgm:spPr/>
    </dgm:pt>
    <dgm:pt modelId="{6CAB59E3-4A83-6F41-808D-66A70EA6B343}" type="pres">
      <dgm:prSet presAssocID="{C2CB5601-5340-4A68-B445-CB351A67394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644C9-2498-AB42-9124-C1743284AD53}" type="pres">
      <dgm:prSet presAssocID="{6779A3CF-8E5A-4FC2-BCFD-565C2BD52F59}" presName="sibTrans" presStyleCnt="0"/>
      <dgm:spPr/>
    </dgm:pt>
    <dgm:pt modelId="{3810D798-0105-9E49-B4EC-F122C9324B42}" type="pres">
      <dgm:prSet presAssocID="{6424DE41-B802-42F5-BD33-9D1377DDA38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0BECDF-8451-9B4C-85E0-5EF272E39D7B}" type="pres">
      <dgm:prSet presAssocID="{8700B55A-3678-4AD4-89D2-CF164DE7938B}" presName="sibTrans" presStyleCnt="0"/>
      <dgm:spPr/>
    </dgm:pt>
    <dgm:pt modelId="{0C72A244-ABBE-0E4E-8801-1A32082E2CF5}" type="pres">
      <dgm:prSet presAssocID="{BBB5DD50-BC91-490B-8DDC-FCE5C0D12B4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C58B02-33CD-8240-BC02-7229337738D6}" type="pres">
      <dgm:prSet presAssocID="{036533B0-B2C9-4BB4-8C86-FCF7388B85BF}" presName="sibTrans" presStyleCnt="0"/>
      <dgm:spPr/>
    </dgm:pt>
    <dgm:pt modelId="{3D638F1D-2FBE-134C-BA59-58F3272A343C}" type="pres">
      <dgm:prSet presAssocID="{EAE7D305-B4E6-4BF5-81E2-5E914EEC73D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F6290B-81D9-1E49-981C-22478190062C}" type="presOf" srcId="{EAE7D305-B4E6-4BF5-81E2-5E914EEC73D8}" destId="{3D638F1D-2FBE-134C-BA59-58F3272A343C}" srcOrd="0" destOrd="0" presId="urn:microsoft.com/office/officeart/2005/8/layout/default"/>
    <dgm:cxn modelId="{48BF6A20-9B83-451D-8797-57FFFCB24149}" srcId="{A65F18C8-8F73-4E9A-8706-D3F41722B00A}" destId="{6424DE41-B802-42F5-BD33-9D1377DDA388}" srcOrd="3" destOrd="0" parTransId="{37B7F160-782A-45C0-9D2F-3F04FE68CBFF}" sibTransId="{8700B55A-3678-4AD4-89D2-CF164DE7938B}"/>
    <dgm:cxn modelId="{479D72B1-6D2E-4456-B72C-6F46F651C453}" srcId="{A65F18C8-8F73-4E9A-8706-D3F41722B00A}" destId="{BBB5DD50-BC91-490B-8DDC-FCE5C0D12B4F}" srcOrd="4" destOrd="0" parTransId="{7FE100C5-3340-470A-821D-1777C5D727A6}" sibTransId="{036533B0-B2C9-4BB4-8C86-FCF7388B85BF}"/>
    <dgm:cxn modelId="{00EDD7B6-8F3C-6D45-B9A9-7F92C4D62640}" type="presOf" srcId="{6424DE41-B802-42F5-BD33-9D1377DDA388}" destId="{3810D798-0105-9E49-B4EC-F122C9324B42}" srcOrd="0" destOrd="0" presId="urn:microsoft.com/office/officeart/2005/8/layout/default"/>
    <dgm:cxn modelId="{405359F3-DB5E-4E69-B3D4-6F179F54C50D}" srcId="{A65F18C8-8F73-4E9A-8706-D3F41722B00A}" destId="{CE93904B-A951-4161-B9B5-7D608065B230}" srcOrd="1" destOrd="0" parTransId="{7A7F3F7E-1F7C-43E3-8B6F-9CCFA45055C3}" sibTransId="{45CA666D-EAD2-4A54-9AA7-ACB27A713E1A}"/>
    <dgm:cxn modelId="{0760355E-E392-1F41-B71F-23734F9A37D9}" type="presOf" srcId="{A65F18C8-8F73-4E9A-8706-D3F41722B00A}" destId="{A3173A52-E8CC-4C43-B201-BAA3AB8A88B9}" srcOrd="0" destOrd="0" presId="urn:microsoft.com/office/officeart/2005/8/layout/default"/>
    <dgm:cxn modelId="{88C5D056-A907-1D4E-8930-414C9E6FDF29}" type="presOf" srcId="{6899DF60-C2C2-4EF3-983B-CB42C0E0866A}" destId="{E5B3ED51-FEE8-264C-9211-3346526D7795}" srcOrd="0" destOrd="0" presId="urn:microsoft.com/office/officeart/2005/8/layout/default"/>
    <dgm:cxn modelId="{B16D624A-76E8-443B-9BE3-AA0337AD7159}" srcId="{A65F18C8-8F73-4E9A-8706-D3F41722B00A}" destId="{6899DF60-C2C2-4EF3-983B-CB42C0E0866A}" srcOrd="0" destOrd="0" parTransId="{B4AAC805-F7D6-40B8-9B6C-6BE68BCC8B29}" sibTransId="{E44CCF74-B08C-46B2-8D5A-51096DBD9D96}"/>
    <dgm:cxn modelId="{8AB26492-9D93-C148-A631-3AE2793BC935}" type="presOf" srcId="{C2CB5601-5340-4A68-B445-CB351A67394C}" destId="{6CAB59E3-4A83-6F41-808D-66A70EA6B343}" srcOrd="0" destOrd="0" presId="urn:microsoft.com/office/officeart/2005/8/layout/default"/>
    <dgm:cxn modelId="{89FC7203-7C13-8049-B81B-D749DC252297}" type="presOf" srcId="{CE93904B-A951-4161-B9B5-7D608065B230}" destId="{D307E190-9546-AF49-821B-9E11BC2DD00E}" srcOrd="0" destOrd="0" presId="urn:microsoft.com/office/officeart/2005/8/layout/default"/>
    <dgm:cxn modelId="{366EEA96-A69C-487A-A9DF-698C0BE001DD}" srcId="{A65F18C8-8F73-4E9A-8706-D3F41722B00A}" destId="{C2CB5601-5340-4A68-B445-CB351A67394C}" srcOrd="2" destOrd="0" parTransId="{48ED02EB-A97C-4968-8ECA-C4EC6744DFE5}" sibTransId="{6779A3CF-8E5A-4FC2-BCFD-565C2BD52F59}"/>
    <dgm:cxn modelId="{DE0A63FE-0FCF-4552-B11B-412A5EEB0AD3}" srcId="{A65F18C8-8F73-4E9A-8706-D3F41722B00A}" destId="{EAE7D305-B4E6-4BF5-81E2-5E914EEC73D8}" srcOrd="5" destOrd="0" parTransId="{9329DE03-FE74-478C-A071-38A51D1521AF}" sibTransId="{1EDC7488-2359-4C26-B578-31D3F552ACA8}"/>
    <dgm:cxn modelId="{F6CC8049-4BD2-0746-88C0-45D1D20C7A21}" type="presOf" srcId="{BBB5DD50-BC91-490B-8DDC-FCE5C0D12B4F}" destId="{0C72A244-ABBE-0E4E-8801-1A32082E2CF5}" srcOrd="0" destOrd="0" presId="urn:microsoft.com/office/officeart/2005/8/layout/default"/>
    <dgm:cxn modelId="{70201236-0F34-5443-A2E1-5730C9C1FFA6}" type="presParOf" srcId="{A3173A52-E8CC-4C43-B201-BAA3AB8A88B9}" destId="{E5B3ED51-FEE8-264C-9211-3346526D7795}" srcOrd="0" destOrd="0" presId="urn:microsoft.com/office/officeart/2005/8/layout/default"/>
    <dgm:cxn modelId="{0F7CCC5B-5B3B-524E-8393-169FC9E48F27}" type="presParOf" srcId="{A3173A52-E8CC-4C43-B201-BAA3AB8A88B9}" destId="{715AD6EE-EA21-CD46-B172-2799C1541E95}" srcOrd="1" destOrd="0" presId="urn:microsoft.com/office/officeart/2005/8/layout/default"/>
    <dgm:cxn modelId="{523CA2E4-DD52-644B-B81E-1678ACDD01D6}" type="presParOf" srcId="{A3173A52-E8CC-4C43-B201-BAA3AB8A88B9}" destId="{D307E190-9546-AF49-821B-9E11BC2DD00E}" srcOrd="2" destOrd="0" presId="urn:microsoft.com/office/officeart/2005/8/layout/default"/>
    <dgm:cxn modelId="{733EC65F-D25B-B249-A592-A4A82E92790E}" type="presParOf" srcId="{A3173A52-E8CC-4C43-B201-BAA3AB8A88B9}" destId="{B203A0D7-8723-1948-B42D-608CC7063B15}" srcOrd="3" destOrd="0" presId="urn:microsoft.com/office/officeart/2005/8/layout/default"/>
    <dgm:cxn modelId="{2724B8B9-1863-4C4F-943F-BDBE09816714}" type="presParOf" srcId="{A3173A52-E8CC-4C43-B201-BAA3AB8A88B9}" destId="{6CAB59E3-4A83-6F41-808D-66A70EA6B343}" srcOrd="4" destOrd="0" presId="urn:microsoft.com/office/officeart/2005/8/layout/default"/>
    <dgm:cxn modelId="{022B573B-DCCA-ED4A-9CC9-2EB8E45F70F0}" type="presParOf" srcId="{A3173A52-E8CC-4C43-B201-BAA3AB8A88B9}" destId="{B81644C9-2498-AB42-9124-C1743284AD53}" srcOrd="5" destOrd="0" presId="urn:microsoft.com/office/officeart/2005/8/layout/default"/>
    <dgm:cxn modelId="{76E3D988-1D65-7445-B8CB-D776186811DD}" type="presParOf" srcId="{A3173A52-E8CC-4C43-B201-BAA3AB8A88B9}" destId="{3810D798-0105-9E49-B4EC-F122C9324B42}" srcOrd="6" destOrd="0" presId="urn:microsoft.com/office/officeart/2005/8/layout/default"/>
    <dgm:cxn modelId="{7CB56433-6044-DE4F-BAD2-8ED75D3B4EFF}" type="presParOf" srcId="{A3173A52-E8CC-4C43-B201-BAA3AB8A88B9}" destId="{A20BECDF-8451-9B4C-85E0-5EF272E39D7B}" srcOrd="7" destOrd="0" presId="urn:microsoft.com/office/officeart/2005/8/layout/default"/>
    <dgm:cxn modelId="{810AFB00-6491-E843-A674-7D39A52687F9}" type="presParOf" srcId="{A3173A52-E8CC-4C43-B201-BAA3AB8A88B9}" destId="{0C72A244-ABBE-0E4E-8801-1A32082E2CF5}" srcOrd="8" destOrd="0" presId="urn:microsoft.com/office/officeart/2005/8/layout/default"/>
    <dgm:cxn modelId="{83692816-886A-0449-AC79-672BFDF744A9}" type="presParOf" srcId="{A3173A52-E8CC-4C43-B201-BAA3AB8A88B9}" destId="{0FC58B02-33CD-8240-BC02-7229337738D6}" srcOrd="9" destOrd="0" presId="urn:microsoft.com/office/officeart/2005/8/layout/default"/>
    <dgm:cxn modelId="{7CB4708F-7D89-B24D-91AF-4CF037E2BE79}" type="presParOf" srcId="{A3173A52-E8CC-4C43-B201-BAA3AB8A88B9}" destId="{3D638F1D-2FBE-134C-BA59-58F3272A343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6D9E2-3082-094F-BF88-70E37E1AE896}">
      <dsp:nvSpPr>
        <dsp:cNvPr id="0" name=""/>
        <dsp:cNvSpPr/>
      </dsp:nvSpPr>
      <dsp:spPr>
        <a:xfrm>
          <a:off x="0" y="798"/>
          <a:ext cx="701092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01B57-8C02-D348-8D2F-C9D10E9FC407}">
      <dsp:nvSpPr>
        <dsp:cNvPr id="0" name=""/>
        <dsp:cNvSpPr/>
      </dsp:nvSpPr>
      <dsp:spPr>
        <a:xfrm>
          <a:off x="0" y="798"/>
          <a:ext cx="7010929" cy="934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/>
            <a:t>Comunicarea obiectivelor cercetării la 67  IÎPT;</a:t>
          </a:r>
          <a:endParaRPr lang="en-US" sz="2000" kern="1200" dirty="0"/>
        </a:p>
      </dsp:txBody>
      <dsp:txXfrm>
        <a:off x="0" y="798"/>
        <a:ext cx="7010929" cy="934662"/>
      </dsp:txXfrm>
    </dsp:sp>
    <dsp:sp modelId="{8D5E61F1-A49D-2645-A1F8-2F0E58BC67E5}">
      <dsp:nvSpPr>
        <dsp:cNvPr id="0" name=""/>
        <dsp:cNvSpPr/>
      </dsp:nvSpPr>
      <dsp:spPr>
        <a:xfrm>
          <a:off x="0" y="935461"/>
          <a:ext cx="7010929" cy="0"/>
        </a:xfrm>
        <a:prstGeom prst="lin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96129-AEAD-9445-8F89-98BC98A2E409}">
      <dsp:nvSpPr>
        <dsp:cNvPr id="0" name=""/>
        <dsp:cNvSpPr/>
      </dsp:nvSpPr>
      <dsp:spPr>
        <a:xfrm>
          <a:off x="0" y="935461"/>
          <a:ext cx="7010929" cy="934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Sondaj</a:t>
          </a:r>
          <a:r>
            <a:rPr lang="en-US" sz="2000" kern="1200" dirty="0"/>
            <a:t> de </a:t>
          </a:r>
          <a:r>
            <a:rPr lang="en-US" sz="2000" kern="1200" dirty="0" err="1"/>
            <a:t>opinie</a:t>
          </a:r>
          <a:r>
            <a:rPr lang="en-US" sz="2000" kern="1200" dirty="0"/>
            <a:t> </a:t>
          </a:r>
          <a:r>
            <a:rPr lang="en-US" sz="2000" kern="1200" dirty="0" err="1"/>
            <a:t>prin</a:t>
          </a:r>
          <a:r>
            <a:rPr lang="en-US" sz="2000" kern="1200" dirty="0"/>
            <a:t> </a:t>
          </a:r>
          <a:r>
            <a:rPr lang="en-US" sz="2000" kern="1200" dirty="0" err="1"/>
            <a:t>intermediul</a:t>
          </a:r>
          <a:r>
            <a:rPr lang="en-US" sz="2000" kern="1200" dirty="0"/>
            <a:t> </a:t>
          </a:r>
          <a:r>
            <a:rPr lang="en-US" sz="2000" kern="1200" dirty="0" err="1"/>
            <a:t>chestionării</a:t>
          </a:r>
          <a:r>
            <a:rPr lang="en-US" sz="2000" kern="1200" dirty="0"/>
            <a:t> </a:t>
          </a:r>
          <a:r>
            <a:rPr lang="ro-MD" sz="2000" kern="1200" dirty="0"/>
            <a:t>reprezentanților a 27 IÎPT;</a:t>
          </a:r>
          <a:endParaRPr lang="en-US" sz="2000" kern="1200" dirty="0"/>
        </a:p>
      </dsp:txBody>
      <dsp:txXfrm>
        <a:off x="0" y="935461"/>
        <a:ext cx="7010929" cy="934662"/>
      </dsp:txXfrm>
    </dsp:sp>
    <dsp:sp modelId="{7F0947D7-3890-5E40-A589-5CFAC3975A49}">
      <dsp:nvSpPr>
        <dsp:cNvPr id="0" name=""/>
        <dsp:cNvSpPr/>
      </dsp:nvSpPr>
      <dsp:spPr>
        <a:xfrm>
          <a:off x="0" y="1870123"/>
          <a:ext cx="7010929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1CF0E-0C43-8843-BEBB-0428EB60EA7B}">
      <dsp:nvSpPr>
        <dsp:cNvPr id="0" name=""/>
        <dsp:cNvSpPr/>
      </dsp:nvSpPr>
      <dsp:spPr>
        <a:xfrm>
          <a:off x="0" y="1870123"/>
          <a:ext cx="7010929" cy="934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000" kern="1200" dirty="0"/>
            <a:t>Grupul țintă: </a:t>
          </a:r>
          <a:r>
            <a:rPr lang="en-US" sz="2000" kern="1200" dirty="0" err="1"/>
            <a:t>Directori</a:t>
          </a:r>
          <a:r>
            <a:rPr lang="en-US" sz="2000" kern="1200" dirty="0"/>
            <a:t>, </a:t>
          </a:r>
          <a:r>
            <a:rPr lang="en-US" sz="2000" kern="1200" dirty="0" err="1"/>
            <a:t>membri</a:t>
          </a:r>
          <a:r>
            <a:rPr lang="en-US" sz="2000" kern="1200" dirty="0"/>
            <a:t> ai </a:t>
          </a:r>
          <a:r>
            <a:rPr lang="en-US" sz="2000" kern="1200" dirty="0" err="1"/>
            <a:t>Consiliului</a:t>
          </a:r>
          <a:r>
            <a:rPr lang="en-US" sz="2000" kern="1200" dirty="0"/>
            <a:t> de </a:t>
          </a:r>
          <a:r>
            <a:rPr lang="en-US" sz="2000" kern="1200" dirty="0" err="1"/>
            <a:t>Administrație</a:t>
          </a:r>
          <a:r>
            <a:rPr lang="en-US" sz="2000" kern="1200" dirty="0"/>
            <a:t>,  </a:t>
          </a:r>
          <a:r>
            <a:rPr lang="en-US" sz="2000" kern="1200" dirty="0" err="1"/>
            <a:t>contabili-șef</a:t>
          </a:r>
          <a:r>
            <a:rPr lang="en-US" sz="2000" kern="1200" dirty="0"/>
            <a:t> </a:t>
          </a:r>
          <a:r>
            <a:rPr lang="ro-RO" sz="2000" kern="1200" dirty="0"/>
            <a:t> și  </a:t>
          </a:r>
          <a:r>
            <a:rPr lang="en-US" sz="2000" kern="1200" dirty="0"/>
            <a:t>cadre </a:t>
          </a:r>
          <a:r>
            <a:rPr lang="en-US" sz="2000" kern="1200" dirty="0" err="1"/>
            <a:t>didactice</a:t>
          </a:r>
          <a:r>
            <a:rPr lang="ro-MD" sz="2000" kern="1200" dirty="0"/>
            <a:t> din cadrul</a:t>
          </a:r>
          <a:r>
            <a:rPr lang="en-US" sz="2000" kern="1200" dirty="0"/>
            <a:t> IÎPT;</a:t>
          </a:r>
        </a:p>
      </dsp:txBody>
      <dsp:txXfrm>
        <a:off x="0" y="1870123"/>
        <a:ext cx="7010929" cy="934662"/>
      </dsp:txXfrm>
    </dsp:sp>
    <dsp:sp modelId="{583704B7-734B-2845-B313-A0C28FDA00BA}">
      <dsp:nvSpPr>
        <dsp:cNvPr id="0" name=""/>
        <dsp:cNvSpPr/>
      </dsp:nvSpPr>
      <dsp:spPr>
        <a:xfrm>
          <a:off x="0" y="2804786"/>
          <a:ext cx="701092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DB1DB-7572-104C-946F-12302EE399B1}">
      <dsp:nvSpPr>
        <dsp:cNvPr id="0" name=""/>
        <dsp:cNvSpPr/>
      </dsp:nvSpPr>
      <dsp:spPr>
        <a:xfrm>
          <a:off x="0" y="2804786"/>
          <a:ext cx="7010929" cy="934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/>
            <a:t>3 focus grupuri și realizarea sondajului expres de opinie, cu participarea unor directori/membri ai Consiliului de administrație, cadre didactice din cadrul IÎPT;</a:t>
          </a:r>
          <a:endParaRPr lang="en-US" sz="2000" kern="1200" dirty="0"/>
        </a:p>
      </dsp:txBody>
      <dsp:txXfrm>
        <a:off x="0" y="2804786"/>
        <a:ext cx="7010929" cy="934662"/>
      </dsp:txXfrm>
    </dsp:sp>
    <dsp:sp modelId="{655E85C6-5FAE-BE42-9070-F2DBE1BFE674}">
      <dsp:nvSpPr>
        <dsp:cNvPr id="0" name=""/>
        <dsp:cNvSpPr/>
      </dsp:nvSpPr>
      <dsp:spPr>
        <a:xfrm>
          <a:off x="0" y="3739448"/>
          <a:ext cx="7010929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4A43D4-BACD-DD4B-969E-FA1DEDCA898A}">
      <dsp:nvSpPr>
        <dsp:cNvPr id="0" name=""/>
        <dsp:cNvSpPr/>
      </dsp:nvSpPr>
      <dsp:spPr>
        <a:xfrm>
          <a:off x="0" y="3739448"/>
          <a:ext cx="7010929" cy="934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/>
            <a:t>3 vizite de studiu la sediul ȘP Nisporeni, ȘP din mun. Bălți și ȘP din mun. Chișinău;</a:t>
          </a:r>
          <a:endParaRPr lang="en-US" sz="2000" kern="1200" dirty="0"/>
        </a:p>
      </dsp:txBody>
      <dsp:txXfrm>
        <a:off x="0" y="3739448"/>
        <a:ext cx="7010929" cy="934662"/>
      </dsp:txXfrm>
    </dsp:sp>
    <dsp:sp modelId="{8FDF3141-7067-6D4B-B8F4-73E06AA4E329}">
      <dsp:nvSpPr>
        <dsp:cNvPr id="0" name=""/>
        <dsp:cNvSpPr/>
      </dsp:nvSpPr>
      <dsp:spPr>
        <a:xfrm>
          <a:off x="0" y="4674111"/>
          <a:ext cx="7010929" cy="0"/>
        </a:xfrm>
        <a:prstGeom prst="lin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8FF0AA-53C1-9A49-BD8F-06855BBA1AD9}">
      <dsp:nvSpPr>
        <dsp:cNvPr id="0" name=""/>
        <dsp:cNvSpPr/>
      </dsp:nvSpPr>
      <dsp:spPr>
        <a:xfrm>
          <a:off x="0" y="4674111"/>
          <a:ext cx="7010929" cy="934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000" kern="1200" dirty="0"/>
            <a:t>Prezentarea rezultatelor cercetării în cadrul Conferinței Naționale </a:t>
          </a:r>
          <a:r>
            <a:rPr lang="en-US" sz="2000" kern="1200" dirty="0"/>
            <a:t>„</a:t>
          </a:r>
          <a:r>
            <a:rPr lang="en-US" sz="2000" kern="1200" dirty="0" err="1"/>
            <a:t>Guvernare</a:t>
          </a:r>
          <a:r>
            <a:rPr lang="en-US" sz="2000" kern="1200" dirty="0"/>
            <a:t> </a:t>
          </a:r>
          <a:r>
            <a:rPr lang="en-US" sz="2000" kern="1200" dirty="0" err="1"/>
            <a:t>eficientă</a:t>
          </a:r>
          <a:r>
            <a:rPr lang="en-US" sz="2000" kern="1200" dirty="0"/>
            <a:t> </a:t>
          </a:r>
          <a:r>
            <a:rPr lang="en-US" sz="2000" kern="1200" dirty="0" err="1"/>
            <a:t>şi</a:t>
          </a:r>
          <a:r>
            <a:rPr lang="en-US" sz="2000" kern="1200" dirty="0"/>
            <a:t> </a:t>
          </a:r>
          <a:r>
            <a:rPr lang="en-US" sz="2000" kern="1200" dirty="0" err="1"/>
            <a:t>viabilă</a:t>
          </a:r>
          <a:r>
            <a:rPr lang="en-US" sz="2000" kern="1200" dirty="0"/>
            <a:t> a </a:t>
          </a:r>
          <a:r>
            <a:rPr lang="en-US" sz="2000" kern="1200" dirty="0" err="1"/>
            <a:t>instituțiilor</a:t>
          </a:r>
          <a:r>
            <a:rPr lang="en-US" sz="2000" kern="1200" dirty="0"/>
            <a:t> de </a:t>
          </a:r>
          <a:r>
            <a:rPr lang="en-US" sz="2000" kern="1200" dirty="0" err="1"/>
            <a:t>învățământ</a:t>
          </a:r>
          <a:r>
            <a:rPr lang="en-US" sz="2000" kern="1200" dirty="0"/>
            <a:t> </a:t>
          </a:r>
          <a:r>
            <a:rPr lang="en-US" sz="2000" kern="1200" dirty="0" err="1"/>
            <a:t>profesional</a:t>
          </a:r>
          <a:r>
            <a:rPr lang="en-US" sz="2000" kern="1200" dirty="0"/>
            <a:t> </a:t>
          </a:r>
          <a:r>
            <a:rPr lang="en-US" sz="2000" kern="1200" dirty="0" err="1"/>
            <a:t>tehnic</a:t>
          </a:r>
          <a:r>
            <a:rPr lang="en-US" sz="2000" kern="1200" dirty="0"/>
            <a:t>”</a:t>
          </a:r>
          <a:r>
            <a:rPr lang="ro-MD" sz="2000" kern="1200" dirty="0"/>
            <a:t> (21-22 noiembrie);</a:t>
          </a:r>
          <a:r>
            <a:rPr lang="en-US" sz="2000" kern="1200" dirty="0"/>
            <a:t> </a:t>
          </a:r>
        </a:p>
      </dsp:txBody>
      <dsp:txXfrm>
        <a:off x="0" y="4674111"/>
        <a:ext cx="7010929" cy="934662"/>
      </dsp:txXfrm>
    </dsp:sp>
    <dsp:sp modelId="{18E95E95-6116-644A-8AA3-75B06DD73CD4}">
      <dsp:nvSpPr>
        <dsp:cNvPr id="0" name=""/>
        <dsp:cNvSpPr/>
      </dsp:nvSpPr>
      <dsp:spPr>
        <a:xfrm>
          <a:off x="0" y="5608773"/>
          <a:ext cx="701092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35F1D9-1405-764D-A6BE-BBEE2E9CC02D}">
      <dsp:nvSpPr>
        <dsp:cNvPr id="0" name=""/>
        <dsp:cNvSpPr/>
      </dsp:nvSpPr>
      <dsp:spPr>
        <a:xfrm>
          <a:off x="0" y="5608773"/>
          <a:ext cx="7010929" cy="934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/>
            <a:t>Sesiuni de informare și prezentarea rezultatelor studiului.</a:t>
          </a:r>
          <a:endParaRPr lang="en-US" sz="2000" kern="1200" dirty="0"/>
        </a:p>
      </dsp:txBody>
      <dsp:txXfrm>
        <a:off x="0" y="5608773"/>
        <a:ext cx="7010929" cy="934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3644A-238D-6247-81F6-30729F6FCAD5}">
      <dsp:nvSpPr>
        <dsp:cNvPr id="0" name=""/>
        <dsp:cNvSpPr/>
      </dsp:nvSpPr>
      <dsp:spPr>
        <a:xfrm>
          <a:off x="3389693" y="824747"/>
          <a:ext cx="6343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370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690254" y="867142"/>
        <a:ext cx="33248" cy="6649"/>
      </dsp:txXfrm>
    </dsp:sp>
    <dsp:sp modelId="{E307A1B5-D5BA-ED4E-B2C9-F129C373BAF1}">
      <dsp:nvSpPr>
        <dsp:cNvPr id="0" name=""/>
        <dsp:cNvSpPr/>
      </dsp:nvSpPr>
      <dsp:spPr>
        <a:xfrm>
          <a:off x="500318" y="3115"/>
          <a:ext cx="2891174" cy="17347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670" tIns="148708" rIns="141670" bIns="14870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Sinteza</a:t>
          </a:r>
          <a:r>
            <a:rPr lang="ro-MD" sz="1700" b="1" kern="1200"/>
            <a:t> și analiza normelor </a:t>
          </a:r>
          <a:r>
            <a:rPr lang="en-US" sz="1700" b="1" kern="1200"/>
            <a:t>legal</a:t>
          </a:r>
          <a:r>
            <a:rPr lang="ro-MD" sz="1700" b="1" kern="1200"/>
            <a:t>e și reglementărilor interne ale IÎPT</a:t>
          </a:r>
          <a:endParaRPr lang="en-US" sz="1700" b="1" kern="1200"/>
        </a:p>
      </dsp:txBody>
      <dsp:txXfrm>
        <a:off x="500318" y="3115"/>
        <a:ext cx="2891174" cy="1734704"/>
      </dsp:txXfrm>
    </dsp:sp>
    <dsp:sp modelId="{B5685C6F-6A5C-EC4E-B130-E4A64D90D144}">
      <dsp:nvSpPr>
        <dsp:cNvPr id="0" name=""/>
        <dsp:cNvSpPr/>
      </dsp:nvSpPr>
      <dsp:spPr>
        <a:xfrm>
          <a:off x="1945906" y="1736019"/>
          <a:ext cx="3556144" cy="634370"/>
        </a:xfrm>
        <a:custGeom>
          <a:avLst/>
          <a:gdLst/>
          <a:ahLst/>
          <a:cxnLst/>
          <a:rect l="0" t="0" r="0" b="0"/>
          <a:pathLst>
            <a:path>
              <a:moveTo>
                <a:pt x="3556144" y="0"/>
              </a:moveTo>
              <a:lnTo>
                <a:pt x="3556144" y="334285"/>
              </a:lnTo>
              <a:lnTo>
                <a:pt x="0" y="334285"/>
              </a:lnTo>
              <a:lnTo>
                <a:pt x="0" y="634370"/>
              </a:lnTo>
            </a:path>
          </a:pathLst>
        </a:custGeom>
        <a:noFill/>
        <a:ln w="635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633533" y="2049880"/>
        <a:ext cx="180889" cy="6649"/>
      </dsp:txXfrm>
    </dsp:sp>
    <dsp:sp modelId="{A93FD84E-44ED-684E-BC13-816269132B63}">
      <dsp:nvSpPr>
        <dsp:cNvPr id="0" name=""/>
        <dsp:cNvSpPr/>
      </dsp:nvSpPr>
      <dsp:spPr>
        <a:xfrm>
          <a:off x="4056463" y="3115"/>
          <a:ext cx="2891174" cy="1734704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670" tIns="148708" rIns="141670" bIns="14870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700" b="1" kern="1200" dirty="0"/>
            <a:t>E</a:t>
          </a:r>
          <a:r>
            <a:rPr lang="en-US" sz="1700" b="1" kern="1200" dirty="0" err="1"/>
            <a:t>valuarea</a:t>
          </a:r>
          <a:r>
            <a:rPr lang="en-US" sz="1700" b="1" kern="1200" dirty="0"/>
            <a:t> </a:t>
          </a:r>
          <a:r>
            <a:rPr lang="en-US" sz="1700" b="1" kern="1200" dirty="0" err="1"/>
            <a:t>capacității</a:t>
          </a:r>
          <a:r>
            <a:rPr lang="en-US" sz="1700" b="1" kern="1200" dirty="0"/>
            <a:t> </a:t>
          </a:r>
          <a:r>
            <a:rPr lang="ro-MD" sz="1700" b="1" kern="1200" dirty="0"/>
            <a:t>curente a </a:t>
          </a:r>
          <a:r>
            <a:rPr lang="en-US" sz="1700" b="1" kern="1200" dirty="0"/>
            <a:t>IÎPT din RM</a:t>
          </a:r>
          <a:r>
            <a:rPr lang="ro-MD" sz="1700" b="1" kern="1200" dirty="0"/>
            <a:t> </a:t>
          </a:r>
          <a:r>
            <a:rPr lang="en-US" sz="1700" b="1" kern="1200" dirty="0"/>
            <a:t>de a </a:t>
          </a:r>
          <a:r>
            <a:rPr lang="en-US" sz="1700" b="1" kern="1200" dirty="0" err="1"/>
            <a:t>planifica</a:t>
          </a:r>
          <a:r>
            <a:rPr lang="en-US" sz="1700" b="1" kern="1200" dirty="0"/>
            <a:t>/ </a:t>
          </a:r>
          <a:r>
            <a:rPr lang="en-US" sz="1700" b="1" kern="1200" dirty="0" err="1"/>
            <a:t>implementa</a:t>
          </a:r>
          <a:r>
            <a:rPr lang="en-US" sz="1700" b="1" kern="1200" dirty="0"/>
            <a:t> </a:t>
          </a:r>
          <a:r>
            <a:rPr lang="en-US" sz="1700" b="1" kern="1200" dirty="0" err="1"/>
            <a:t>activități</a:t>
          </a:r>
          <a:r>
            <a:rPr lang="en-US" sz="1700" b="1" kern="1200" dirty="0"/>
            <a:t> </a:t>
          </a:r>
          <a:r>
            <a:rPr lang="en-US" sz="1700" b="1" kern="1200" dirty="0" err="1"/>
            <a:t>generatoare</a:t>
          </a:r>
          <a:r>
            <a:rPr lang="en-US" sz="1700" b="1" kern="1200" dirty="0"/>
            <a:t> de </a:t>
          </a:r>
          <a:r>
            <a:rPr lang="en-US" sz="1700" b="1" kern="1200" dirty="0" err="1"/>
            <a:t>venituri</a:t>
          </a:r>
          <a:r>
            <a:rPr lang="en-US" sz="1700" b="1" kern="1200" dirty="0"/>
            <a:t>/ </a:t>
          </a:r>
          <a:r>
            <a:rPr lang="en-US" sz="1700" b="1" kern="1200" dirty="0" err="1" smtClean="0"/>
            <a:t>antreprenoriale</a:t>
          </a:r>
          <a:endParaRPr lang="en-US" sz="1700" b="1" kern="1200" dirty="0"/>
        </a:p>
      </dsp:txBody>
      <dsp:txXfrm>
        <a:off x="4056463" y="3115"/>
        <a:ext cx="2891174" cy="1734704"/>
      </dsp:txXfrm>
    </dsp:sp>
    <dsp:sp modelId="{125751DF-81DA-F24B-B252-36857B3031C0}">
      <dsp:nvSpPr>
        <dsp:cNvPr id="0" name=""/>
        <dsp:cNvSpPr/>
      </dsp:nvSpPr>
      <dsp:spPr>
        <a:xfrm>
          <a:off x="3389693" y="3224422"/>
          <a:ext cx="6343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370" y="45720"/>
              </a:lnTo>
            </a:path>
          </a:pathLst>
        </a:custGeom>
        <a:noFill/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690254" y="3266817"/>
        <a:ext cx="33248" cy="6649"/>
      </dsp:txXfrm>
    </dsp:sp>
    <dsp:sp modelId="{1381FCD6-49E0-6A4A-8BE3-4C205D42B493}">
      <dsp:nvSpPr>
        <dsp:cNvPr id="0" name=""/>
        <dsp:cNvSpPr/>
      </dsp:nvSpPr>
      <dsp:spPr>
        <a:xfrm>
          <a:off x="500318" y="2402790"/>
          <a:ext cx="2891174" cy="1734704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670" tIns="148708" rIns="141670" bIns="14870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/>
            <a:t>Analiza</a:t>
          </a:r>
          <a:r>
            <a:rPr lang="en-US" sz="1700" b="1" kern="1200" dirty="0"/>
            <a:t> </a:t>
          </a:r>
          <a:r>
            <a:rPr lang="ro-MD" sz="1700" b="1" kern="1200" dirty="0"/>
            <a:t>experienței unor IÎPT în activități generatoare de </a:t>
          </a:r>
          <a:r>
            <a:rPr lang="ro-MD" sz="1700" b="1" kern="1200" dirty="0" smtClean="0"/>
            <a:t>venituri/antreprenoriale</a:t>
          </a:r>
          <a:endParaRPr lang="en-US" sz="1700" b="1" kern="1200" dirty="0"/>
        </a:p>
      </dsp:txBody>
      <dsp:txXfrm>
        <a:off x="500318" y="2402790"/>
        <a:ext cx="2891174" cy="1734704"/>
      </dsp:txXfrm>
    </dsp:sp>
    <dsp:sp modelId="{6CFCCCBC-C439-294E-8589-2923C59418CF}">
      <dsp:nvSpPr>
        <dsp:cNvPr id="0" name=""/>
        <dsp:cNvSpPr/>
      </dsp:nvSpPr>
      <dsp:spPr>
        <a:xfrm>
          <a:off x="1945906" y="4135694"/>
          <a:ext cx="3556144" cy="634370"/>
        </a:xfrm>
        <a:custGeom>
          <a:avLst/>
          <a:gdLst/>
          <a:ahLst/>
          <a:cxnLst/>
          <a:rect l="0" t="0" r="0" b="0"/>
          <a:pathLst>
            <a:path>
              <a:moveTo>
                <a:pt x="3556144" y="0"/>
              </a:moveTo>
              <a:lnTo>
                <a:pt x="3556144" y="334285"/>
              </a:lnTo>
              <a:lnTo>
                <a:pt x="0" y="334285"/>
              </a:lnTo>
              <a:lnTo>
                <a:pt x="0" y="634370"/>
              </a:lnTo>
            </a:path>
          </a:pathLst>
        </a:custGeom>
        <a:noFill/>
        <a:ln w="635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633533" y="4449555"/>
        <a:ext cx="180889" cy="6649"/>
      </dsp:txXfrm>
    </dsp:sp>
    <dsp:sp modelId="{8992C44E-9810-CC4E-92C1-AFAA286111EB}">
      <dsp:nvSpPr>
        <dsp:cNvPr id="0" name=""/>
        <dsp:cNvSpPr/>
      </dsp:nvSpPr>
      <dsp:spPr>
        <a:xfrm>
          <a:off x="4056463" y="2402790"/>
          <a:ext cx="2891174" cy="1734704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670" tIns="148708" rIns="141670" bIns="14870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700" b="1" kern="1200" dirty="0"/>
            <a:t>Aprecierea</a:t>
          </a:r>
          <a:r>
            <a:rPr lang="it-IT" sz="1700" b="1" kern="1200" dirty="0"/>
            <a:t> caracteristicilor calitative în cadrul formării </a:t>
          </a:r>
          <a:r>
            <a:rPr lang="it-IT" sz="1700" b="1" kern="1200" dirty="0" smtClean="0"/>
            <a:t>profesionale</a:t>
          </a:r>
          <a:endParaRPr lang="en-US" sz="1700" b="1" kern="1200" dirty="0"/>
        </a:p>
      </dsp:txBody>
      <dsp:txXfrm>
        <a:off x="4056463" y="2402790"/>
        <a:ext cx="2891174" cy="1734704"/>
      </dsp:txXfrm>
    </dsp:sp>
    <dsp:sp modelId="{B347F915-FF80-5C4B-A7C7-0F3F6B76141E}">
      <dsp:nvSpPr>
        <dsp:cNvPr id="0" name=""/>
        <dsp:cNvSpPr/>
      </dsp:nvSpPr>
      <dsp:spPr>
        <a:xfrm>
          <a:off x="3389693" y="5624097"/>
          <a:ext cx="6343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370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>
        <a:off x="3690254" y="5666492"/>
        <a:ext cx="33248" cy="6649"/>
      </dsp:txXfrm>
    </dsp:sp>
    <dsp:sp modelId="{94E14B42-9768-BD47-BAB8-55C38A7697C9}">
      <dsp:nvSpPr>
        <dsp:cNvPr id="0" name=""/>
        <dsp:cNvSpPr/>
      </dsp:nvSpPr>
      <dsp:spPr>
        <a:xfrm>
          <a:off x="500318" y="4802465"/>
          <a:ext cx="2891174" cy="1734704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670" tIns="148708" rIns="141670" bIns="14870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/>
            <a:t>Identificarea</a:t>
          </a:r>
          <a:r>
            <a:rPr lang="en-US" sz="1700" b="1" kern="1200" dirty="0"/>
            <a:t> </a:t>
          </a:r>
          <a:r>
            <a:rPr lang="en-US" sz="1700" b="1" kern="1200" dirty="0" err="1"/>
            <a:t>potențialului</a:t>
          </a:r>
          <a:r>
            <a:rPr lang="en-US" sz="1700" b="1" kern="1200" dirty="0"/>
            <a:t>,</a:t>
          </a:r>
          <a:r>
            <a:rPr lang="ro-MD" sz="1700" b="1" kern="1200" dirty="0"/>
            <a:t> </a:t>
          </a:r>
          <a:r>
            <a:rPr lang="en-US" sz="1700" b="1" kern="1200" dirty="0" err="1"/>
            <a:t>problemelor</a:t>
          </a:r>
          <a:r>
            <a:rPr lang="en-US" sz="1700" b="1" kern="1200" dirty="0"/>
            <a:t> </a:t>
          </a:r>
          <a:r>
            <a:rPr lang="en-US" sz="1700" b="1" kern="1200" dirty="0" err="1"/>
            <a:t>și</a:t>
          </a:r>
          <a:r>
            <a:rPr lang="en-US" sz="1700" b="1" kern="1200" dirty="0"/>
            <a:t> </a:t>
          </a:r>
          <a:r>
            <a:rPr lang="en-US" sz="1700" b="1" kern="1200" dirty="0" err="1"/>
            <a:t>necesităților</a:t>
          </a:r>
          <a:r>
            <a:rPr lang="en-US" sz="1700" b="1" kern="1200" dirty="0"/>
            <a:t> </a:t>
          </a:r>
          <a:r>
            <a:rPr lang="ro-MD" sz="1700" b="1" kern="1200" dirty="0"/>
            <a:t>IÎPT î</a:t>
          </a:r>
          <a:r>
            <a:rPr lang="en-US" sz="1700" b="1" kern="1200" dirty="0"/>
            <a:t>n </a:t>
          </a:r>
          <a:r>
            <a:rPr lang="en-US" sz="1700" b="1" kern="1200" dirty="0" err="1"/>
            <a:t>dezvoltarea</a:t>
          </a:r>
          <a:r>
            <a:rPr lang="en-US" sz="1700" b="1" kern="1200" dirty="0"/>
            <a:t> </a:t>
          </a:r>
          <a:r>
            <a:rPr lang="ro-MD" sz="1700" b="1" kern="1200" dirty="0"/>
            <a:t>activităților generatoare de venituri/ </a:t>
          </a:r>
          <a:r>
            <a:rPr lang="ro-MD" sz="1700" b="1" kern="1200" dirty="0" smtClean="0"/>
            <a:t>antreprenoriale</a:t>
          </a:r>
          <a:endParaRPr lang="en-US" sz="1700" b="1" kern="1200" dirty="0"/>
        </a:p>
      </dsp:txBody>
      <dsp:txXfrm>
        <a:off x="500318" y="4802465"/>
        <a:ext cx="2891174" cy="1734704"/>
      </dsp:txXfrm>
    </dsp:sp>
    <dsp:sp modelId="{AA22639B-86C7-A24E-AD9D-40CCC9104D76}">
      <dsp:nvSpPr>
        <dsp:cNvPr id="0" name=""/>
        <dsp:cNvSpPr/>
      </dsp:nvSpPr>
      <dsp:spPr>
        <a:xfrm>
          <a:off x="4056463" y="4802465"/>
          <a:ext cx="2891174" cy="1734704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670" tIns="148708" rIns="141670" bIns="14870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/>
            <a:t>Elaborarea</a:t>
          </a:r>
          <a:r>
            <a:rPr lang="en-US" sz="1700" b="1" kern="1200" dirty="0"/>
            <a:t> </a:t>
          </a:r>
          <a:r>
            <a:rPr lang="en-US" sz="1700" b="1" kern="1200" dirty="0" err="1" smtClean="0"/>
            <a:t>recomandărilor</a:t>
          </a:r>
          <a:r>
            <a:rPr lang="en-US" sz="1700" b="1" kern="1200" dirty="0" smtClean="0"/>
            <a:t> </a:t>
          </a:r>
          <a:r>
            <a:rPr lang="en-US" sz="1700" b="1" kern="1200" dirty="0" err="1"/>
            <a:t>pentru</a:t>
          </a:r>
          <a:r>
            <a:rPr lang="en-US" sz="1700" b="1" kern="1200" dirty="0"/>
            <a:t> IÎPT </a:t>
          </a:r>
          <a:r>
            <a:rPr lang="ro-MD" sz="1700" b="1" kern="1200" dirty="0"/>
            <a:t>din perspectiva </a:t>
          </a:r>
          <a:r>
            <a:rPr lang="en-US" sz="1700" b="1" kern="1200" dirty="0" err="1"/>
            <a:t>dezvolt</a:t>
          </a:r>
          <a:r>
            <a:rPr lang="ro-MD" sz="1700" b="1" kern="1200" dirty="0"/>
            <a:t>ării</a:t>
          </a:r>
          <a:r>
            <a:rPr lang="en-US" sz="1700" b="1" kern="1200" dirty="0"/>
            <a:t> a</a:t>
          </a:r>
          <a:r>
            <a:rPr lang="ro-MD" sz="1700" b="1" kern="1200" dirty="0"/>
            <a:t>ctivităților generatoare de </a:t>
          </a:r>
          <a:r>
            <a:rPr lang="ro-MD" sz="1700" b="1" kern="1200" dirty="0" smtClean="0"/>
            <a:t>venituri/antreprenoriale </a:t>
          </a:r>
          <a:r>
            <a:rPr lang="en-US" sz="1700" b="1" kern="1200" dirty="0" err="1" smtClean="0"/>
            <a:t>în</a:t>
          </a:r>
          <a:r>
            <a:rPr lang="en-US" sz="1700" b="1" kern="1200" dirty="0" smtClean="0"/>
            <a:t> RM</a:t>
          </a:r>
          <a:endParaRPr lang="en-US" sz="1700" b="1" kern="1200" dirty="0"/>
        </a:p>
      </dsp:txBody>
      <dsp:txXfrm>
        <a:off x="4056463" y="4802465"/>
        <a:ext cx="2891174" cy="17347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D21BF-5D1C-4740-843A-8EB72FA01BF8}">
      <dsp:nvSpPr>
        <dsp:cNvPr id="0" name=""/>
        <dsp:cNvSpPr/>
      </dsp:nvSpPr>
      <dsp:spPr>
        <a:xfrm>
          <a:off x="4644067" y="1912688"/>
          <a:ext cx="3295789" cy="784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442"/>
              </a:lnTo>
              <a:lnTo>
                <a:pt x="3295789" y="534442"/>
              </a:lnTo>
              <a:lnTo>
                <a:pt x="3295789" y="78424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8486D-CF7A-BA43-B8D0-FD0925C4A0D7}">
      <dsp:nvSpPr>
        <dsp:cNvPr id="0" name=""/>
        <dsp:cNvSpPr/>
      </dsp:nvSpPr>
      <dsp:spPr>
        <a:xfrm>
          <a:off x="4598347" y="1912688"/>
          <a:ext cx="91440" cy="7842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8424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7EB88-A2DB-3042-8D26-381F818DD850}">
      <dsp:nvSpPr>
        <dsp:cNvPr id="0" name=""/>
        <dsp:cNvSpPr/>
      </dsp:nvSpPr>
      <dsp:spPr>
        <a:xfrm>
          <a:off x="1348277" y="1912688"/>
          <a:ext cx="3295789" cy="784248"/>
        </a:xfrm>
        <a:custGeom>
          <a:avLst/>
          <a:gdLst/>
          <a:ahLst/>
          <a:cxnLst/>
          <a:rect l="0" t="0" r="0" b="0"/>
          <a:pathLst>
            <a:path>
              <a:moveTo>
                <a:pt x="3295789" y="0"/>
              </a:moveTo>
              <a:lnTo>
                <a:pt x="3295789" y="534442"/>
              </a:lnTo>
              <a:lnTo>
                <a:pt x="0" y="534442"/>
              </a:lnTo>
              <a:lnTo>
                <a:pt x="0" y="78424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890CA-9B4D-5B49-93AA-BE4AB4E52213}">
      <dsp:nvSpPr>
        <dsp:cNvPr id="0" name=""/>
        <dsp:cNvSpPr/>
      </dsp:nvSpPr>
      <dsp:spPr>
        <a:xfrm>
          <a:off x="0" y="200376"/>
          <a:ext cx="2696555" cy="17123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90DC1-57AE-A144-84E4-B3ECDACB6C34}">
      <dsp:nvSpPr>
        <dsp:cNvPr id="0" name=""/>
        <dsp:cNvSpPr/>
      </dsp:nvSpPr>
      <dsp:spPr>
        <a:xfrm>
          <a:off x="299617" y="485012"/>
          <a:ext cx="2696555" cy="1712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IÎPT </a:t>
          </a:r>
          <a:r>
            <a:rPr lang="en-US" sz="1500" kern="1200" dirty="0" err="1"/>
            <a:t>conștientiz</a:t>
          </a:r>
          <a:r>
            <a:rPr lang="ro-MD" sz="1500" kern="1200" dirty="0" err="1"/>
            <a:t>ează</a:t>
          </a:r>
          <a:r>
            <a:rPr lang="en-US" sz="1500" kern="1200" dirty="0"/>
            <a:t> </a:t>
          </a:r>
          <a:r>
            <a:rPr lang="en-US" sz="1500" kern="1200" dirty="0" err="1"/>
            <a:t>beneficiile</a:t>
          </a:r>
          <a:r>
            <a:rPr lang="en-US" sz="1500" kern="1200" dirty="0"/>
            <a:t> </a:t>
          </a:r>
          <a:r>
            <a:rPr lang="en-US" sz="1500" kern="1200" dirty="0" err="1"/>
            <a:t>oferite</a:t>
          </a:r>
          <a:r>
            <a:rPr lang="en-US" sz="1500" kern="1200" dirty="0"/>
            <a:t> de </a:t>
          </a:r>
          <a:r>
            <a:rPr lang="en-US" sz="1500" kern="1200" dirty="0" err="1"/>
            <a:t>legislație</a:t>
          </a:r>
          <a:r>
            <a:rPr lang="en-US" sz="1500" kern="1200" dirty="0"/>
            <a:t> </a:t>
          </a:r>
          <a:r>
            <a:rPr lang="en-US" sz="1500" kern="1200" dirty="0" err="1"/>
            <a:t>în</a:t>
          </a:r>
          <a:r>
            <a:rPr lang="en-US" sz="1500" kern="1200" dirty="0"/>
            <a:t> </a:t>
          </a:r>
          <a:r>
            <a:rPr lang="en-US" sz="1500" kern="1200" dirty="0" err="1"/>
            <a:t>realizarea</a:t>
          </a:r>
          <a:r>
            <a:rPr lang="en-US" sz="1500" kern="1200" dirty="0"/>
            <a:t> </a:t>
          </a:r>
          <a:r>
            <a:rPr lang="en-US" sz="1500" kern="1200" dirty="0" err="1"/>
            <a:t>autonomiei</a:t>
          </a:r>
          <a:r>
            <a:rPr lang="en-US" sz="1500" kern="1200" dirty="0"/>
            <a:t> </a:t>
          </a:r>
          <a:r>
            <a:rPr lang="en-US" sz="1500" kern="1200" dirty="0" err="1" smtClean="0"/>
            <a:t>financiare</a:t>
          </a:r>
          <a:endParaRPr lang="en-US" sz="1500" kern="1200" dirty="0"/>
        </a:p>
      </dsp:txBody>
      <dsp:txXfrm>
        <a:off x="349769" y="535164"/>
        <a:ext cx="2596251" cy="1612008"/>
      </dsp:txXfrm>
    </dsp:sp>
    <dsp:sp modelId="{7F798ED2-60F7-B740-82C8-D1009FE57AC9}">
      <dsp:nvSpPr>
        <dsp:cNvPr id="0" name=""/>
        <dsp:cNvSpPr/>
      </dsp:nvSpPr>
      <dsp:spPr>
        <a:xfrm>
          <a:off x="3295789" y="200376"/>
          <a:ext cx="2696555" cy="17123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B01CB-A6E3-134D-B1EA-9F1883208C4B}">
      <dsp:nvSpPr>
        <dsp:cNvPr id="0" name=""/>
        <dsp:cNvSpPr/>
      </dsp:nvSpPr>
      <dsp:spPr>
        <a:xfrm>
          <a:off x="3595407" y="485012"/>
          <a:ext cx="2696555" cy="1712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500" kern="1200" dirty="0"/>
            <a:t>D</a:t>
          </a:r>
          <a:r>
            <a:rPr lang="en-US" sz="1500" kern="1200" dirty="0" err="1"/>
            <a:t>ocumente</a:t>
          </a:r>
          <a:r>
            <a:rPr lang="ro-MD" sz="1500" kern="1200" dirty="0"/>
            <a:t>le</a:t>
          </a:r>
          <a:r>
            <a:rPr lang="en-US" sz="1500" kern="1200" dirty="0"/>
            <a:t> interne</a:t>
          </a:r>
          <a:r>
            <a:rPr lang="ro-MD" sz="1500" kern="1200" dirty="0"/>
            <a:t>: </a:t>
          </a:r>
          <a:r>
            <a:rPr lang="en-US" sz="1500" kern="1200" dirty="0" err="1"/>
            <a:t>Statutul</a:t>
          </a:r>
          <a:r>
            <a:rPr lang="en-US" sz="1500" kern="1200" dirty="0"/>
            <a:t>, </a:t>
          </a:r>
          <a:r>
            <a:rPr lang="en-US" sz="1500" kern="1200" dirty="0" err="1"/>
            <a:t>Regulamentul</a:t>
          </a:r>
          <a:r>
            <a:rPr lang="en-US" sz="1500" kern="1200" dirty="0"/>
            <a:t> intern de </a:t>
          </a:r>
          <a:r>
            <a:rPr lang="en-US" sz="1500" kern="1200" dirty="0" err="1"/>
            <a:t>activitate</a:t>
          </a:r>
          <a:r>
            <a:rPr lang="en-US" sz="1500" kern="1200" dirty="0"/>
            <a:t> </a:t>
          </a:r>
          <a:r>
            <a:rPr lang="en-US" sz="1500" kern="1200" dirty="0" err="1"/>
            <a:t>și</a:t>
          </a:r>
          <a:r>
            <a:rPr lang="en-US" sz="1500" kern="1200" dirty="0"/>
            <a:t> </a:t>
          </a:r>
          <a:r>
            <a:rPr lang="en-US" sz="1500" kern="1200" dirty="0" err="1"/>
            <a:t>Planul</a:t>
          </a:r>
          <a:r>
            <a:rPr lang="en-US" sz="1500" kern="1200" dirty="0"/>
            <a:t> strategic de </a:t>
          </a:r>
          <a:r>
            <a:rPr lang="en-US" sz="1500" kern="1200" dirty="0" err="1"/>
            <a:t>dezvoltare</a:t>
          </a:r>
          <a:r>
            <a:rPr lang="en-US" sz="1500" kern="1200" dirty="0"/>
            <a:t> a </a:t>
          </a:r>
          <a:r>
            <a:rPr lang="en-US" sz="1500" kern="1200" dirty="0" err="1"/>
            <a:t>instituției</a:t>
          </a:r>
          <a:r>
            <a:rPr lang="en-US" sz="1500" kern="1200" dirty="0"/>
            <a:t> </a:t>
          </a:r>
          <a:r>
            <a:rPr lang="en-US" sz="1500" kern="1200" dirty="0" err="1"/>
            <a:t>reglementează</a:t>
          </a:r>
          <a:r>
            <a:rPr lang="en-US" sz="1500" kern="1200" dirty="0"/>
            <a:t> </a:t>
          </a:r>
          <a:r>
            <a:rPr lang="en-US" sz="1500" kern="1200" dirty="0" err="1"/>
            <a:t>obiectivul</a:t>
          </a:r>
          <a:r>
            <a:rPr lang="en-US" sz="1500" kern="1200" dirty="0"/>
            <a:t> de </a:t>
          </a:r>
          <a:r>
            <a:rPr lang="ro-MD" sz="1500" kern="1200" dirty="0"/>
            <a:t>a </a:t>
          </a:r>
          <a:r>
            <a:rPr lang="en-US" sz="1500" kern="1200" dirty="0" err="1"/>
            <a:t>iniția</a:t>
          </a:r>
          <a:r>
            <a:rPr lang="en-US" sz="1500" kern="1200" dirty="0"/>
            <a:t> </a:t>
          </a:r>
          <a:r>
            <a:rPr lang="en-US" sz="1500" kern="1200" dirty="0" err="1"/>
            <a:t>implementarea</a:t>
          </a:r>
          <a:r>
            <a:rPr lang="en-US" sz="1500" kern="1200" dirty="0"/>
            <a:t> </a:t>
          </a:r>
          <a:r>
            <a:rPr lang="en-US" sz="1500" kern="1200" dirty="0" err="1"/>
            <a:t>activităților</a:t>
          </a:r>
          <a:r>
            <a:rPr lang="en-US" sz="1500" kern="1200" dirty="0"/>
            <a:t> </a:t>
          </a:r>
          <a:r>
            <a:rPr lang="en-US" sz="1500" kern="1200" dirty="0" err="1" smtClean="0"/>
            <a:t>antreprenoriale</a:t>
          </a:r>
          <a:endParaRPr lang="en-US" sz="1500" kern="1200" dirty="0"/>
        </a:p>
      </dsp:txBody>
      <dsp:txXfrm>
        <a:off x="3645559" y="535164"/>
        <a:ext cx="2596251" cy="1612008"/>
      </dsp:txXfrm>
    </dsp:sp>
    <dsp:sp modelId="{0C1B527A-5CCD-FC48-8D66-F2C27148DE4E}">
      <dsp:nvSpPr>
        <dsp:cNvPr id="0" name=""/>
        <dsp:cNvSpPr/>
      </dsp:nvSpPr>
      <dsp:spPr>
        <a:xfrm>
          <a:off x="0" y="2696936"/>
          <a:ext cx="2696555" cy="17123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8C792-4F82-5844-ABB7-5417F92A00F0}">
      <dsp:nvSpPr>
        <dsp:cNvPr id="0" name=""/>
        <dsp:cNvSpPr/>
      </dsp:nvSpPr>
      <dsp:spPr>
        <a:xfrm>
          <a:off x="299617" y="2981573"/>
          <a:ext cx="2696555" cy="1712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500" kern="1200" dirty="0"/>
            <a:t>R</a:t>
          </a:r>
          <a:r>
            <a:rPr lang="en-US" sz="1500" kern="1200" dirty="0" err="1"/>
            <a:t>egulamentele</a:t>
          </a:r>
          <a:r>
            <a:rPr lang="en-US" sz="1500" kern="1200" dirty="0"/>
            <a:t> interne ale </a:t>
          </a:r>
          <a:r>
            <a:rPr lang="ro-MD" sz="1500" kern="1200" dirty="0"/>
            <a:t>IIPT </a:t>
          </a:r>
          <a:r>
            <a:rPr lang="en-US" sz="1500" kern="1200" dirty="0" err="1"/>
            <a:t>stabil</a:t>
          </a:r>
          <a:r>
            <a:rPr lang="ro-MD" sz="1500" kern="1200" dirty="0" err="1"/>
            <a:t>esc</a:t>
          </a:r>
          <a:r>
            <a:rPr lang="en-US" sz="1500" kern="1200" dirty="0"/>
            <a:t> ca </a:t>
          </a:r>
          <a:r>
            <a:rPr lang="en-US" sz="1500" kern="1200" dirty="0" err="1"/>
            <a:t>prioritate</a:t>
          </a:r>
          <a:r>
            <a:rPr lang="en-US" sz="1500" kern="1200" dirty="0"/>
            <a:t> </a:t>
          </a:r>
          <a:r>
            <a:rPr lang="en-US" sz="1500" kern="1200" dirty="0" err="1"/>
            <a:t>și</a:t>
          </a:r>
          <a:r>
            <a:rPr lang="en-US" sz="1500" kern="1200" dirty="0"/>
            <a:t> </a:t>
          </a:r>
          <a:r>
            <a:rPr lang="en-US" sz="1500" kern="1200" dirty="0" err="1"/>
            <a:t>implementarea</a:t>
          </a:r>
          <a:r>
            <a:rPr lang="en-US" sz="1500" kern="1200" dirty="0"/>
            <a:t> </a:t>
          </a:r>
          <a:r>
            <a:rPr lang="en-US" sz="1500" kern="1200" dirty="0" err="1"/>
            <a:t>activităților</a:t>
          </a:r>
          <a:r>
            <a:rPr lang="en-US" sz="1500" kern="1200" dirty="0"/>
            <a:t> </a:t>
          </a:r>
          <a:r>
            <a:rPr lang="en-US" sz="1500" kern="1200" dirty="0" err="1" smtClean="0"/>
            <a:t>antreprenoriale</a:t>
          </a:r>
          <a:endParaRPr lang="en-US" sz="1500" kern="1200" dirty="0"/>
        </a:p>
      </dsp:txBody>
      <dsp:txXfrm>
        <a:off x="349769" y="3031725"/>
        <a:ext cx="2596251" cy="1612008"/>
      </dsp:txXfrm>
    </dsp:sp>
    <dsp:sp modelId="{F2E8FDCE-0860-324D-A47E-DD0217332662}">
      <dsp:nvSpPr>
        <dsp:cNvPr id="0" name=""/>
        <dsp:cNvSpPr/>
      </dsp:nvSpPr>
      <dsp:spPr>
        <a:xfrm>
          <a:off x="3295789" y="2696936"/>
          <a:ext cx="2696555" cy="17123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D36286-695D-B848-9511-E67F6BBEDB14}">
      <dsp:nvSpPr>
        <dsp:cNvPr id="0" name=""/>
        <dsp:cNvSpPr/>
      </dsp:nvSpPr>
      <dsp:spPr>
        <a:xfrm>
          <a:off x="3595407" y="2981573"/>
          <a:ext cx="2696555" cy="1712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500" kern="1200" dirty="0"/>
            <a:t>Consiliul profesoral aprobă </a:t>
          </a:r>
          <a:r>
            <a:rPr lang="pt-BR" sz="1500" kern="1200" dirty="0"/>
            <a:t>Planul de dezvoltare strategică și</a:t>
          </a:r>
          <a:r>
            <a:rPr lang="ro-MD" sz="1500" kern="1200" dirty="0"/>
            <a:t> </a:t>
          </a:r>
          <a:r>
            <a:rPr lang="pt-BR" sz="1500" kern="1200" dirty="0"/>
            <a:t>Planul anual de </a:t>
          </a:r>
          <a:r>
            <a:rPr lang="pt-BR" sz="1500" kern="1200" dirty="0" smtClean="0"/>
            <a:t>activitate</a:t>
          </a:r>
          <a:endParaRPr lang="ro-MD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 </a:t>
          </a:r>
          <a:r>
            <a:rPr lang="pt-BR" sz="1500" kern="1200" dirty="0"/>
            <a:t>al </a:t>
          </a:r>
          <a:r>
            <a:rPr lang="pt-BR" sz="1500" kern="1200" dirty="0" smtClean="0"/>
            <a:t>IÎPT</a:t>
          </a:r>
          <a:endParaRPr lang="en-US" sz="1500" kern="1200" dirty="0"/>
        </a:p>
      </dsp:txBody>
      <dsp:txXfrm>
        <a:off x="3645559" y="3031725"/>
        <a:ext cx="2596251" cy="1612008"/>
      </dsp:txXfrm>
    </dsp:sp>
    <dsp:sp modelId="{8C00950A-C177-2243-B143-DC3E867213F0}">
      <dsp:nvSpPr>
        <dsp:cNvPr id="0" name=""/>
        <dsp:cNvSpPr/>
      </dsp:nvSpPr>
      <dsp:spPr>
        <a:xfrm>
          <a:off x="6591579" y="2696936"/>
          <a:ext cx="2696555" cy="17123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87609-856F-2E4F-9880-DC734746D572}">
      <dsp:nvSpPr>
        <dsp:cNvPr id="0" name=""/>
        <dsp:cNvSpPr/>
      </dsp:nvSpPr>
      <dsp:spPr>
        <a:xfrm>
          <a:off x="6891196" y="2981573"/>
          <a:ext cx="2696555" cy="1712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500" kern="1200" dirty="0"/>
            <a:t>Consiliul de administrație </a:t>
          </a:r>
          <a:r>
            <a:rPr lang="pt-BR" sz="1500" kern="1200" dirty="0"/>
            <a:t>aprob</a:t>
          </a:r>
          <a:r>
            <a:rPr lang="ro-MD" sz="1500" kern="1200" dirty="0"/>
            <a:t>ă</a:t>
          </a:r>
          <a:r>
            <a:rPr lang="pt-BR" sz="1500" kern="1200" dirty="0"/>
            <a:t> bugetul instituției, strategi</a:t>
          </a:r>
          <a:r>
            <a:rPr lang="ro-MD" sz="1500" kern="1200" dirty="0"/>
            <a:t>a</a:t>
          </a:r>
          <a:r>
            <a:rPr lang="pt-BR" sz="1500" kern="1200" dirty="0"/>
            <a:t> de realizare și gestionare a veniturilor proprii, inclusiv a activităților de antreprenoriat</a:t>
          </a:r>
          <a:r>
            <a:rPr lang="ro-MD" sz="1500" kern="1200" dirty="0"/>
            <a:t>, etc.</a:t>
          </a:r>
          <a:endParaRPr lang="en-US" sz="1500" kern="1200" dirty="0"/>
        </a:p>
      </dsp:txBody>
      <dsp:txXfrm>
        <a:off x="6941348" y="3031725"/>
        <a:ext cx="2596251" cy="16120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B4665-E7F5-3E43-8332-8BE52DA70AF6}">
      <dsp:nvSpPr>
        <dsp:cNvPr id="0" name=""/>
        <dsp:cNvSpPr/>
      </dsp:nvSpPr>
      <dsp:spPr>
        <a:xfrm>
          <a:off x="0" y="371157"/>
          <a:ext cx="8184928" cy="11747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100" kern="1200" dirty="0"/>
            <a:t>Diversificarea opțiunilor de implicare a elevilor în activități reale de producere sau de acordare a unor </a:t>
          </a:r>
          <a:r>
            <a:rPr lang="ro-MD" sz="2100" kern="1200" dirty="0" smtClean="0"/>
            <a:t>servicii</a:t>
          </a:r>
          <a:endParaRPr lang="en-US" sz="2100" kern="1200" dirty="0"/>
        </a:p>
      </dsp:txBody>
      <dsp:txXfrm>
        <a:off x="57347" y="428504"/>
        <a:ext cx="8070234" cy="1060059"/>
      </dsp:txXfrm>
    </dsp:sp>
    <dsp:sp modelId="{B6BA759F-5054-4B43-A15E-1ADFB1859CC6}">
      <dsp:nvSpPr>
        <dsp:cNvPr id="0" name=""/>
        <dsp:cNvSpPr/>
      </dsp:nvSpPr>
      <dsp:spPr>
        <a:xfrm>
          <a:off x="0" y="1606390"/>
          <a:ext cx="8184928" cy="1174753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100" kern="1200" dirty="0"/>
            <a:t>Crearea unor noi meserii sau </a:t>
          </a:r>
          <a:r>
            <a:rPr lang="ro-MD" sz="2100" kern="1200" dirty="0" err="1"/>
            <a:t>specialităţi</a:t>
          </a:r>
          <a:r>
            <a:rPr lang="ro-MD" sz="2100" kern="1200" dirty="0"/>
            <a:t> corespunzătoare cerințelor pieței muncii și nevoilor </a:t>
          </a:r>
          <a:r>
            <a:rPr lang="ro-MD" sz="2100" kern="1200" dirty="0" err="1"/>
            <a:t>educaţionale</a:t>
          </a:r>
          <a:r>
            <a:rPr lang="ro-MD" sz="2100" kern="1200" dirty="0"/>
            <a:t> ale </a:t>
          </a:r>
          <a:r>
            <a:rPr lang="ro-MD" sz="2100" kern="1200" dirty="0" err="1" smtClean="0"/>
            <a:t>comunităţii</a:t>
          </a:r>
          <a:endParaRPr lang="en-US" sz="2100" kern="1200" dirty="0"/>
        </a:p>
      </dsp:txBody>
      <dsp:txXfrm>
        <a:off x="57347" y="1663737"/>
        <a:ext cx="8070234" cy="1060059"/>
      </dsp:txXfrm>
    </dsp:sp>
    <dsp:sp modelId="{A2A25BFD-D200-A04B-843B-BF4321AE619A}">
      <dsp:nvSpPr>
        <dsp:cNvPr id="0" name=""/>
        <dsp:cNvSpPr/>
      </dsp:nvSpPr>
      <dsp:spPr>
        <a:xfrm>
          <a:off x="0" y="2841623"/>
          <a:ext cx="8184928" cy="1174753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err="1"/>
            <a:t>Includerea</a:t>
          </a:r>
          <a:r>
            <a:rPr lang="en-GB" sz="2100" kern="1200" dirty="0"/>
            <a:t> </a:t>
          </a:r>
          <a:r>
            <a:rPr lang="en-US" sz="2100" kern="1200" dirty="0" err="1"/>
            <a:t>în</a:t>
          </a:r>
          <a:r>
            <a:rPr lang="en-US" sz="2100" kern="1200" dirty="0"/>
            <a:t> </a:t>
          </a:r>
          <a:r>
            <a:rPr lang="en-US" sz="2100" kern="1200" dirty="0" err="1"/>
            <a:t>sistemul</a:t>
          </a:r>
          <a:r>
            <a:rPr lang="en-US" sz="2100" kern="1200" dirty="0"/>
            <a:t> </a:t>
          </a:r>
          <a:r>
            <a:rPr lang="en-US" sz="2100" kern="1200" dirty="0" err="1"/>
            <a:t>educațional</a:t>
          </a:r>
          <a:r>
            <a:rPr lang="en-US" sz="2100" kern="1200" dirty="0"/>
            <a:t> a </a:t>
          </a:r>
          <a:r>
            <a:rPr lang="en-US" sz="2100" kern="1200" dirty="0" err="1" smtClean="0"/>
            <a:t>comportamentul</a:t>
          </a:r>
          <a:r>
            <a:rPr lang="ro-MD" sz="2100" kern="1200" dirty="0" smtClean="0"/>
            <a:t>ui</a:t>
          </a:r>
          <a:r>
            <a:rPr lang="en-US" sz="2100" kern="1200" dirty="0" smtClean="0"/>
            <a:t> </a:t>
          </a:r>
          <a:r>
            <a:rPr lang="en-US" sz="2100" kern="1200" dirty="0" err="1"/>
            <a:t>antreprenorial</a:t>
          </a:r>
          <a:r>
            <a:rPr lang="en-US" sz="2100" kern="1200" dirty="0"/>
            <a:t> (</a:t>
          </a:r>
          <a:r>
            <a:rPr lang="en-US" sz="2100" kern="1200" dirty="0" err="1"/>
            <a:t>prezent</a:t>
          </a:r>
          <a:r>
            <a:rPr lang="ro-MD" sz="2100" kern="1200" dirty="0"/>
            <a:t>ă</a:t>
          </a:r>
          <a:r>
            <a:rPr lang="en-US" sz="2100" kern="1200" dirty="0"/>
            <a:t> </a:t>
          </a:r>
          <a:r>
            <a:rPr lang="en-US" sz="2100" kern="1200" dirty="0" err="1"/>
            <a:t>în</a:t>
          </a:r>
          <a:r>
            <a:rPr lang="en-US" sz="2100" kern="1200" dirty="0"/>
            <a:t> </a:t>
          </a:r>
          <a:r>
            <a:rPr lang="ro-MD" sz="2100" kern="1200" dirty="0" smtClean="0"/>
            <a:t>c</a:t>
          </a:r>
          <a:r>
            <a:rPr lang="en-US" sz="2100" kern="1200" dirty="0" smtClean="0"/>
            <a:t>el </a:t>
          </a:r>
          <a:r>
            <a:rPr lang="en-US" sz="2100" kern="1200" dirty="0" err="1"/>
            <a:t>puțin</a:t>
          </a:r>
          <a:r>
            <a:rPr lang="en-US" sz="2100" kern="1200" dirty="0"/>
            <a:t> 11 </a:t>
          </a:r>
          <a:r>
            <a:rPr lang="ro-MD" sz="2100" kern="1200" dirty="0"/>
            <a:t>IÎPT)</a:t>
          </a:r>
          <a:r>
            <a:rPr lang="en-US" sz="2100" kern="1200" dirty="0"/>
            <a:t> </a:t>
          </a:r>
          <a:r>
            <a:rPr lang="en-US" sz="2100" kern="1200" dirty="0" err="1"/>
            <a:t>manifestat</a:t>
          </a:r>
          <a:r>
            <a:rPr lang="en-US" sz="2100" kern="1200" dirty="0"/>
            <a:t> </a:t>
          </a:r>
          <a:r>
            <a:rPr lang="en-US" sz="2100" kern="1200" dirty="0" err="1"/>
            <a:t>prin</a:t>
          </a:r>
          <a:r>
            <a:rPr lang="en-US" sz="2100" kern="1200" dirty="0"/>
            <a:t> </a:t>
          </a:r>
          <a:r>
            <a:rPr lang="en-US" sz="2100" kern="1200" dirty="0" err="1"/>
            <a:t>oferirea</a:t>
          </a:r>
          <a:r>
            <a:rPr lang="en-US" sz="2100" kern="1200" dirty="0"/>
            <a:t> </a:t>
          </a:r>
          <a:r>
            <a:rPr lang="en-US" sz="2100" kern="1200" dirty="0" err="1"/>
            <a:t>produselor</a:t>
          </a:r>
          <a:r>
            <a:rPr lang="en-US" sz="2100" kern="1200" dirty="0"/>
            <a:t>/</a:t>
          </a:r>
          <a:r>
            <a:rPr lang="en-US" sz="2100" kern="1200" dirty="0" err="1"/>
            <a:t>serviciilor</a:t>
          </a:r>
          <a:r>
            <a:rPr lang="en-US" sz="2100" kern="1200" dirty="0"/>
            <a:t> </a:t>
          </a:r>
          <a:r>
            <a:rPr lang="en-US" sz="2100" kern="1200" dirty="0" err="1"/>
            <a:t>pe</a:t>
          </a:r>
          <a:r>
            <a:rPr lang="en-US" sz="2100" kern="1200" dirty="0"/>
            <a:t> plan intern </a:t>
          </a:r>
          <a:r>
            <a:rPr lang="en-US" sz="2100" kern="1200" dirty="0" err="1"/>
            <a:t>şi</a:t>
          </a:r>
          <a:r>
            <a:rPr lang="en-US" sz="2100" kern="1200" dirty="0"/>
            <a:t> extern (</a:t>
          </a:r>
          <a:r>
            <a:rPr lang="en-US" sz="2100" kern="1200" dirty="0" smtClean="0"/>
            <a:t>local/</a:t>
          </a:r>
          <a:r>
            <a:rPr lang="en-US" sz="2100" kern="1200" dirty="0" err="1" smtClean="0"/>
            <a:t>regiona</a:t>
          </a:r>
          <a:r>
            <a:rPr lang="ro-MD" sz="2100" kern="1200" dirty="0" smtClean="0"/>
            <a:t>l)</a:t>
          </a:r>
          <a:endParaRPr lang="en-US" sz="2100" kern="1200" dirty="0"/>
        </a:p>
      </dsp:txBody>
      <dsp:txXfrm>
        <a:off x="57347" y="2898970"/>
        <a:ext cx="8070234" cy="1060059"/>
      </dsp:txXfrm>
    </dsp:sp>
    <dsp:sp modelId="{FA9F430F-7FF1-5E40-970B-8F4A7D969E1B}">
      <dsp:nvSpPr>
        <dsp:cNvPr id="0" name=""/>
        <dsp:cNvSpPr/>
      </dsp:nvSpPr>
      <dsp:spPr>
        <a:xfrm>
          <a:off x="0" y="4076856"/>
          <a:ext cx="8184928" cy="1174753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100" kern="1200" dirty="0"/>
            <a:t>Atragerea asistenței </a:t>
          </a:r>
          <a:r>
            <a:rPr lang="ro-MD" sz="2100" kern="1200" dirty="0" smtClean="0"/>
            <a:t>externe </a:t>
          </a:r>
          <a:r>
            <a:rPr lang="ro-MD" sz="2100" kern="1200" dirty="0"/>
            <a:t>pentru dotarea laboratoarelor </a:t>
          </a:r>
          <a:endParaRPr lang="ro-MD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100" kern="1200" dirty="0" smtClean="0"/>
            <a:t>de </a:t>
          </a:r>
          <a:r>
            <a:rPr lang="ro-MD" sz="2100" kern="1200" dirty="0"/>
            <a:t>practică cu echipamente </a:t>
          </a:r>
          <a:r>
            <a:rPr lang="ro-MD" sz="2100" kern="1200" dirty="0" smtClean="0"/>
            <a:t>moderne</a:t>
          </a:r>
          <a:endParaRPr lang="en-US" sz="2100" kern="1200" dirty="0"/>
        </a:p>
      </dsp:txBody>
      <dsp:txXfrm>
        <a:off x="57347" y="4134203"/>
        <a:ext cx="8070234" cy="1060059"/>
      </dsp:txXfrm>
    </dsp:sp>
    <dsp:sp modelId="{04F22E5E-5107-8B4E-AB68-80E18493C597}">
      <dsp:nvSpPr>
        <dsp:cNvPr id="0" name=""/>
        <dsp:cNvSpPr/>
      </dsp:nvSpPr>
      <dsp:spPr>
        <a:xfrm>
          <a:off x="0" y="5312089"/>
          <a:ext cx="8184928" cy="117475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100" kern="1200" dirty="0"/>
            <a:t>Activitățile practice cu implicarea elevilor: producerea produselor de panificație, culturilor agricole,  vinului, mierii de albine, etc., prestarea serviciilor în industria ușoară, agricultură, alimentație publică, </a:t>
          </a:r>
          <a:r>
            <a:rPr lang="ro-MD" sz="2100" kern="1200" dirty="0" smtClean="0"/>
            <a:t>etc.</a:t>
          </a:r>
          <a:endParaRPr lang="en-US" sz="2100" kern="1200" dirty="0"/>
        </a:p>
      </dsp:txBody>
      <dsp:txXfrm>
        <a:off x="57347" y="5369436"/>
        <a:ext cx="8070234" cy="10600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3ED51-FEE8-264C-9211-3346526D7795}">
      <dsp:nvSpPr>
        <dsp:cNvPr id="0" name=""/>
        <dsp:cNvSpPr/>
      </dsp:nvSpPr>
      <dsp:spPr>
        <a:xfrm>
          <a:off x="0" y="242257"/>
          <a:ext cx="3609694" cy="21658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kern="1200" dirty="0" err="1"/>
            <a:t>Sînt</a:t>
          </a:r>
          <a:r>
            <a:rPr lang="ro-RO" sz="1800" kern="1200" dirty="0"/>
            <a:t> necesare analize de evaluare a cererii locale de produse/servicii cu privire la nevoile de consum ale populației, așteptările mediului de afaceri și alte aspecte ce caracterizează comunitatea </a:t>
          </a:r>
          <a:r>
            <a:rPr lang="ro-RO" sz="1800" kern="1200" dirty="0" smtClean="0"/>
            <a:t>locală </a:t>
          </a:r>
          <a:endParaRPr lang="en-US" sz="1800" kern="1200" dirty="0"/>
        </a:p>
      </dsp:txBody>
      <dsp:txXfrm>
        <a:off x="0" y="242257"/>
        <a:ext cx="3609694" cy="2165816"/>
      </dsp:txXfrm>
    </dsp:sp>
    <dsp:sp modelId="{D307E190-9546-AF49-821B-9E11BC2DD00E}">
      <dsp:nvSpPr>
        <dsp:cNvPr id="0" name=""/>
        <dsp:cNvSpPr/>
      </dsp:nvSpPr>
      <dsp:spPr>
        <a:xfrm>
          <a:off x="3970663" y="242257"/>
          <a:ext cx="3609694" cy="2165816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kern="1200" dirty="0"/>
            <a:t>Promovarea bunelor practici și a programelor de succes privind activitățile </a:t>
          </a:r>
          <a:r>
            <a:rPr lang="ro-RO" sz="1800" kern="1200" dirty="0" smtClean="0"/>
            <a:t>antreprenoriale</a:t>
          </a:r>
          <a:endParaRPr lang="en-US" sz="1800" kern="1200" dirty="0"/>
        </a:p>
      </dsp:txBody>
      <dsp:txXfrm>
        <a:off x="3970663" y="242257"/>
        <a:ext cx="3609694" cy="2165816"/>
      </dsp:txXfrm>
    </dsp:sp>
    <dsp:sp modelId="{6CAB59E3-4A83-6F41-808D-66A70EA6B343}">
      <dsp:nvSpPr>
        <dsp:cNvPr id="0" name=""/>
        <dsp:cNvSpPr/>
      </dsp:nvSpPr>
      <dsp:spPr>
        <a:xfrm>
          <a:off x="7941327" y="242257"/>
          <a:ext cx="3609694" cy="2165816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kern="1200" dirty="0" err="1"/>
            <a:t>Creşterea</a:t>
          </a:r>
          <a:r>
            <a:rPr lang="ro-RO" sz="1800" kern="1200" dirty="0"/>
            <a:t> prestigiului parteneriatelor de practică prin atragerea în acest proces a unor angajatori, care pot oferi programe de formare profesională atractive, atât din punct de vedere al oportunităților în carieră, cât și în ceea ce </a:t>
          </a:r>
          <a:r>
            <a:rPr lang="ro-RO" sz="1800" kern="1200" dirty="0" err="1"/>
            <a:t>priveşte</a:t>
          </a:r>
          <a:r>
            <a:rPr lang="ro-RO" sz="1800" kern="1200" dirty="0"/>
            <a:t> beneficiile financiare </a:t>
          </a:r>
          <a:r>
            <a:rPr lang="ro-RO" sz="1800" kern="1200" dirty="0" smtClean="0"/>
            <a:t>imediate</a:t>
          </a:r>
          <a:endParaRPr lang="en-US" sz="1800" kern="1200" dirty="0"/>
        </a:p>
      </dsp:txBody>
      <dsp:txXfrm>
        <a:off x="7941327" y="242257"/>
        <a:ext cx="3609694" cy="2165816"/>
      </dsp:txXfrm>
    </dsp:sp>
    <dsp:sp modelId="{3810D798-0105-9E49-B4EC-F122C9324B42}">
      <dsp:nvSpPr>
        <dsp:cNvPr id="0" name=""/>
        <dsp:cNvSpPr/>
      </dsp:nvSpPr>
      <dsp:spPr>
        <a:xfrm>
          <a:off x="0" y="2769043"/>
          <a:ext cx="3609694" cy="2165816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kern="1200" dirty="0"/>
            <a:t>Revizuirea cadrului instituțional care reglementează practica de producție și descrierea </a:t>
          </a:r>
          <a:r>
            <a:rPr lang="ro-RO" sz="1800" kern="1200" dirty="0" err="1"/>
            <a:t>multiaspectuală</a:t>
          </a:r>
          <a:r>
            <a:rPr lang="ro-RO" sz="1800" kern="1200" dirty="0"/>
            <a:t> a modului de implicare a elevilor în activități </a:t>
          </a:r>
          <a:r>
            <a:rPr lang="ro-RO" sz="1800" kern="1200" dirty="0" smtClean="0"/>
            <a:t>antreprenoriale</a:t>
          </a:r>
          <a:endParaRPr lang="en-US" sz="1800" kern="1200" dirty="0"/>
        </a:p>
      </dsp:txBody>
      <dsp:txXfrm>
        <a:off x="0" y="2769043"/>
        <a:ext cx="3609694" cy="2165816"/>
      </dsp:txXfrm>
    </dsp:sp>
    <dsp:sp modelId="{0C72A244-ABBE-0E4E-8801-1A32082E2CF5}">
      <dsp:nvSpPr>
        <dsp:cNvPr id="0" name=""/>
        <dsp:cNvSpPr/>
      </dsp:nvSpPr>
      <dsp:spPr>
        <a:xfrm>
          <a:off x="3970663" y="2769043"/>
          <a:ext cx="3609694" cy="2165816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kern="1200" dirty="0"/>
            <a:t>Elaborarea unui contract model de parteneriat specific formării profesionale prin </a:t>
          </a:r>
          <a:r>
            <a:rPr lang="ro-RO" sz="1800" kern="1200" dirty="0" err="1"/>
            <a:t>învăţământul</a:t>
          </a:r>
          <a:r>
            <a:rPr lang="ro-RO" sz="1800" kern="1200" dirty="0"/>
            <a:t> profesional cu privire la desfășurarea stagiului de practică în cadrul unităților </a:t>
          </a:r>
          <a:r>
            <a:rPr lang="ro-RO" sz="1800" kern="1200" dirty="0" smtClean="0"/>
            <a:t>economice</a:t>
          </a:r>
          <a:endParaRPr lang="en-US" sz="1800" kern="1200" dirty="0"/>
        </a:p>
      </dsp:txBody>
      <dsp:txXfrm>
        <a:off x="3970663" y="2769043"/>
        <a:ext cx="3609694" cy="2165816"/>
      </dsp:txXfrm>
    </dsp:sp>
    <dsp:sp modelId="{3D638F1D-2FBE-134C-BA59-58F3272A343C}">
      <dsp:nvSpPr>
        <dsp:cNvPr id="0" name=""/>
        <dsp:cNvSpPr/>
      </dsp:nvSpPr>
      <dsp:spPr>
        <a:xfrm>
          <a:off x="7941327" y="2769043"/>
          <a:ext cx="3609694" cy="216581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kern="1200" dirty="0"/>
            <a:t>Elaborarea unui contract model de pregătire practică </a:t>
          </a:r>
          <a:r>
            <a:rPr lang="ro-RO" sz="1800" kern="1200" dirty="0" smtClean="0"/>
            <a:t>individuală </a:t>
          </a:r>
          <a:r>
            <a:rPr lang="ro-RO" sz="1800" kern="1200" dirty="0"/>
            <a:t>a elevului cu operatorul economic și instituția de </a:t>
          </a:r>
          <a:r>
            <a:rPr lang="ro-RO" sz="1800" kern="1200" dirty="0" err="1" smtClean="0"/>
            <a:t>învățămînt</a:t>
          </a:r>
          <a:endParaRPr lang="en-US" sz="1800" kern="1200" dirty="0"/>
        </a:p>
      </dsp:txBody>
      <dsp:txXfrm>
        <a:off x="7941327" y="2769043"/>
        <a:ext cx="3609694" cy="2165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13173-8DDA-F84B-A7DB-F7A83EC2B8B1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58F77-E92D-0746-A341-85DAC1218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5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8F77-E92D-0746-A341-85DAC1218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33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8F77-E92D-0746-A341-85DAC12189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28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58F77-E92D-0746-A341-85DAC12189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9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8F77-E92D-0746-A341-85DAC12189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36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8F77-E92D-0746-A341-85DAC12189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0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8F77-E92D-0746-A341-85DAC12189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41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8F77-E92D-0746-A341-85DAC12189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8F77-E92D-0746-A341-85DAC12189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84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8F77-E92D-0746-A341-85DAC12189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72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58F77-E92D-0746-A341-85DAC12189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43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8F77-E92D-0746-A341-85DAC12189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28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8F77-E92D-0746-A341-85DAC12189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45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58F77-E92D-0746-A341-85DAC12189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77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5B8DCE-931D-384A-AD5F-5513A418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2AD6EB9-B824-9145-811D-71F59B504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0FF0E9-DC2A-5340-A15E-F9967EE2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2E58-4F11-0D4F-91A4-8D96AA80C46F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0B99D5-7F3D-7E44-9AE4-F0666529F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2FB5FA-7BBA-9444-92BD-E3D37DE3E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BCBA-1D69-9441-9216-55BB1A3B1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0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CA5081-3A16-2849-9E9B-EF67967C9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A54A67-1B23-DF42-9761-8E2894F68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6BA13F-8D3C-3747-BBB2-571C7FC4C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2E58-4F11-0D4F-91A4-8D96AA80C46F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DDAEED-2BAB-5D44-B8DF-37645602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D01431-2209-FA46-867D-CF99EC95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BCBA-1D69-9441-9216-55BB1A3B1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4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7E0A329-87B1-BC41-8A58-FBA7A6E1C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46B57D-4AC3-0D48-AB19-5413940D9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D8671C-02BC-A846-A93B-37FE0686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2E58-4F11-0D4F-91A4-8D96AA80C46F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5FC681-D9C9-8F44-B854-754B587CF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6CF949-1CC9-5440-8F8A-A44DFAD28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BCBA-1D69-9441-9216-55BB1A3B1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02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BB03FE-F9CB-674A-A5CE-23AB88043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32A18C8-7C4A-C447-BEC3-E00AF4B97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771101-F722-DD43-A13E-1C6F3EEA6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BBD-0393-944D-97F3-99D9EEC2F5E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2D4004-DDE9-BC40-8FB0-6923C0D9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9C2E50-3C6B-0345-A1CC-1084B179A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852C-B51B-594E-B7AC-B1F624BA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1D247C-4261-F344-9C57-A8461FF5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0B8B58-57B5-BE44-90F5-DA2DFBFC8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3715F7-0440-0647-9D88-AFFBE514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BBD-0393-944D-97F3-99D9EEC2F5E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1EDACB-5C6E-CB40-9669-81075A33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B42F0B-B201-F24E-B5B8-1BC1E83D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852C-B51B-594E-B7AC-B1F624BA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15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23D517-C997-FD43-95F1-76D183E4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D93FED1-A2FF-9C4D-B6BE-E8D8C4645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A842E0-E849-1444-AA95-A25ACFC24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BBD-0393-944D-97F3-99D9EEC2F5E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CB6FA0-571B-4440-B3BF-598623485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838FC0-1D2F-0F48-8BA6-E01D6CF6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852C-B51B-594E-B7AC-B1F624BA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07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EEA488-14D0-EE43-AE99-61DD9409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039803-384B-F747-83FC-7773646A5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08FAEDE-A43C-2F4C-AA19-801F61C88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2CDD3E4-A3DE-B94C-AF1E-94C6C56DE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BBD-0393-944D-97F3-99D9EEC2F5E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61DE01-1F76-4D4F-9FC9-F7AFCA68A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F525BB-0B3F-8348-A475-6511A21B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852C-B51B-594E-B7AC-B1F624BA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44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B6D432-4B7E-4F46-A358-45A19DD83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294CF4F-A1A7-0C47-B6AF-9DE1155B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653CAF-3404-EB4D-9663-7027151C6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A750C62-E9A5-3447-AF66-BFA34D9BE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F534DE-B942-8E40-BDDA-459AD5A0B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DF6F840-C23B-F64C-90BD-CC557B159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BBD-0393-944D-97F3-99D9EEC2F5E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D1026DD-C601-4E4E-B4CF-9435DC50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35822DE-9E29-9649-B652-F743A0729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852C-B51B-594E-B7AC-B1F624BA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75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B36E1F-57F0-AA42-92D3-2E48D9CB1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F72E027-98E0-6949-8561-79B8D49A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BBD-0393-944D-97F3-99D9EEC2F5E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DE1D756-E1B4-4F4D-B0CA-C9F6D4D5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FDAA60-3FF2-D545-97DC-07BD652B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852C-B51B-594E-B7AC-B1F624BA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71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E62E141-DC55-414E-87AB-DD9E5198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BBD-0393-944D-97F3-99D9EEC2F5E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E828662-C50E-F249-ADC8-6F9749BD3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5D441AE-2AE7-0741-8180-3511F35C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852C-B51B-594E-B7AC-B1F624BA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68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308823-92AB-F843-8238-AB40721C7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490805-EBD0-754A-80D6-98A95B8A9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8BBECB8-F05F-5142-917C-40DCAA856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FF9F45-5699-D040-947D-3AB3B6D1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BBD-0393-944D-97F3-99D9EEC2F5E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6B025AC-3E65-2E49-874D-B0F12A363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FBA063-D0DF-0142-B19D-F90B96E40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852C-B51B-594E-B7AC-B1F624BA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9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736977-286C-B84B-8D3C-09853AE3D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BBCA5-6C0C-3D4D-89D9-8327B8748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2B45D6D-ACE8-104F-90AE-D887E4C2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2E58-4F11-0D4F-91A4-8D96AA80C46F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A3C5F3C-71D6-A64F-AD06-82D45DA4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altLang="en-US" b="1" dirty="0">
                <a:solidFill>
                  <a:srgbClr val="000000"/>
                </a:solidFill>
              </a:rPr>
              <a:t>P</a:t>
            </a:r>
            <a:r>
              <a:rPr lang="en-US" altLang="en-US" b="1" dirty="0" err="1">
                <a:solidFill>
                  <a:srgbClr val="000000"/>
                </a:solidFill>
              </a:rPr>
              <a:t>roiectul</a:t>
            </a:r>
            <a:r>
              <a:rPr lang="ro-RO" altLang="en-US" b="1" dirty="0">
                <a:solidFill>
                  <a:srgbClr val="000000"/>
                </a:solidFill>
              </a:rPr>
              <a:t>:</a:t>
            </a:r>
            <a:r>
              <a:rPr lang="en-US" altLang="en-US" b="1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Activitatea</a:t>
            </a:r>
            <a:r>
              <a:rPr lang="en-US" altLang="en-US" dirty="0">
                <a:solidFill>
                  <a:srgbClr val="000000"/>
                </a:solidFill>
              </a:rPr>
              <a:t> de </a:t>
            </a:r>
            <a:r>
              <a:rPr lang="en-US" altLang="en-US" dirty="0" err="1">
                <a:solidFill>
                  <a:srgbClr val="000000"/>
                </a:solidFill>
              </a:rPr>
              <a:t>instruire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în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domeniul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antreprenoriatului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și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angajării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în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câmpul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ro-RO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muncii</a:t>
            </a:r>
            <a:r>
              <a:rPr lang="en-US" altLang="en-US" dirty="0">
                <a:solidFill>
                  <a:srgbClr val="000000"/>
                </a:solidFill>
              </a:rPr>
              <a:t> (MEEETA IV)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0B58496-4B00-144E-B533-3E210FBA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BCBA-1D69-9441-9216-55BB1A3B1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16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05AF10-3FB0-D74A-9051-7807DC5C0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A187B96-8111-6744-A7F0-79D6D9D85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E450CC-CD19-2046-9590-94ED1310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1F5131-C4D4-8E4F-B2EC-9BFB4C90A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BBD-0393-944D-97F3-99D9EEC2F5E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5A25C0-102A-8B48-999B-8061DDDA7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F9710A-B591-774A-B5D9-341005EE6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852C-B51B-594E-B7AC-B1F624BA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99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CF5BF5-2FAA-0A42-9DEE-E6352C64D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3164F8B-C448-8848-B97B-C569B2F8C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127F88E-2E74-494A-B41C-88C5E800E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BBD-0393-944D-97F3-99D9EEC2F5E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41A61B-4CE4-C84B-8C73-8BF09BAF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5F090E-9977-894D-9E39-C15026A8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852C-B51B-594E-B7AC-B1F624BA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99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608BEDB-3EBC-4445-A3C8-327DEB1CB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62A1E91-8166-534B-BDEC-F7E4E1E04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05ACC0-E266-9740-B0F7-4E2731F00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BBD-0393-944D-97F3-99D9EEC2F5E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9EE617-75DE-A943-93EB-A5C4B2E73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CCD196-E8B1-6543-A08C-DFA30389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852C-B51B-594E-B7AC-B1F624BA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7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1E4F4-65A9-9849-AC54-F12ABCB0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9E5014A-FC6C-B64E-B78F-57066743F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E25F4A-EEEC-9F4E-970B-036CDBAE8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2E58-4F11-0D4F-91A4-8D96AA80C46F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ED7885-59F5-9248-9908-80687168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7FF6A4-6C45-7F44-A24C-11105871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BCBA-1D69-9441-9216-55BB1A3B1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2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B3428C-1875-BA44-B89B-E963B30EF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C89149-A426-C945-9CFC-B3E51C459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B826321-FFCF-E147-A88A-A38159629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8ABE35-B2F7-3041-8BBA-BC419C10B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2E58-4F11-0D4F-91A4-8D96AA80C46F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89AA598-934F-2842-BE36-B48B1E6C3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E9BA8F-7DB1-4D4D-B6A9-A61A534A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BCBA-1D69-9441-9216-55BB1A3B1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8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DF22D8-6514-4748-A5F7-58270A05C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CFBD9C0-DEB2-8740-BA4C-77BB9BAFD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35260D7-15BA-0942-A39F-6ABB50283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B683335-9ADE-BF41-AFE3-E82672757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CE7311-79CE-954E-9C00-8EF6D9771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EB1CD0-A1F2-E249-A880-6673EC521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2E58-4F11-0D4F-91A4-8D96AA80C46F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66F1B6-F560-0A49-8313-354BD833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39FFFB0-910E-DA4C-AB92-A65C3D44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BCBA-1D69-9441-9216-55BB1A3B1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7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D47FC8-9453-D244-B300-0083160AE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C55602E-2E85-7C4F-80D2-8E4BC98DD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2E58-4F11-0D4F-91A4-8D96AA80C46F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B87D4F5-0AE4-834A-9E21-01FC14720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E9A94DF-02EA-C843-B829-3856EE21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BCBA-1D69-9441-9216-55BB1A3B1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0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6A05191-C3B1-134A-9A44-0F257DAD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2E58-4F11-0D4F-91A4-8D96AA80C46F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05D891-CCFE-3346-84C0-7E09541C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3505-B325-3342-AD5E-7C413BCA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BCBA-1D69-9441-9216-55BB1A3B1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9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1D3531-0213-EC4A-A11E-5C647420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BEEE59-80C5-C74A-A0DA-50265B19D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9426015-7464-F04E-AE45-D917EBF9F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7FE520-F560-A140-8A45-0D5469E3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2E58-4F11-0D4F-91A4-8D96AA80C46F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BB8316-3D8D-4E49-95A7-FEC56FCE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D11093-B1AB-7344-AC05-6FF50B3C3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BCBA-1D69-9441-9216-55BB1A3B1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2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93E277-B96F-DE4B-ACEB-8A3E30E54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8618941-3187-A249-9C65-E71F0297F6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0D9CCCD-177B-8F45-A6EF-993456850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A59309-85F7-D042-9E55-06300392B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2E58-4F11-0D4F-91A4-8D96AA80C46F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1FDFE1-386A-9346-9CCB-9D9DEA10C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7F662D8-A94C-5343-94A3-29031508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BCBA-1D69-9441-9216-55BB1A3B1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6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45A0C79-9B99-E84C-879E-DD5CD841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802EBF8-0418-4D49-9C3E-DD3BB10E3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04F10B-D387-4A4F-ABF9-3CFFA7DBD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F2E58-4F11-0D4F-91A4-8D96AA80C46F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815704-4309-4649-80E1-E5C3C9752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o-RO" altLang="en-US" b="1" dirty="0">
                <a:solidFill>
                  <a:srgbClr val="000000"/>
                </a:solidFill>
              </a:rPr>
              <a:t>P</a:t>
            </a:r>
            <a:r>
              <a:rPr lang="en-US" altLang="en-US" b="1" dirty="0" err="1">
                <a:solidFill>
                  <a:srgbClr val="000000"/>
                </a:solidFill>
              </a:rPr>
              <a:t>roiectul</a:t>
            </a:r>
            <a:r>
              <a:rPr lang="ro-RO" altLang="en-US" b="1" dirty="0">
                <a:solidFill>
                  <a:srgbClr val="000000"/>
                </a:solidFill>
              </a:rPr>
              <a:t>:</a:t>
            </a:r>
            <a:r>
              <a:rPr lang="en-US" altLang="en-US" b="1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Activitatea</a:t>
            </a:r>
            <a:r>
              <a:rPr lang="en-US" altLang="en-US" dirty="0">
                <a:solidFill>
                  <a:srgbClr val="000000"/>
                </a:solidFill>
              </a:rPr>
              <a:t> de </a:t>
            </a:r>
            <a:r>
              <a:rPr lang="en-US" altLang="en-US" dirty="0" err="1">
                <a:solidFill>
                  <a:srgbClr val="000000"/>
                </a:solidFill>
              </a:rPr>
              <a:t>instruire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în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domeniul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antreprenoriatului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și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angajării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în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câmpul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ro-RO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muncii</a:t>
            </a:r>
            <a:r>
              <a:rPr lang="en-US" altLang="en-US" dirty="0">
                <a:solidFill>
                  <a:srgbClr val="000000"/>
                </a:solidFill>
              </a:rPr>
              <a:t> (MEEETA IV)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55082A-1E7F-CB4B-AFDA-384810E56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7BCBA-1D69-9441-9216-55BB1A3B1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8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971401E-3870-A24C-8D16-3CB5CFD70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21A6E6-DC1B-0E4C-9D4E-A05C45090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C5E650-B60C-8044-A23D-270F80413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1CBBD-0393-944D-97F3-99D9EEC2F5EA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567D91-FC2E-F942-9E33-D211703AA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o-RO" altLang="en-US" b="1" dirty="0">
                <a:solidFill>
                  <a:srgbClr val="000000"/>
                </a:solidFill>
              </a:rPr>
              <a:t>P</a:t>
            </a:r>
            <a:r>
              <a:rPr lang="en-US" altLang="en-US" b="1" dirty="0" err="1">
                <a:solidFill>
                  <a:srgbClr val="000000"/>
                </a:solidFill>
              </a:rPr>
              <a:t>roiectul</a:t>
            </a:r>
            <a:r>
              <a:rPr lang="ro-RO" altLang="en-US" b="1" dirty="0">
                <a:solidFill>
                  <a:srgbClr val="000000"/>
                </a:solidFill>
              </a:rPr>
              <a:t>:</a:t>
            </a:r>
            <a:r>
              <a:rPr lang="en-US" altLang="en-US" b="1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Activitatea</a:t>
            </a:r>
            <a:r>
              <a:rPr lang="en-US" altLang="en-US" dirty="0">
                <a:solidFill>
                  <a:srgbClr val="000000"/>
                </a:solidFill>
              </a:rPr>
              <a:t> de </a:t>
            </a:r>
            <a:r>
              <a:rPr lang="en-US" altLang="en-US" dirty="0" err="1">
                <a:solidFill>
                  <a:srgbClr val="000000"/>
                </a:solidFill>
              </a:rPr>
              <a:t>instruire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în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domeniul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antreprenoriatului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și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angajării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în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câmpul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ro-RO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muncii</a:t>
            </a:r>
            <a:r>
              <a:rPr lang="en-US" altLang="en-US" dirty="0">
                <a:solidFill>
                  <a:srgbClr val="000000"/>
                </a:solidFill>
              </a:rPr>
              <a:t> (MEEETA IV)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741C9D-6F55-D748-9B66-AB4EE4935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9852C-B51B-594E-B7AC-B1F624BA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sv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CD4EB4-817F-D647-8CF1-9BBDDE8AE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09"/>
            <a:ext cx="9144000" cy="1564716"/>
          </a:xfrm>
        </p:spPr>
        <p:txBody>
          <a:bodyPr>
            <a:normAutofit/>
          </a:bodyPr>
          <a:lstStyle/>
          <a:p>
            <a:pPr algn="l"/>
            <a:r>
              <a:rPr lang="en-US" altLang="ru-RU" sz="4800" b="1">
                <a:latin typeface="Times New Roman" panose="02020603050405020304" pitchFamily="18" charset="0"/>
                <a:cs typeface="Calibri" panose="020F0502020204030204" pitchFamily="34" charset="0"/>
              </a:rPr>
              <a:t>CONFERIN</a:t>
            </a:r>
            <a:r>
              <a:rPr lang="ro-MD" altLang="ru-RU" sz="4800" b="1">
                <a:latin typeface="Times New Roman" panose="02020603050405020304" pitchFamily="18" charset="0"/>
                <a:cs typeface="Calibri" panose="020F0502020204030204" pitchFamily="34" charset="0"/>
              </a:rPr>
              <a:t>ȚA NA</a:t>
            </a:r>
            <a:r>
              <a:rPr lang="ro-RO" altLang="ru-RU" sz="4800" b="1">
                <a:latin typeface="Times New Roman" panose="02020603050405020304" pitchFamily="18" charset="0"/>
                <a:cs typeface="Calibri" panose="020F0502020204030204" pitchFamily="34" charset="0"/>
              </a:rPr>
              <a:t>ȚIONALĂ</a:t>
            </a: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A07C0C6-A04C-5B40-9867-3F4572CAC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162" y="3826212"/>
            <a:ext cx="9573621" cy="829092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ro-RO" altLang="ru-RU" sz="2000" dirty="0">
                <a:latin typeface="Arial Black" panose="020B0604020202020204" pitchFamily="34" charset="0"/>
                <a:cs typeface="Times New Roman" panose="02020603050405020304" pitchFamily="18" charset="0"/>
              </a:rPr>
              <a:t>Capacitatea IÎPT de a planifica și implementa activități antreprenoriale din perspectiva autogestiunii financiar economice</a:t>
            </a:r>
          </a:p>
        </p:txBody>
      </p:sp>
      <p:sp>
        <p:nvSpPr>
          <p:cNvPr id="24" name="Freeform 14">
            <a:extLst>
              <a:ext uri="{FF2B5EF4-FFF2-40B4-BE49-F238E27FC236}">
                <a16:creationId xmlns="" xmlns:a16="http://schemas.microsoft.com/office/drawing/2014/main" id="{C66F2F30-5DC0-44A0-BFA6-E12F46ED16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21">
            <a:extLst>
              <a:ext uri="{FF2B5EF4-FFF2-40B4-BE49-F238E27FC236}">
                <a16:creationId xmlns="" xmlns:a16="http://schemas.microsoft.com/office/drawing/2014/main" id="{85872F57-7F42-4F97-8391-DDC8D0054C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="" xmlns:a16="http://schemas.microsoft.com/office/drawing/2014/main" id="{04DC2037-48A0-4F22-B9D4-8EAEBC780A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30" name="Freeform 22">
            <a:extLst>
              <a:ext uri="{FF2B5EF4-FFF2-40B4-BE49-F238E27FC236}">
                <a16:creationId xmlns="" xmlns:a16="http://schemas.microsoft.com/office/drawing/2014/main" id="{0006CBFD-ADA0-43D1-9332-9C34CA1C76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 25">
            <a:extLst>
              <a:ext uri="{FF2B5EF4-FFF2-40B4-BE49-F238E27FC236}">
                <a16:creationId xmlns="" xmlns:a16="http://schemas.microsoft.com/office/drawing/2014/main" id="{2B931666-F28F-45F3-A074-66D2272D58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74A09C7-EF0F-4C4B-AF89-3A41EBD5CEE0}"/>
              </a:ext>
            </a:extLst>
          </p:cNvPr>
          <p:cNvSpPr/>
          <p:nvPr/>
        </p:nvSpPr>
        <p:spPr>
          <a:xfrm>
            <a:off x="0" y="5539627"/>
            <a:ext cx="300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2400" b="1" dirty="0"/>
              <a:t> </a:t>
            </a:r>
            <a:r>
              <a:rPr lang="en-US" altLang="en-US" sz="2400" b="1" dirty="0" err="1"/>
              <a:t>Aurica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Doina</a:t>
            </a:r>
            <a:r>
              <a:rPr lang="ro-RO" altLang="en-US" sz="2400" b="1" dirty="0"/>
              <a:t> – e</a:t>
            </a:r>
            <a:r>
              <a:rPr lang="en-US" altLang="en-US" sz="2400" b="1" dirty="0" err="1"/>
              <a:t>xpert</a:t>
            </a:r>
            <a:endParaRPr lang="en-US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6E57015-6B0D-2B4F-869F-E01F6DA865D2}"/>
              </a:ext>
            </a:extLst>
          </p:cNvPr>
          <p:cNvSpPr/>
          <p:nvPr/>
        </p:nvSpPr>
        <p:spPr>
          <a:xfrm>
            <a:off x="8483933" y="6488668"/>
            <a:ext cx="370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o-RO" alt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mun. Chișinău,</a:t>
            </a:r>
            <a:r>
              <a:rPr lang="ro-RO" altLang="ru-RU" dirty="0">
                <a:latin typeface="Calibri" panose="020F0502020204030204" pitchFamily="34" charset="0"/>
              </a:rPr>
              <a:t> 21-22 noiembrie 2019</a:t>
            </a:r>
            <a:endParaRPr lang="en-US" altLang="ru-RU" dirty="0">
              <a:latin typeface="Calibri" panose="020F0502020204030204" pitchFamily="34" charset="0"/>
            </a:endParaRPr>
          </a:p>
        </p:txBody>
      </p:sp>
      <p:pic>
        <p:nvPicPr>
          <p:cNvPr id="18" name="Picture 1">
            <a:extLst>
              <a:ext uri="{FF2B5EF4-FFF2-40B4-BE49-F238E27FC236}">
                <a16:creationId xmlns="" xmlns:a16="http://schemas.microsoft.com/office/drawing/2014/main" id="{47BFAE81-6F17-B941-84E7-4FE95C268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1891"/>
            <a:ext cx="1859797" cy="102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D8FB9CD7-E0C9-8F47-8135-FFB1386F8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956" y="2136975"/>
            <a:ext cx="2645045" cy="104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22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DE09615D-24FD-4086-87D4-3BC6FF4383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2CD1987F-8813-4F4A-BE57-BB00FB4F08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2530" name="Title 1">
            <a:extLst>
              <a:ext uri="{FF2B5EF4-FFF2-40B4-BE49-F238E27FC236}">
                <a16:creationId xmlns="" xmlns:a16="http://schemas.microsoft.com/office/drawing/2014/main" id="{FA21C01D-6750-014D-A591-CACF362F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076" y="216977"/>
            <a:ext cx="4998582" cy="15449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33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Centrul</a:t>
            </a:r>
            <a:r>
              <a:rPr lang="en-US" altLang="en-US" sz="33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altLang="en-US" sz="33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Excelență</a:t>
            </a:r>
            <a:r>
              <a:rPr lang="en-US" altLang="en-US" sz="33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33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în</a:t>
            </a:r>
            <a:r>
              <a:rPr lang="en-US" altLang="en-US" sz="33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33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Servicii</a:t>
            </a:r>
            <a:r>
              <a:rPr lang="en-US" altLang="en-US" sz="33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33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și</a:t>
            </a:r>
            <a:r>
              <a:rPr lang="en-US" altLang="en-US" sz="33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33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Prelucrarea</a:t>
            </a:r>
            <a:r>
              <a:rPr lang="en-US" altLang="en-US" sz="33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33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Alimentelor</a:t>
            </a:r>
            <a:endParaRPr lang="en-US" altLang="en-US" sz="33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Freeform 67">
            <a:extLst>
              <a:ext uri="{FF2B5EF4-FFF2-40B4-BE49-F238E27FC236}">
                <a16:creationId xmlns="" xmlns:a16="http://schemas.microsoft.com/office/drawing/2014/main" id="{68C00EAE-4816-44D0-8DA9-3F070179BA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="" xmlns:a16="http://schemas.microsoft.com/office/drawing/2014/main" id="{D5391212-5277-4C05-9E96-E724C96113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65">
            <a:extLst>
              <a:ext uri="{FF2B5EF4-FFF2-40B4-BE49-F238E27FC236}">
                <a16:creationId xmlns="" xmlns:a16="http://schemas.microsoft.com/office/drawing/2014/main" id="{0B331F10-0144-4133-AB48-EDEFB35465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535" name="Content Placeholder 9" descr="A group of people preparing food on a table&#10;&#10;Description automatically generated">
            <a:extLst>
              <a:ext uri="{FF2B5EF4-FFF2-40B4-BE49-F238E27FC236}">
                <a16:creationId xmlns="" xmlns:a16="http://schemas.microsoft.com/office/drawing/2014/main" id="{3F521E75-2985-F843-B120-0A0FFAEF0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r="-2" b="-2"/>
          <a:stretch/>
        </p:blipFill>
        <p:spPr>
          <a:xfrm>
            <a:off x="20" y="4310923"/>
            <a:ext cx="3083422" cy="2547077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2533" name="Picture 6" descr="A group of people preparing food inside of it&#10;&#10;Description automatically generated">
            <a:extLst>
              <a:ext uri="{FF2B5EF4-FFF2-40B4-BE49-F238E27FC236}">
                <a16:creationId xmlns="" xmlns:a16="http://schemas.microsoft.com/office/drawing/2014/main" id="{FF2BC01B-EA56-7D4B-B1EE-3AA7389840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 r="7616" b="5"/>
          <a:stretch/>
        </p:blipFill>
        <p:spPr bwMode="auto">
          <a:xfrm>
            <a:off x="3532736" y="2984162"/>
            <a:ext cx="2555402" cy="2555402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A group of people preparing food in a kitchen&#10;&#10;Description automatically generated">
            <a:extLst>
              <a:ext uri="{FF2B5EF4-FFF2-40B4-BE49-F238E27FC236}">
                <a16:creationId xmlns="" xmlns:a16="http://schemas.microsoft.com/office/drawing/2014/main" id="{14D68358-7471-5C45-B7D2-FD2590D9FE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r="3" b="3"/>
          <a:stretch/>
        </p:blipFill>
        <p:spPr bwMode="auto">
          <a:xfrm>
            <a:off x="1" y="-1"/>
            <a:ext cx="3943111" cy="3318096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08D7EE1-4937-3048-A207-F6CFAC32FCFB}"/>
              </a:ext>
            </a:extLst>
          </p:cNvPr>
          <p:cNvSpPr/>
          <p:nvPr/>
        </p:nvSpPr>
        <p:spPr>
          <a:xfrm>
            <a:off x="6398076" y="1642820"/>
            <a:ext cx="5793924" cy="5055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Implementeaza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activitati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antreprenoriale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dirty="0" err="1">
                <a:solidFill>
                  <a:srgbClr val="000000"/>
                </a:solidFill>
              </a:rPr>
              <a:t>fabricarea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produselor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000000"/>
                </a:solidFill>
              </a:rPr>
              <a:t>panificatie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In </a:t>
            </a:r>
            <a:r>
              <a:rPr lang="en-US" sz="2000" dirty="0" err="1">
                <a:solidFill>
                  <a:srgbClr val="000000"/>
                </a:solidFill>
              </a:rPr>
              <a:t>anul</a:t>
            </a:r>
            <a:r>
              <a:rPr lang="en-US" sz="2000" dirty="0">
                <a:solidFill>
                  <a:srgbClr val="000000"/>
                </a:solidFill>
              </a:rPr>
              <a:t> 2018-2019 a </a:t>
            </a:r>
            <a:r>
              <a:rPr lang="en-US" sz="2000" dirty="0" err="1">
                <a:solidFill>
                  <a:srgbClr val="000000"/>
                </a:solidFill>
              </a:rPr>
              <a:t>planificat</a:t>
            </a:r>
            <a:r>
              <a:rPr lang="en-US" sz="2000" dirty="0">
                <a:solidFill>
                  <a:srgbClr val="000000"/>
                </a:solidFill>
              </a:rPr>
              <a:t>/</a:t>
            </a:r>
            <a:r>
              <a:rPr lang="en-US" sz="2000" dirty="0" err="1">
                <a:solidFill>
                  <a:srgbClr val="000000"/>
                </a:solidFill>
              </a:rPr>
              <a:t>executat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venituri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antreprenoriale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Pentru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anul</a:t>
            </a:r>
            <a:r>
              <a:rPr lang="en-US" sz="2000" dirty="0">
                <a:solidFill>
                  <a:srgbClr val="000000"/>
                </a:solidFill>
              </a:rPr>
              <a:t> 2020 a </a:t>
            </a:r>
            <a:r>
              <a:rPr lang="en-US" sz="2000" dirty="0" err="1">
                <a:solidFill>
                  <a:srgbClr val="000000"/>
                </a:solidFill>
              </a:rPr>
              <a:t>planificat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activitati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antreprenoriale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440 de </a:t>
            </a:r>
            <a:r>
              <a:rPr lang="en-US" sz="2000" dirty="0" err="1">
                <a:solidFill>
                  <a:srgbClr val="000000"/>
                </a:solidFill>
              </a:rPr>
              <a:t>elevi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sunt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implicati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în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activități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antreprenoriale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Implementeaza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formarea</a:t>
            </a:r>
            <a:r>
              <a:rPr lang="en-US" sz="2000" dirty="0">
                <a:solidFill>
                  <a:srgbClr val="000000"/>
                </a:solidFill>
              </a:rPr>
              <a:t> continua a </a:t>
            </a:r>
            <a:r>
              <a:rPr lang="en-US" sz="2000" dirty="0" err="1">
                <a:solidFill>
                  <a:srgbClr val="000000"/>
                </a:solidFill>
              </a:rPr>
              <a:t>adultilor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Infrastructura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moderna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000000"/>
                </a:solidFill>
              </a:rPr>
              <a:t>productie</a:t>
            </a:r>
            <a:r>
              <a:rPr lang="en-US" sz="2000" dirty="0">
                <a:solidFill>
                  <a:srgbClr val="000000"/>
                </a:solidFill>
              </a:rPr>
              <a:t>: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5 </a:t>
            </a:r>
            <a:r>
              <a:rPr lang="en-US" sz="2000" dirty="0" err="1">
                <a:solidFill>
                  <a:srgbClr val="000000"/>
                </a:solidFill>
              </a:rPr>
              <a:t>laboratoare</a:t>
            </a:r>
            <a:r>
              <a:rPr lang="en-US" sz="2000" dirty="0">
                <a:solidFill>
                  <a:srgbClr val="000000"/>
                </a:solidFill>
              </a:rPr>
              <a:t> renovate </a:t>
            </a:r>
            <a:r>
              <a:rPr lang="en-US" sz="2000" dirty="0" err="1">
                <a:solidFill>
                  <a:srgbClr val="000000"/>
                </a:solidFill>
              </a:rPr>
              <a:t>si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dotate</a:t>
            </a:r>
            <a:r>
              <a:rPr lang="en-US" sz="2000" dirty="0">
                <a:solidFill>
                  <a:srgbClr val="000000"/>
                </a:solidFill>
              </a:rPr>
              <a:t> cu </a:t>
            </a:r>
            <a:r>
              <a:rPr lang="en-US" sz="2000" dirty="0" err="1">
                <a:solidFill>
                  <a:srgbClr val="000000"/>
                </a:solidFill>
              </a:rPr>
              <a:t>echipamente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Cantina </a:t>
            </a:r>
            <a:r>
              <a:rPr lang="en-US" sz="2000" dirty="0" err="1">
                <a:solidFill>
                  <a:srgbClr val="000000"/>
                </a:solidFill>
              </a:rPr>
              <a:t>institutiei</a:t>
            </a:r>
            <a:r>
              <a:rPr lang="en-US" sz="2000" dirty="0">
                <a:solidFill>
                  <a:srgbClr val="000000"/>
                </a:solidFill>
              </a:rPr>
              <a:t> etc.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2532" name="Slide Number Placeholder 4">
            <a:extLst>
              <a:ext uri="{FF2B5EF4-FFF2-40B4-BE49-F238E27FC236}">
                <a16:creationId xmlns="" xmlns:a16="http://schemas.microsoft.com/office/drawing/2014/main" id="{E50FD87A-6543-374A-BF6D-E775A606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825930" y="6223702"/>
            <a:ext cx="570728" cy="314067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9A3F186A-4CB4-E94B-818D-00A9A4FE3170}" type="slidenum">
              <a:rPr lang="en-US" altLang="ru-RU" sz="900">
                <a:solidFill>
                  <a:srgbClr val="898989"/>
                </a:solidFill>
                <a:latin typeface="+mn-lt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10</a:t>
            </a:fld>
            <a:endParaRPr lang="en-US" altLang="ru-RU" sz="90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BA0C3D6-E249-9E4F-AA41-D3DAB23F0099}"/>
              </a:ext>
            </a:extLst>
          </p:cNvPr>
          <p:cNvSpPr/>
          <p:nvPr/>
        </p:nvSpPr>
        <p:spPr>
          <a:xfrm>
            <a:off x="3394530" y="6390348"/>
            <a:ext cx="4501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 dirty="0" err="1"/>
              <a:t>Donatori</a:t>
            </a:r>
            <a:r>
              <a:rPr lang="en-US" sz="1400" i="1" dirty="0"/>
              <a:t>: </a:t>
            </a:r>
            <a:r>
              <a:rPr lang="en-US" sz="1400" i="1" dirty="0" err="1"/>
              <a:t>Fundatia</a:t>
            </a:r>
            <a:r>
              <a:rPr lang="en-US" sz="1400" i="1" dirty="0"/>
              <a:t> </a:t>
            </a:r>
            <a:r>
              <a:rPr lang="en-US" sz="1400" i="1" dirty="0" err="1"/>
              <a:t>Servicii</a:t>
            </a:r>
            <a:r>
              <a:rPr lang="en-US" sz="1400" i="1" dirty="0"/>
              <a:t> de </a:t>
            </a:r>
            <a:r>
              <a:rPr lang="en-US" sz="1400" i="1" dirty="0" err="1"/>
              <a:t>Dezvoltare</a:t>
            </a:r>
            <a:r>
              <a:rPr lang="en-US" sz="1400" i="1" dirty="0"/>
              <a:t> Lichtenstein (LED)</a:t>
            </a:r>
          </a:p>
        </p:txBody>
      </p:sp>
    </p:spTree>
    <p:extLst>
      <p:ext uri="{BB962C8B-B14F-4D97-AF65-F5344CB8AC3E}">
        <p14:creationId xmlns:p14="http://schemas.microsoft.com/office/powerpoint/2010/main" val="917377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="" xmlns:a16="http://schemas.microsoft.com/office/drawing/2014/main" id="{FA21C01D-6750-014D-A591-CACF362F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21733"/>
            <a:ext cx="3387106" cy="15845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3600" b="1" dirty="0" err="1"/>
              <a:t>Colegiul</a:t>
            </a:r>
            <a:r>
              <a:rPr lang="en-US" altLang="en-US" sz="3600" b="1" dirty="0"/>
              <a:t> de </a:t>
            </a:r>
            <a:r>
              <a:rPr lang="en-US" altLang="en-US" sz="3600" b="1" dirty="0" err="1"/>
              <a:t>Industrie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Ușoară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Bălți</a:t>
            </a:r>
            <a:endParaRPr lang="en-US" altLang="en-US" sz="3600" b="1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08D7EE1-4937-3048-A207-F6CFAC32FCFB}"/>
              </a:ext>
            </a:extLst>
          </p:cNvPr>
          <p:cNvSpPr/>
          <p:nvPr/>
        </p:nvSpPr>
        <p:spPr>
          <a:xfrm>
            <a:off x="387458" y="1961951"/>
            <a:ext cx="3984920" cy="4509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Laboratorul</a:t>
            </a:r>
            <a:r>
              <a:rPr lang="en-US" sz="2200" dirty="0"/>
              <a:t> </a:t>
            </a:r>
            <a:r>
              <a:rPr lang="en-US" sz="2200" dirty="0" err="1"/>
              <a:t>instituției</a:t>
            </a:r>
            <a:r>
              <a:rPr lang="en-US" sz="2200" dirty="0"/>
              <a:t> </a:t>
            </a:r>
            <a:r>
              <a:rPr lang="en-US" sz="2200" dirty="0" err="1"/>
              <a:t>dotat</a:t>
            </a:r>
            <a:r>
              <a:rPr lang="en-US" sz="2200" dirty="0"/>
              <a:t> cu </a:t>
            </a:r>
            <a:r>
              <a:rPr lang="en-US" sz="2200" dirty="0" err="1"/>
              <a:t>echipamente</a:t>
            </a:r>
            <a:r>
              <a:rPr lang="en-US" sz="2200" dirty="0"/>
              <a:t> de </a:t>
            </a:r>
            <a:r>
              <a:rPr lang="en-US" sz="2200" dirty="0" err="1"/>
              <a:t>cusut</a:t>
            </a:r>
            <a:r>
              <a:rPr lang="en-US" sz="2200" dirty="0"/>
              <a:t> din </a:t>
            </a:r>
            <a:r>
              <a:rPr lang="en-US" sz="2200" dirty="0" err="1"/>
              <a:t>sursele</a:t>
            </a:r>
            <a:r>
              <a:rPr lang="en-US" sz="2200" dirty="0"/>
              <a:t> </a:t>
            </a:r>
            <a:r>
              <a:rPr lang="en-US" sz="2200" dirty="0" err="1"/>
              <a:t>instituției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Implementează</a:t>
            </a:r>
            <a:r>
              <a:rPr lang="en-US" sz="2200" dirty="0"/>
              <a:t> </a:t>
            </a:r>
            <a:r>
              <a:rPr lang="en-US" sz="2200" dirty="0" err="1"/>
              <a:t>activități</a:t>
            </a:r>
            <a:r>
              <a:rPr lang="en-US" sz="2200" dirty="0"/>
              <a:t> </a:t>
            </a:r>
            <a:r>
              <a:rPr lang="en-US" sz="2200" dirty="0" err="1"/>
              <a:t>antreprenoriale</a:t>
            </a:r>
            <a:r>
              <a:rPr lang="en-US" sz="2200" dirty="0"/>
              <a:t> (</a:t>
            </a:r>
            <a:r>
              <a:rPr lang="en-US" sz="2200" dirty="0" err="1"/>
              <a:t>servicii</a:t>
            </a:r>
            <a:r>
              <a:rPr lang="en-US" sz="2200" dirty="0"/>
              <a:t> de </a:t>
            </a:r>
            <a:r>
              <a:rPr lang="en-US" sz="2200" dirty="0" err="1"/>
              <a:t>cusut</a:t>
            </a:r>
            <a:r>
              <a:rPr lang="en-US" sz="2200" dirty="0"/>
              <a:t>, </a:t>
            </a:r>
            <a:r>
              <a:rPr lang="en-US" sz="2200" dirty="0" err="1"/>
              <a:t>reparația</a:t>
            </a:r>
            <a:r>
              <a:rPr lang="en-US" sz="2200" dirty="0"/>
              <a:t> </a:t>
            </a:r>
            <a:r>
              <a:rPr lang="en-US" sz="2200" dirty="0" err="1"/>
              <a:t>hainelor</a:t>
            </a:r>
            <a:r>
              <a:rPr lang="en-US" sz="22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În</a:t>
            </a:r>
            <a:r>
              <a:rPr lang="en-US" sz="2200" dirty="0"/>
              <a:t> </a:t>
            </a:r>
            <a:r>
              <a:rPr lang="en-US" sz="2200" dirty="0" err="1"/>
              <a:t>anul</a:t>
            </a:r>
            <a:r>
              <a:rPr lang="en-US" sz="2200" dirty="0"/>
              <a:t> 2019 a </a:t>
            </a:r>
            <a:r>
              <a:rPr lang="en-US" sz="2200" dirty="0" err="1"/>
              <a:t>planificat</a:t>
            </a:r>
            <a:r>
              <a:rPr lang="en-US" sz="2200" dirty="0"/>
              <a:t>/</a:t>
            </a:r>
            <a:r>
              <a:rPr lang="en-US" sz="2200" dirty="0" err="1"/>
              <a:t>executat</a:t>
            </a:r>
            <a:r>
              <a:rPr lang="en-US" sz="2200" dirty="0"/>
              <a:t> </a:t>
            </a:r>
            <a:r>
              <a:rPr lang="en-US" sz="2200" dirty="0" err="1"/>
              <a:t>venituri</a:t>
            </a:r>
            <a:r>
              <a:rPr lang="en-US" sz="2200" dirty="0"/>
              <a:t> </a:t>
            </a:r>
            <a:r>
              <a:rPr lang="en-US" sz="2200" dirty="0" err="1"/>
              <a:t>antreprenoriale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Pentru</a:t>
            </a:r>
            <a:r>
              <a:rPr lang="en-US" sz="2200" dirty="0"/>
              <a:t> </a:t>
            </a:r>
            <a:r>
              <a:rPr lang="en-US" sz="2200" dirty="0" err="1"/>
              <a:t>anul</a:t>
            </a:r>
            <a:r>
              <a:rPr lang="en-US" sz="2200" dirty="0"/>
              <a:t> 2020 a </a:t>
            </a:r>
            <a:r>
              <a:rPr lang="en-US" sz="2200" dirty="0" err="1"/>
              <a:t>planificat</a:t>
            </a:r>
            <a:r>
              <a:rPr lang="en-US" sz="2200" dirty="0"/>
              <a:t> </a:t>
            </a:r>
            <a:r>
              <a:rPr lang="en-US" sz="2200" dirty="0" err="1"/>
              <a:t>activități</a:t>
            </a:r>
            <a:r>
              <a:rPr lang="en-US" sz="2200" dirty="0"/>
              <a:t> </a:t>
            </a:r>
            <a:r>
              <a:rPr lang="en-US" sz="2200" dirty="0" err="1"/>
              <a:t>antreprenoriale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58 de </a:t>
            </a:r>
            <a:r>
              <a:rPr lang="en-US" sz="2200" dirty="0" err="1"/>
              <a:t>elevi</a:t>
            </a:r>
            <a:r>
              <a:rPr lang="en-US" sz="2200" dirty="0"/>
              <a:t> sunt </a:t>
            </a:r>
            <a:r>
              <a:rPr lang="en-US" sz="2200" dirty="0" err="1"/>
              <a:t>implicați</a:t>
            </a:r>
            <a:r>
              <a:rPr lang="en-US" sz="2200" dirty="0"/>
              <a:t> </a:t>
            </a:r>
            <a:r>
              <a:rPr lang="en-US" sz="2200" dirty="0" err="1"/>
              <a:t>în</a:t>
            </a:r>
            <a:r>
              <a:rPr lang="en-US" sz="2200" dirty="0"/>
              <a:t> </a:t>
            </a:r>
            <a:r>
              <a:rPr lang="en-US" sz="2200" dirty="0" err="1"/>
              <a:t>activități</a:t>
            </a:r>
            <a:r>
              <a:rPr lang="en-US" sz="2200" dirty="0"/>
              <a:t> </a:t>
            </a:r>
            <a:r>
              <a:rPr lang="en-US" sz="2200" dirty="0" err="1"/>
              <a:t>antreprenoriale</a:t>
            </a:r>
            <a:endParaRPr lang="en-US" sz="2200" dirty="0"/>
          </a:p>
        </p:txBody>
      </p:sp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EBB6D9F6-3E47-45AD-8461-718A3C87E3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A3B16A00-A549-4B07-B8C2-4B3A966D9E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534" name="Picture 7">
            <a:extLst>
              <a:ext uri="{FF2B5EF4-FFF2-40B4-BE49-F238E27FC236}">
                <a16:creationId xmlns="" xmlns:a16="http://schemas.microsoft.com/office/drawing/2014/main" id="{14D68358-7471-5C45-B7D2-FD2590D9FE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152551" y="523365"/>
            <a:ext cx="3489723" cy="32631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33B86BAE-87B4-4192-ABB2-627FFC965A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535" name="Content Placeholder 9">
            <a:extLst>
              <a:ext uri="{FF2B5EF4-FFF2-40B4-BE49-F238E27FC236}">
                <a16:creationId xmlns="" xmlns:a16="http://schemas.microsoft.com/office/drawing/2014/main" id="{3F521E75-2985-F843-B120-0A0FFAEF0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/>
          <a:stretch/>
        </p:blipFill>
        <p:spPr>
          <a:xfrm>
            <a:off x="9279639" y="893800"/>
            <a:ext cx="2599258" cy="1878464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22BB4F03-4463-45CC-89A7-8E03412EDD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80E1AEAE-1F52-4C29-925C-27738417E9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533" name="Picture 6">
            <a:extLst>
              <a:ext uri="{FF2B5EF4-FFF2-40B4-BE49-F238E27FC236}">
                <a16:creationId xmlns="" xmlns:a16="http://schemas.microsoft.com/office/drawing/2014/main" id="{FF2BC01B-EA56-7D4B-B1EE-3AA7389840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9279639" y="3920632"/>
            <a:ext cx="2599258" cy="2228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Slide Number Placeholder 4">
            <a:extLst>
              <a:ext uri="{FF2B5EF4-FFF2-40B4-BE49-F238E27FC236}">
                <a16:creationId xmlns="" xmlns:a16="http://schemas.microsoft.com/office/drawing/2014/main" id="{E50FD87A-6543-374A-BF6D-E775A606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572750" y="6471181"/>
            <a:ext cx="1306147" cy="365125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9A3F186A-4CB4-E94B-818D-00A9A4FE3170}" type="slidenum">
              <a:rPr lang="en-US" altLang="ru-RU" sz="1200">
                <a:solidFill>
                  <a:prstClr val="black">
                    <a:alpha val="80000"/>
                  </a:prstClr>
                </a:solidFill>
                <a:latin typeface="+mn-lt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11</a:t>
            </a:fld>
            <a:endParaRPr lang="en-US" altLang="ru-RU" sz="1200">
              <a:solidFill>
                <a:prstClr val="black">
                  <a:alpha val="80000"/>
                </a:prstClr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DB7A439-E943-594F-8352-2C7602F08B74}"/>
              </a:ext>
            </a:extLst>
          </p:cNvPr>
          <p:cNvSpPr/>
          <p:nvPr/>
        </p:nvSpPr>
        <p:spPr>
          <a:xfrm>
            <a:off x="4937576" y="4520046"/>
            <a:ext cx="38727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err="1">
                <a:solidFill>
                  <a:schemeClr val="bg1"/>
                </a:solidFill>
              </a:rPr>
              <a:t>Indicatori</a:t>
            </a:r>
            <a:r>
              <a:rPr lang="en-US" u="sng" dirty="0">
                <a:solidFill>
                  <a:schemeClr val="bg1"/>
                </a:solidFill>
              </a:rPr>
              <a:t> de </a:t>
            </a:r>
            <a:r>
              <a:rPr lang="en-US" u="sng" dirty="0" err="1">
                <a:solidFill>
                  <a:schemeClr val="bg1"/>
                </a:solidFill>
              </a:rPr>
              <a:t>rezultate</a:t>
            </a:r>
            <a:r>
              <a:rPr lang="en-US" u="sng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Trei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contracte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antrepriză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încheiate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Coaserea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huselor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eșarfelor</a:t>
            </a:r>
            <a:r>
              <a:rPr lang="en-US" dirty="0">
                <a:solidFill>
                  <a:schemeClr val="bg1"/>
                </a:solidFill>
              </a:rPr>
              <a:t>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Planificarea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implementării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serviciilor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frizerie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anul</a:t>
            </a:r>
            <a:r>
              <a:rPr lang="en-US" dirty="0">
                <a:solidFill>
                  <a:schemeClr val="bg1"/>
                </a:solidFill>
              </a:rPr>
              <a:t> 2020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="" xmlns:a16="http://schemas.microsoft.com/office/drawing/2014/main" id="{78C19F3E-80B4-C042-B918-09D58BC0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451883" y="6591920"/>
            <a:ext cx="5288233" cy="30299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900" b="1" kern="1200" dirty="0">
                <a:latin typeface="+mn-lt"/>
                <a:ea typeface="+mn-ea"/>
                <a:cs typeface="+mn-cs"/>
              </a:rPr>
              <a:t>Proiectul: </a:t>
            </a:r>
            <a:r>
              <a:rPr lang="en-US" altLang="en-US" sz="900" kern="1200" dirty="0">
                <a:latin typeface="+mn-lt"/>
                <a:ea typeface="+mn-ea"/>
                <a:cs typeface="+mn-cs"/>
              </a:rPr>
              <a:t>Activitatea de instruire în domeniul antreprenoriatului și angajării în câmpul  muncii (MEEETA IV). </a:t>
            </a:r>
            <a:endParaRPr lang="en-US" altLang="ru-RU" sz="9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421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="" xmlns:a16="http://schemas.microsoft.com/office/drawing/2014/main" id="{FA21C01D-6750-014D-A591-CACF362F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124" y="310616"/>
            <a:ext cx="644252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Școala</a:t>
            </a:r>
            <a:r>
              <a:rPr lang="en-US" alt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profesională</a:t>
            </a:r>
            <a:r>
              <a:rPr lang="en-US" alt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ro-MD" altLang="en-US" sz="32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altLang="en-US" sz="3200" b="1" kern="12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</a:t>
            </a:r>
            <a:r>
              <a:rPr lang="en-US" alt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r>
              <a:rPr lang="en-US" alt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Bubuieci</a:t>
            </a:r>
            <a:r>
              <a:rPr lang="en-US" alt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alt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mun</a:t>
            </a:r>
            <a:r>
              <a:rPr lang="en-US" alt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alt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Chișinău</a:t>
            </a:r>
            <a:endParaRPr lang="en-US" alt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532" name="Slide Number Placeholder 4">
            <a:extLst>
              <a:ext uri="{FF2B5EF4-FFF2-40B4-BE49-F238E27FC236}">
                <a16:creationId xmlns="" xmlns:a16="http://schemas.microsoft.com/office/drawing/2014/main" id="{E50FD87A-6543-374A-BF6D-E775A606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04484" y="599325"/>
            <a:ext cx="548640" cy="548640"/>
          </a:xfrm>
          <a:prstGeom prst="ellipse">
            <a:avLst/>
          </a:prstGeom>
          <a:solidFill>
            <a:srgbClr val="465D29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fld id="{9A3F186A-4CB4-E94B-818D-00A9A4FE3170}" type="slidenum">
              <a:rPr lang="en-US" altLang="ru-RU" sz="1500">
                <a:solidFill>
                  <a:srgbClr val="FFFFFF"/>
                </a:solidFill>
                <a:latin typeface="+mn-lt"/>
              </a:rPr>
              <a:pPr algn="ctr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12</a:t>
            </a:fld>
            <a:endParaRPr lang="en-US" altLang="ru-RU" sz="15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08D7EE1-4937-3048-A207-F6CFAC32FCFB}"/>
              </a:ext>
            </a:extLst>
          </p:cNvPr>
          <p:cNvSpPr/>
          <p:nvPr/>
        </p:nvSpPr>
        <p:spPr>
          <a:xfrm>
            <a:off x="464949" y="1636179"/>
            <a:ext cx="5138600" cy="4417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Laborator</a:t>
            </a:r>
            <a:r>
              <a:rPr lang="en-US" sz="2600" dirty="0"/>
              <a:t> </a:t>
            </a:r>
            <a:r>
              <a:rPr lang="en-US" sz="2600" dirty="0" err="1"/>
              <a:t>dotat</a:t>
            </a:r>
            <a:r>
              <a:rPr lang="en-US" sz="2600" dirty="0"/>
              <a:t> cu </a:t>
            </a:r>
            <a:r>
              <a:rPr lang="en-US" sz="2600" dirty="0" err="1"/>
              <a:t>utilaje</a:t>
            </a:r>
            <a:r>
              <a:rPr lang="en-US" sz="2600" dirty="0"/>
              <a:t> de </a:t>
            </a:r>
            <a:r>
              <a:rPr lang="en-US" sz="2600" dirty="0" err="1"/>
              <a:t>ultimă</a:t>
            </a:r>
            <a:r>
              <a:rPr lang="en-US" sz="2600" dirty="0"/>
              <a:t> </a:t>
            </a:r>
            <a:r>
              <a:rPr lang="en-US" sz="2600" dirty="0" err="1"/>
              <a:t>performanță</a:t>
            </a:r>
            <a:endParaRPr lang="en-US" sz="2600" dirty="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50 </a:t>
            </a:r>
            <a:r>
              <a:rPr lang="en-US" sz="2600" dirty="0" err="1"/>
              <a:t>elevi</a:t>
            </a:r>
            <a:r>
              <a:rPr lang="en-US" sz="2600" dirty="0"/>
              <a:t> </a:t>
            </a:r>
            <a:r>
              <a:rPr lang="en-US" sz="2600" dirty="0" err="1"/>
              <a:t>implicați</a:t>
            </a:r>
            <a:r>
              <a:rPr lang="en-US" sz="2600" dirty="0"/>
              <a:t> </a:t>
            </a:r>
            <a:r>
              <a:rPr lang="en-US" sz="2600" dirty="0" err="1"/>
              <a:t>anual</a:t>
            </a:r>
            <a:r>
              <a:rPr lang="en-US" sz="2600" dirty="0"/>
              <a:t> </a:t>
            </a:r>
            <a:r>
              <a:rPr lang="en-US" sz="2600" dirty="0" err="1"/>
              <a:t>în</a:t>
            </a:r>
            <a:r>
              <a:rPr lang="en-US" sz="2600" dirty="0"/>
              <a:t> </a:t>
            </a:r>
            <a:r>
              <a:rPr lang="en-US" sz="2600" dirty="0" err="1"/>
              <a:t>activități</a:t>
            </a:r>
            <a:r>
              <a:rPr lang="en-US" sz="2600" dirty="0"/>
              <a:t> </a:t>
            </a:r>
            <a:r>
              <a:rPr lang="en-US" sz="2600" dirty="0" err="1"/>
              <a:t>antreprenoriale</a:t>
            </a:r>
            <a:endParaRPr lang="en-US" sz="2600" dirty="0"/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Confecționarea</a:t>
            </a:r>
            <a:r>
              <a:rPr lang="en-US" sz="2600" dirty="0"/>
              <a:t> </a:t>
            </a:r>
            <a:r>
              <a:rPr lang="en-US" sz="2600" dirty="0" err="1"/>
              <a:t>și</a:t>
            </a:r>
            <a:r>
              <a:rPr lang="en-US" sz="2600" dirty="0"/>
              <a:t> </a:t>
            </a:r>
            <a:r>
              <a:rPr lang="en-US" sz="2600" dirty="0" err="1"/>
              <a:t>comercializarea</a:t>
            </a:r>
            <a:r>
              <a:rPr lang="en-US" sz="2600" dirty="0"/>
              <a:t> </a:t>
            </a:r>
            <a:r>
              <a:rPr lang="en-US" sz="2600" dirty="0" err="1"/>
              <a:t>figurinelor</a:t>
            </a:r>
            <a:r>
              <a:rPr lang="en-US" sz="2600" dirty="0"/>
              <a:t> din </a:t>
            </a:r>
            <a:r>
              <a:rPr lang="en-US" sz="2600" dirty="0" err="1"/>
              <a:t>ceară</a:t>
            </a:r>
            <a:endParaRPr lang="en-US" sz="2600" dirty="0"/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Comercializarea</a:t>
            </a:r>
            <a:r>
              <a:rPr lang="en-US" sz="2600" dirty="0"/>
              <a:t> </a:t>
            </a:r>
            <a:r>
              <a:rPr lang="en-US" sz="2600" dirty="0" err="1"/>
              <a:t>crizantemelor</a:t>
            </a:r>
            <a:endParaRPr lang="en-US" sz="2600" dirty="0"/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Comercializarea</a:t>
            </a:r>
            <a:r>
              <a:rPr lang="en-US" sz="2600" dirty="0"/>
              <a:t> </a:t>
            </a:r>
            <a:r>
              <a:rPr lang="en-US" sz="2600" dirty="0" err="1"/>
              <a:t>mierii</a:t>
            </a:r>
            <a:r>
              <a:rPr lang="en-US" sz="2600" dirty="0"/>
              <a:t> de </a:t>
            </a:r>
            <a:r>
              <a:rPr lang="en-US" sz="2600" dirty="0" err="1"/>
              <a:t>albine</a:t>
            </a:r>
            <a:endParaRPr lang="en-US" sz="2600" dirty="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În</a:t>
            </a:r>
            <a:r>
              <a:rPr lang="en-US" sz="2600" dirty="0"/>
              <a:t> </a:t>
            </a:r>
            <a:r>
              <a:rPr lang="en-US" sz="2600" dirty="0" err="1"/>
              <a:t>anul</a:t>
            </a:r>
            <a:r>
              <a:rPr lang="en-US" sz="2600" dirty="0"/>
              <a:t> 2020 a </a:t>
            </a:r>
            <a:r>
              <a:rPr lang="en-US" sz="2600" dirty="0" err="1"/>
              <a:t>planificat</a:t>
            </a:r>
            <a:r>
              <a:rPr lang="en-US" sz="2600" dirty="0"/>
              <a:t> </a:t>
            </a:r>
            <a:r>
              <a:rPr lang="en-US" sz="2600" dirty="0" err="1"/>
              <a:t>venituri</a:t>
            </a:r>
            <a:r>
              <a:rPr lang="en-US" sz="2600" dirty="0"/>
              <a:t> din </a:t>
            </a:r>
            <a:r>
              <a:rPr lang="en-US" sz="2600" dirty="0" err="1"/>
              <a:t>activități</a:t>
            </a:r>
            <a:r>
              <a:rPr lang="en-US" sz="2600" dirty="0"/>
              <a:t> </a:t>
            </a:r>
            <a:r>
              <a:rPr lang="en-US" sz="2600" dirty="0" err="1"/>
              <a:t>antreprenoriale</a:t>
            </a:r>
            <a:endParaRPr lang="en-US" sz="2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40" name="Oval 139">
            <a:extLst>
              <a:ext uri="{FF2B5EF4-FFF2-40B4-BE49-F238E27FC236}">
                <a16:creationId xmlns="" xmlns:a16="http://schemas.microsoft.com/office/drawing/2014/main" id="{C99A8FB7-A79B-4BC9-9D56-B79587F6A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Freeform: Shape 141">
            <a:extLst>
              <a:ext uri="{FF2B5EF4-FFF2-40B4-BE49-F238E27FC236}">
                <a16:creationId xmlns="" xmlns:a16="http://schemas.microsoft.com/office/drawing/2014/main" id="{B23893E2-3349-46D7-A7AA-B9E447957F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533" name="Picture 6">
            <a:extLst>
              <a:ext uri="{FF2B5EF4-FFF2-40B4-BE49-F238E27FC236}">
                <a16:creationId xmlns="" xmlns:a16="http://schemas.microsoft.com/office/drawing/2014/main" id="{FF2BC01B-EA56-7D4B-B1EE-3AA738984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" r="-2" b="7205"/>
          <a:stretch/>
        </p:blipFill>
        <p:spPr bwMode="auto"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>
            <a:extLst>
              <a:ext uri="{FF2B5EF4-FFF2-40B4-BE49-F238E27FC236}">
                <a16:creationId xmlns="" xmlns:a16="http://schemas.microsoft.com/office/drawing/2014/main" id="{14D68358-7471-5C45-B7D2-FD2590D9F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4525"/>
          <a:stretch/>
        </p:blipFill>
        <p:spPr bwMode="auto"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Freeform: Shape 143">
            <a:extLst>
              <a:ext uri="{FF2B5EF4-FFF2-40B4-BE49-F238E27FC236}">
                <a16:creationId xmlns="" xmlns:a16="http://schemas.microsoft.com/office/drawing/2014/main" id="{2B7592FE-10D1-4664-B623-353F47C8DF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535" name="Content Placeholder 9">
            <a:extLst>
              <a:ext uri="{FF2B5EF4-FFF2-40B4-BE49-F238E27FC236}">
                <a16:creationId xmlns="" xmlns:a16="http://schemas.microsoft.com/office/drawing/2014/main" id="{3F521E75-2985-F843-B120-0A0FFAEF0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8228" r="-3" b="8644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BA0C3D6-E249-9E4F-AA41-D3DAB23F0099}"/>
              </a:ext>
            </a:extLst>
          </p:cNvPr>
          <p:cNvSpPr/>
          <p:nvPr/>
        </p:nvSpPr>
        <p:spPr>
          <a:xfrm>
            <a:off x="4087794" y="6262983"/>
            <a:ext cx="4835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 dirty="0" err="1"/>
              <a:t>Donatori</a:t>
            </a:r>
            <a:r>
              <a:rPr lang="en-US" sz="1400" i="1" dirty="0"/>
              <a:t>: </a:t>
            </a:r>
            <a:r>
              <a:rPr lang="en-US" sz="1400" i="1" dirty="0" err="1"/>
              <a:t>Fundatia</a:t>
            </a:r>
            <a:r>
              <a:rPr lang="en-US" sz="1400" i="1" dirty="0"/>
              <a:t> </a:t>
            </a:r>
            <a:r>
              <a:rPr lang="en-US" sz="1400" i="1" dirty="0" err="1"/>
              <a:t>Servicii</a:t>
            </a:r>
            <a:r>
              <a:rPr lang="en-US" sz="1400" i="1" dirty="0"/>
              <a:t> de </a:t>
            </a:r>
            <a:r>
              <a:rPr lang="en-US" sz="1400" i="1" dirty="0" err="1"/>
              <a:t>Dezvoltare</a:t>
            </a:r>
            <a:r>
              <a:rPr lang="en-US" sz="1400" i="1" dirty="0"/>
              <a:t> Lichtenstein (LED); </a:t>
            </a:r>
            <a:r>
              <a:rPr lang="en-US" sz="1400" i="1" dirty="0" err="1"/>
              <a:t>Agenția</a:t>
            </a:r>
            <a:r>
              <a:rPr lang="en-US" sz="1400" i="1" dirty="0"/>
              <a:t> </a:t>
            </a:r>
            <a:r>
              <a:rPr lang="en-US" sz="1400" i="1" dirty="0" err="1"/>
              <a:t>Statelor</a:t>
            </a:r>
            <a:r>
              <a:rPr lang="en-US" sz="1400" i="1" dirty="0"/>
              <a:t> Unite </a:t>
            </a:r>
            <a:r>
              <a:rPr lang="en-US" sz="1400" i="1" dirty="0" err="1"/>
              <a:t>pentru</a:t>
            </a:r>
            <a:r>
              <a:rPr lang="en-US" sz="1400" i="1" dirty="0"/>
              <a:t> </a:t>
            </a:r>
            <a:r>
              <a:rPr lang="en-US" sz="1400" i="1" dirty="0" err="1"/>
              <a:t>Dezvoltare</a:t>
            </a:r>
            <a:r>
              <a:rPr lang="en-US" sz="1400" i="1" dirty="0"/>
              <a:t> </a:t>
            </a:r>
            <a:r>
              <a:rPr lang="en-US" sz="1400" i="1" dirty="0" err="1"/>
              <a:t>Internațională</a:t>
            </a:r>
            <a:r>
              <a:rPr lang="en-US" sz="1400" i="1" dirty="0"/>
              <a:t> (USAID) </a:t>
            </a:r>
          </a:p>
        </p:txBody>
      </p:sp>
    </p:spTree>
    <p:extLst>
      <p:ext uri="{BB962C8B-B14F-4D97-AF65-F5344CB8AC3E}">
        <p14:creationId xmlns:p14="http://schemas.microsoft.com/office/powerpoint/2010/main" val="3858627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="" xmlns:a16="http://schemas.microsoft.com/office/drawing/2014/main" id="{4841EA57-DEA6-4BE9-B11E-1FBCC76BE1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3" name="Picture 6">
            <a:extLst>
              <a:ext uri="{FF2B5EF4-FFF2-40B4-BE49-F238E27FC236}">
                <a16:creationId xmlns="" xmlns:a16="http://schemas.microsoft.com/office/drawing/2014/main" id="{FF2BC01B-EA56-7D4B-B1EE-3AA738984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0251"/>
          <a:stretch/>
        </p:blipFill>
        <p:spPr bwMode="auto"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Content Placeholder 9">
            <a:extLst>
              <a:ext uri="{FF2B5EF4-FFF2-40B4-BE49-F238E27FC236}">
                <a16:creationId xmlns="" xmlns:a16="http://schemas.microsoft.com/office/drawing/2014/main" id="{3F521E75-2985-F843-B120-0A0FFAEF0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3800" r="2" b="8917"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22534" name="Picture 7">
            <a:extLst>
              <a:ext uri="{FF2B5EF4-FFF2-40B4-BE49-F238E27FC236}">
                <a16:creationId xmlns="" xmlns:a16="http://schemas.microsoft.com/office/drawing/2014/main" id="{14D68358-7471-5C45-B7D2-FD2590D9FE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37" r="1" b="16241"/>
          <a:stretch/>
        </p:blipFill>
        <p:spPr bwMode="auto"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" name="Freeform 15">
            <a:extLst>
              <a:ext uri="{FF2B5EF4-FFF2-40B4-BE49-F238E27FC236}">
                <a16:creationId xmlns="" xmlns:a16="http://schemas.microsoft.com/office/drawing/2014/main" id="{A26922E4-CEB0-4BFE-BAD1-403E6A417D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530" name="Title 1">
            <a:extLst>
              <a:ext uri="{FF2B5EF4-FFF2-40B4-BE49-F238E27FC236}">
                <a16:creationId xmlns="" xmlns:a16="http://schemas.microsoft.com/office/drawing/2014/main" id="{FA21C01D-6750-014D-A591-CACF362F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"/>
            <a:ext cx="5088040" cy="1472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40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Școala</a:t>
            </a:r>
            <a:r>
              <a:rPr lang="en-US" altLang="en-US" sz="40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Profesională</a:t>
            </a:r>
            <a:r>
              <a:rPr lang="en-US" altLang="en-US" sz="40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o-MD" altLang="en-US" sz="4000" b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lang="ro-MD" altLang="en-US" sz="4000" b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000" b="1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or</a:t>
            </a:r>
            <a:r>
              <a:rPr lang="en-US" altLang="en-US" sz="40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altLang="en-US" sz="40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Nisporeni</a:t>
            </a:r>
            <a:endParaRPr lang="en-US" altLang="en-US" sz="40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08D7EE1-4937-3048-A207-F6CFAC32FCFB}"/>
              </a:ext>
            </a:extLst>
          </p:cNvPr>
          <p:cNvSpPr/>
          <p:nvPr/>
        </p:nvSpPr>
        <p:spPr>
          <a:xfrm>
            <a:off x="526942" y="1270862"/>
            <a:ext cx="7881080" cy="5284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Bază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didactică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modernă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pentru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instruire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practică</a:t>
            </a:r>
            <a:endParaRPr lang="en-US" sz="22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Plantație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viticolă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soiuri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tehnice</a:t>
            </a:r>
            <a:r>
              <a:rPr lang="en-US" sz="2200" dirty="0">
                <a:solidFill>
                  <a:srgbClr val="000000"/>
                </a:solidFill>
              </a:rPr>
              <a:t> – 2 ha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Secție</a:t>
            </a:r>
            <a:r>
              <a:rPr lang="en-US" sz="2200" dirty="0">
                <a:solidFill>
                  <a:srgbClr val="000000"/>
                </a:solidFill>
              </a:rPr>
              <a:t> de </a:t>
            </a:r>
            <a:r>
              <a:rPr lang="en-US" sz="2200" dirty="0" err="1">
                <a:solidFill>
                  <a:srgbClr val="000000"/>
                </a:solidFill>
              </a:rPr>
              <a:t>producere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prelucrarea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strugurilor</a:t>
            </a:r>
            <a:endParaRPr lang="en-US" sz="22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Laboratoare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didactice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dotate</a:t>
            </a:r>
            <a:r>
              <a:rPr lang="en-US" sz="2200" dirty="0">
                <a:solidFill>
                  <a:srgbClr val="000000"/>
                </a:solidFill>
              </a:rPr>
              <a:t> cu </a:t>
            </a:r>
            <a:r>
              <a:rPr lang="en-US" sz="2200" dirty="0" err="1">
                <a:solidFill>
                  <a:srgbClr val="000000"/>
                </a:solidFill>
              </a:rPr>
              <a:t>utilaj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</a:rPr>
              <a:t>modern</a:t>
            </a:r>
            <a:endParaRPr lang="ro-MD" sz="2200" dirty="0" smtClean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In </a:t>
            </a:r>
            <a:r>
              <a:rPr lang="en-US" sz="2200" dirty="0" err="1">
                <a:solidFill>
                  <a:srgbClr val="000000"/>
                </a:solidFill>
              </a:rPr>
              <a:t>anul</a:t>
            </a:r>
            <a:r>
              <a:rPr lang="en-US" sz="2200" dirty="0">
                <a:solidFill>
                  <a:srgbClr val="000000"/>
                </a:solidFill>
              </a:rPr>
              <a:t> 2018-2019 a </a:t>
            </a:r>
            <a:r>
              <a:rPr lang="en-US" sz="2200" dirty="0" err="1">
                <a:solidFill>
                  <a:srgbClr val="000000"/>
                </a:solidFill>
              </a:rPr>
              <a:t>planificat</a:t>
            </a:r>
            <a:r>
              <a:rPr lang="en-US" sz="2200" dirty="0">
                <a:solidFill>
                  <a:srgbClr val="000000"/>
                </a:solidFill>
              </a:rPr>
              <a:t>/</a:t>
            </a:r>
            <a:r>
              <a:rPr lang="en-US" sz="2200" dirty="0" err="1">
                <a:solidFill>
                  <a:srgbClr val="000000"/>
                </a:solidFill>
              </a:rPr>
              <a:t>executat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venituri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antreprenoriale</a:t>
            </a:r>
            <a:endParaRPr lang="en-US" sz="22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Pentru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anul</a:t>
            </a:r>
            <a:r>
              <a:rPr lang="en-US" sz="2200" dirty="0">
                <a:solidFill>
                  <a:srgbClr val="000000"/>
                </a:solidFill>
              </a:rPr>
              <a:t> 2020 a </a:t>
            </a:r>
            <a:r>
              <a:rPr lang="en-US" sz="2200" dirty="0" err="1">
                <a:solidFill>
                  <a:srgbClr val="000000"/>
                </a:solidFill>
              </a:rPr>
              <a:t>planificat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activitati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antreprenoriale</a:t>
            </a:r>
            <a:endParaRPr lang="en-US" sz="22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o-MD" sz="2200" dirty="0" smtClean="0">
                <a:solidFill>
                  <a:srgbClr val="000000"/>
                </a:solidFill>
              </a:rPr>
              <a:t>7</a:t>
            </a:r>
            <a:r>
              <a:rPr lang="en-US" sz="2200" dirty="0" smtClean="0">
                <a:solidFill>
                  <a:srgbClr val="000000"/>
                </a:solidFill>
              </a:rPr>
              <a:t>0 </a:t>
            </a:r>
            <a:r>
              <a:rPr lang="en-US" sz="2200" dirty="0">
                <a:solidFill>
                  <a:srgbClr val="000000"/>
                </a:solidFill>
              </a:rPr>
              <a:t>de </a:t>
            </a:r>
            <a:r>
              <a:rPr lang="en-US" sz="2200" dirty="0" err="1">
                <a:solidFill>
                  <a:srgbClr val="000000"/>
                </a:solidFill>
              </a:rPr>
              <a:t>elevi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sunt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implicati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în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activități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antreprenoriale</a:t>
            </a:r>
            <a:endParaRPr lang="en-US" sz="2200" dirty="0">
              <a:solidFill>
                <a:srgbClr val="000000"/>
              </a:solidFill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 smtClean="0">
                <a:solidFill>
                  <a:srgbClr val="000000"/>
                </a:solidFill>
              </a:rPr>
              <a:t>Domenii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generatoare</a:t>
            </a:r>
            <a:r>
              <a:rPr lang="en-US" sz="2200" dirty="0">
                <a:solidFill>
                  <a:srgbClr val="000000"/>
                </a:solidFill>
              </a:rPr>
              <a:t> de </a:t>
            </a:r>
            <a:r>
              <a:rPr lang="en-US" sz="2200" dirty="0" err="1">
                <a:solidFill>
                  <a:srgbClr val="000000"/>
                </a:solidFill>
              </a:rPr>
              <a:t>venituri</a:t>
            </a:r>
            <a:r>
              <a:rPr lang="en-US" sz="2200" dirty="0">
                <a:solidFill>
                  <a:srgbClr val="000000"/>
                </a:solidFill>
              </a:rPr>
              <a:t>: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Cultivarea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strugurilor</a:t>
            </a:r>
            <a:endParaRPr lang="en-US" sz="2200" dirty="0">
              <a:solidFill>
                <a:srgbClr val="000000"/>
              </a:solidFill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Producerea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vinurilor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seci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naturale</a:t>
            </a:r>
            <a:endParaRPr lang="en-US" sz="2200" dirty="0">
              <a:solidFill>
                <a:srgbClr val="000000"/>
              </a:solidFill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Cultivarea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culturilor</a:t>
            </a:r>
            <a:r>
              <a:rPr lang="en-US" sz="2200" dirty="0">
                <a:solidFill>
                  <a:srgbClr val="000000"/>
                </a:solidFill>
              </a:rPr>
              <a:t> de camp </a:t>
            </a:r>
            <a:r>
              <a:rPr lang="en-US" sz="2200" dirty="0" err="1">
                <a:solidFill>
                  <a:srgbClr val="000000"/>
                </a:solidFill>
              </a:rPr>
              <a:t>cerealiere</a:t>
            </a:r>
            <a:endParaRPr lang="en-US" sz="2200" dirty="0">
              <a:solidFill>
                <a:srgbClr val="000000"/>
              </a:solidFill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Creșterea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și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întreținerea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albinelor</a:t>
            </a:r>
            <a:endParaRPr lang="en-US" sz="2200" dirty="0">
              <a:solidFill>
                <a:srgbClr val="000000"/>
              </a:solidFill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Cultivarea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legumelor</a:t>
            </a:r>
            <a:endParaRPr lang="en-US" sz="2200" dirty="0">
              <a:solidFill>
                <a:srgbClr val="000000"/>
              </a:solidFill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</a:rPr>
              <a:t>Prestări</a:t>
            </a:r>
            <a:r>
              <a:rPr lang="en-US" sz="2200" dirty="0">
                <a:solidFill>
                  <a:srgbClr val="000000"/>
                </a:solidFill>
              </a:rPr>
              <a:t> de </a:t>
            </a:r>
            <a:r>
              <a:rPr lang="en-US" sz="2200" dirty="0" err="1" smtClean="0">
                <a:solidFill>
                  <a:srgbClr val="000000"/>
                </a:solidFill>
              </a:rPr>
              <a:t>servicii</a:t>
            </a:r>
            <a:endParaRPr lang="ro-MD" sz="2200" dirty="0" smtClean="0">
              <a:solidFill>
                <a:srgbClr val="000000"/>
              </a:solidFill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22532" name="Slide Number Placeholder 4">
            <a:extLst>
              <a:ext uri="{FF2B5EF4-FFF2-40B4-BE49-F238E27FC236}">
                <a16:creationId xmlns="" xmlns:a16="http://schemas.microsoft.com/office/drawing/2014/main" id="{E50FD87A-6543-374A-BF6D-E775A606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46220" y="6356350"/>
            <a:ext cx="2107580" cy="365125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9A3F186A-4CB4-E94B-818D-00A9A4FE3170}" type="slidenum">
              <a:rPr lang="en-US" altLang="ru-RU" sz="1200">
                <a:solidFill>
                  <a:srgbClr val="FFFFFF"/>
                </a:solidFill>
                <a:latin typeface="+mn-lt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13</a:t>
            </a:fld>
            <a:endParaRPr lang="en-US" altLang="ru-RU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="" xmlns:a16="http://schemas.microsoft.com/office/drawing/2014/main" id="{CBE98471-B599-EE48-A9C0-8650AF02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451883" y="6591920"/>
            <a:ext cx="5288233" cy="30299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900" b="1" kern="1200" dirty="0">
                <a:latin typeface="+mn-lt"/>
                <a:ea typeface="+mn-ea"/>
                <a:cs typeface="+mn-cs"/>
              </a:rPr>
              <a:t>Proiectul: </a:t>
            </a:r>
            <a:r>
              <a:rPr lang="en-US" altLang="en-US" sz="900" kern="1200" dirty="0">
                <a:latin typeface="+mn-lt"/>
                <a:ea typeface="+mn-ea"/>
                <a:cs typeface="+mn-cs"/>
              </a:rPr>
              <a:t>Activitatea de instruire în domeniul antreprenoriatului și angajării în câmpul  muncii (MEEETA IV). </a:t>
            </a:r>
            <a:endParaRPr lang="en-US" altLang="ru-RU" sz="9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925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199571-B059-0146-9F1E-44270002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85980"/>
            <a:ext cx="5303520" cy="106938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000" b="1" dirty="0" err="1"/>
              <a:t>Școala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Profesională</a:t>
            </a:r>
            <a:r>
              <a:rPr lang="en-US" altLang="en-US" sz="4000" b="1" dirty="0"/>
              <a:t> </a:t>
            </a:r>
            <a:r>
              <a:rPr lang="ro-MD" altLang="en-US" sz="4000" b="1" dirty="0" smtClean="0"/>
              <a:t/>
            </a:r>
            <a:br>
              <a:rPr lang="ro-MD" altLang="en-US" sz="4000" b="1" dirty="0" smtClean="0"/>
            </a:br>
            <a:r>
              <a:rPr lang="en-US" altLang="en-US" sz="4000" b="1" dirty="0" smtClean="0"/>
              <a:t>or</a:t>
            </a:r>
            <a:r>
              <a:rPr lang="en-US" altLang="en-US" sz="4000" b="1" dirty="0"/>
              <a:t>. </a:t>
            </a:r>
            <a:r>
              <a:rPr lang="en-US" altLang="en-US" sz="4000" b="1" dirty="0" err="1"/>
              <a:t>Leova</a:t>
            </a:r>
            <a:endParaRPr lang="en-US" sz="4000" dirty="0"/>
          </a:p>
        </p:txBody>
      </p:sp>
      <p:pic>
        <p:nvPicPr>
          <p:cNvPr id="5" name="Объект 3">
            <a:extLst>
              <a:ext uri="{FF2B5EF4-FFF2-40B4-BE49-F238E27FC236}">
                <a16:creationId xmlns="" xmlns:a16="http://schemas.microsoft.com/office/drawing/2014/main" id="{C6704E68-FE2F-F848-B283-424F05CCF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1" r="4" b="4"/>
          <a:stretch/>
        </p:blipFill>
        <p:spPr>
          <a:xfrm>
            <a:off x="20" y="10"/>
            <a:ext cx="2889484" cy="3410702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="" xmlns:a16="http://schemas.microsoft.com/office/drawing/2014/main" id="{7C45E3F9-E35E-1F4C-82CA-C59A9E1C0C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4" r="-2" b="-2"/>
          <a:stretch/>
        </p:blipFill>
        <p:spPr>
          <a:xfrm>
            <a:off x="3035808" y="10"/>
            <a:ext cx="2889504" cy="3410702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C3C488E-C5A4-124E-9744-1920D16E4B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5585"/>
          <a:stretch/>
        </p:blipFill>
        <p:spPr>
          <a:xfrm>
            <a:off x="20" y="3551068"/>
            <a:ext cx="5925292" cy="33069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E5549C-AE7A-4D4C-8857-6B387220E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319" y="1255363"/>
            <a:ext cx="5961681" cy="5222929"/>
          </a:xfrm>
        </p:spPr>
        <p:txBody>
          <a:bodyPr>
            <a:noAutofit/>
          </a:bodyPr>
          <a:lstStyle/>
          <a:p>
            <a:r>
              <a:rPr lang="en-US" sz="2200" dirty="0"/>
              <a:t> </a:t>
            </a:r>
            <a:r>
              <a:rPr lang="en-US" sz="2200" dirty="0" err="1"/>
              <a:t>Imlementează</a:t>
            </a:r>
            <a:r>
              <a:rPr lang="en-US" sz="2200" dirty="0"/>
              <a:t> </a:t>
            </a:r>
            <a:r>
              <a:rPr lang="en-US" sz="2200" dirty="0" err="1"/>
              <a:t>activități</a:t>
            </a:r>
            <a:r>
              <a:rPr lang="en-US" sz="2200" dirty="0"/>
              <a:t> </a:t>
            </a:r>
            <a:r>
              <a:rPr lang="en-US" sz="2200" dirty="0" err="1"/>
              <a:t>antreprenoriale</a:t>
            </a:r>
            <a:r>
              <a:rPr lang="en-US" sz="2200" dirty="0"/>
              <a:t> (</a:t>
            </a:r>
            <a:r>
              <a:rPr lang="en-US" sz="2200" dirty="0" err="1"/>
              <a:t>produse</a:t>
            </a:r>
            <a:r>
              <a:rPr lang="en-US" sz="2200" dirty="0"/>
              <a:t> </a:t>
            </a:r>
            <a:r>
              <a:rPr lang="ro-MD" sz="2200" dirty="0" smtClean="0"/>
              <a:t>agricole</a:t>
            </a:r>
            <a:r>
              <a:rPr lang="en-US" sz="2200" dirty="0" smtClean="0"/>
              <a:t>, </a:t>
            </a:r>
            <a:r>
              <a:rPr lang="en-US" sz="2200" dirty="0" err="1"/>
              <a:t>servicii</a:t>
            </a:r>
            <a:r>
              <a:rPr lang="en-US" sz="2200" dirty="0"/>
              <a:t> </a:t>
            </a:r>
            <a:r>
              <a:rPr lang="en-US" sz="2200" dirty="0" err="1"/>
              <a:t>în</a:t>
            </a:r>
            <a:r>
              <a:rPr lang="en-US" sz="2200" dirty="0"/>
              <a:t> </a:t>
            </a:r>
            <a:r>
              <a:rPr lang="en-US" sz="2200" dirty="0" err="1"/>
              <a:t>agricultură</a:t>
            </a:r>
            <a:r>
              <a:rPr lang="en-US" sz="2200" dirty="0"/>
              <a:t>, </a:t>
            </a:r>
            <a:r>
              <a:rPr lang="ro-MD" sz="2200" dirty="0" smtClean="0"/>
              <a:t>viticultură, </a:t>
            </a:r>
            <a:r>
              <a:rPr lang="en-US" sz="2200" dirty="0" smtClean="0"/>
              <a:t>etc</a:t>
            </a:r>
            <a:r>
              <a:rPr lang="en-US" sz="2200" dirty="0"/>
              <a:t>.)</a:t>
            </a:r>
          </a:p>
          <a:p>
            <a:r>
              <a:rPr lang="en-US" sz="2200" dirty="0" err="1"/>
              <a:t>În</a:t>
            </a:r>
            <a:r>
              <a:rPr lang="en-US" sz="2200" dirty="0"/>
              <a:t> </a:t>
            </a:r>
            <a:r>
              <a:rPr lang="en-US" sz="2200" dirty="0" err="1"/>
              <a:t>anul</a:t>
            </a:r>
            <a:r>
              <a:rPr lang="en-US" sz="2200" dirty="0"/>
              <a:t> 2018-2019 a </a:t>
            </a:r>
            <a:r>
              <a:rPr lang="en-US" sz="2200" dirty="0" err="1"/>
              <a:t>planificat</a:t>
            </a:r>
            <a:r>
              <a:rPr lang="en-US" sz="2200" dirty="0"/>
              <a:t>/</a:t>
            </a:r>
            <a:r>
              <a:rPr lang="en-US" sz="2200" dirty="0" err="1"/>
              <a:t>executat</a:t>
            </a:r>
            <a:r>
              <a:rPr lang="en-US" sz="2200" dirty="0"/>
              <a:t> </a:t>
            </a:r>
            <a:r>
              <a:rPr lang="en-US" sz="2200" dirty="0" err="1"/>
              <a:t>venituri</a:t>
            </a:r>
            <a:r>
              <a:rPr lang="en-US" sz="2200" dirty="0"/>
              <a:t> </a:t>
            </a:r>
            <a:r>
              <a:rPr lang="en-US" sz="2200" dirty="0" err="1"/>
              <a:t>antreprenoriale</a:t>
            </a:r>
            <a:endParaRPr lang="en-US" sz="2200" dirty="0"/>
          </a:p>
          <a:p>
            <a:r>
              <a:rPr lang="en-US" sz="2200" dirty="0" err="1"/>
              <a:t>În</a:t>
            </a:r>
            <a:r>
              <a:rPr lang="en-US" sz="2200" dirty="0"/>
              <a:t> </a:t>
            </a:r>
            <a:r>
              <a:rPr lang="en-US" sz="2200" dirty="0" err="1"/>
              <a:t>anul</a:t>
            </a:r>
            <a:r>
              <a:rPr lang="en-US" sz="2200" dirty="0"/>
              <a:t> 2020 a </a:t>
            </a:r>
            <a:r>
              <a:rPr lang="en-US" sz="2200" dirty="0" err="1"/>
              <a:t>planificat</a:t>
            </a:r>
            <a:r>
              <a:rPr lang="en-US" sz="2200" dirty="0"/>
              <a:t> </a:t>
            </a:r>
            <a:r>
              <a:rPr lang="en-US" sz="2200" dirty="0" err="1"/>
              <a:t>activități</a:t>
            </a:r>
            <a:r>
              <a:rPr lang="en-US" sz="2200" dirty="0"/>
              <a:t> </a:t>
            </a:r>
            <a:r>
              <a:rPr lang="en-US" sz="2200" dirty="0" err="1"/>
              <a:t>antreprenoriale</a:t>
            </a:r>
            <a:endParaRPr lang="en-US" sz="2200" dirty="0"/>
          </a:p>
          <a:p>
            <a:r>
              <a:rPr lang="en-US" sz="2200" dirty="0" err="1" smtClean="0"/>
              <a:t>Implică</a:t>
            </a:r>
            <a:r>
              <a:rPr lang="en-US" sz="2200" dirty="0" smtClean="0"/>
              <a:t> </a:t>
            </a:r>
            <a:r>
              <a:rPr lang="ro-MD" sz="2200" dirty="0" smtClean="0"/>
              <a:t>62</a:t>
            </a:r>
            <a:r>
              <a:rPr lang="en-US" sz="2200" dirty="0" smtClean="0"/>
              <a:t> </a:t>
            </a:r>
            <a:r>
              <a:rPr lang="en-US" sz="2200" dirty="0" err="1"/>
              <a:t>elevi</a:t>
            </a:r>
            <a:r>
              <a:rPr lang="en-US" sz="2200" dirty="0"/>
              <a:t> </a:t>
            </a:r>
            <a:r>
              <a:rPr lang="en-US" sz="2200" dirty="0" err="1"/>
              <a:t>în</a:t>
            </a:r>
            <a:r>
              <a:rPr lang="en-US" sz="2200" dirty="0"/>
              <a:t> </a:t>
            </a:r>
            <a:r>
              <a:rPr lang="en-US" sz="2200" dirty="0" err="1"/>
              <a:t>activități</a:t>
            </a:r>
            <a:r>
              <a:rPr lang="en-US" sz="2200" dirty="0"/>
              <a:t> </a:t>
            </a:r>
            <a:r>
              <a:rPr lang="en-US" sz="2200" dirty="0" err="1"/>
              <a:t>antreprenoriale</a:t>
            </a:r>
            <a:endParaRPr lang="en-US" sz="2200" dirty="0"/>
          </a:p>
          <a:p>
            <a:r>
              <a:rPr lang="en-US" sz="2200" dirty="0"/>
              <a:t>BAZA DIDACTICĂ:</a:t>
            </a:r>
          </a:p>
          <a:p>
            <a:r>
              <a:rPr lang="en-US" sz="2200" dirty="0" err="1" smtClean="0"/>
              <a:t>Terenuri</a:t>
            </a:r>
            <a:r>
              <a:rPr lang="en-US" sz="2200" dirty="0" smtClean="0"/>
              <a:t> </a:t>
            </a:r>
            <a:r>
              <a:rPr lang="en-US" sz="2200" dirty="0" err="1"/>
              <a:t>agricole</a:t>
            </a:r>
            <a:endParaRPr lang="en-US" sz="2200" dirty="0"/>
          </a:p>
          <a:p>
            <a:r>
              <a:rPr lang="en-US" sz="2200" dirty="0" err="1" smtClean="0"/>
              <a:t>Gospodăria</a:t>
            </a:r>
            <a:r>
              <a:rPr lang="en-US" sz="2200" dirty="0" smtClean="0"/>
              <a:t> </a:t>
            </a:r>
            <a:r>
              <a:rPr lang="en-US" sz="2200" dirty="0" err="1"/>
              <a:t>didactică</a:t>
            </a:r>
            <a:endParaRPr lang="en-US" sz="2200" dirty="0"/>
          </a:p>
          <a:p>
            <a:r>
              <a:rPr lang="ro-MD" sz="2200" dirty="0" smtClean="0"/>
              <a:t>Laborator de practică modern</a:t>
            </a:r>
          </a:p>
          <a:p>
            <a:r>
              <a:rPr lang="ro-MD" sz="2200" dirty="0" smtClean="0"/>
              <a:t>Linie de producție vinicolă</a:t>
            </a:r>
          </a:p>
          <a:p>
            <a:pPr marL="0" indent="0">
              <a:buNone/>
            </a:pPr>
            <a:r>
              <a:rPr lang="ro-MD" sz="1800" dirty="0" smtClean="0"/>
              <a:t>Donator: Reprezentanța </a:t>
            </a:r>
            <a:r>
              <a:rPr lang="ro-MD" sz="1800" dirty="0" err="1" smtClean="0"/>
              <a:t>Kultur</a:t>
            </a:r>
            <a:r>
              <a:rPr lang="ro-MD" sz="1800" dirty="0" smtClean="0"/>
              <a:t> </a:t>
            </a:r>
            <a:r>
              <a:rPr lang="ro-MD" sz="1800" dirty="0" err="1" smtClean="0"/>
              <a:t>Kontakt</a:t>
            </a:r>
            <a:r>
              <a:rPr lang="ro-MD" sz="1800" dirty="0" smtClean="0"/>
              <a:t>, Austria, HEKS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46200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56C20283-73E0-40EC-8AD8-057F581F6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="" xmlns:a16="http://schemas.microsoft.com/office/drawing/2014/main" id="{3FCC729B-E528-40C3-82D3-BA4375575E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 26">
            <a:extLst>
              <a:ext uri="{FF2B5EF4-FFF2-40B4-BE49-F238E27FC236}">
                <a16:creationId xmlns="" xmlns:a16="http://schemas.microsoft.com/office/drawing/2014/main" id="{58F1FB8D-1842-4A04-998D-6CF047AB27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81BD3E-4363-2E42-BAD4-290395DAC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ru-RU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CONCLUZII / RECOMANDĂRI</a:t>
            </a:r>
            <a:endParaRPr lang="en-US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20635787-3922-4E2D-A519-A2B7047AC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0060" y="1715781"/>
            <a:ext cx="3425957" cy="34259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69AF687-C852-1B45-B57D-C6AEE959D02F}"/>
              </a:ext>
            </a:extLst>
          </p:cNvPr>
          <p:cNvSpPr/>
          <p:nvPr/>
        </p:nvSpPr>
        <p:spPr>
          <a:xfrm>
            <a:off x="4060556" y="1472339"/>
            <a:ext cx="7826643" cy="4866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o-MD" altLang="ru-RU" sz="2800" dirty="0" smtClean="0"/>
              <a:t> </a:t>
            </a:r>
            <a:r>
              <a:rPr lang="ro-MD" altLang="ru-RU" sz="2600" dirty="0" smtClean="0"/>
              <a:t>1. </a:t>
            </a:r>
            <a:r>
              <a:rPr lang="en-US" altLang="ru-RU" sz="2600" dirty="0" err="1" smtClean="0"/>
              <a:t>Respondenții</a:t>
            </a:r>
            <a:r>
              <a:rPr lang="en-US" altLang="ru-RU" sz="2600" dirty="0" smtClean="0"/>
              <a:t> </a:t>
            </a:r>
            <a:r>
              <a:rPr lang="en-US" altLang="ru-RU" sz="2600" dirty="0" err="1"/>
              <a:t>conştientizează</a:t>
            </a:r>
            <a:r>
              <a:rPr lang="en-US" altLang="ru-RU" sz="2600" dirty="0"/>
              <a:t> </a:t>
            </a:r>
            <a:r>
              <a:rPr lang="en-US" altLang="ru-RU" sz="2600" dirty="0" err="1"/>
              <a:t>necesitatea</a:t>
            </a:r>
            <a:r>
              <a:rPr lang="en-US" altLang="ru-RU" sz="2600" dirty="0"/>
              <a:t> </a:t>
            </a:r>
            <a:r>
              <a:rPr lang="en-US" altLang="ru-RU" sz="2600" dirty="0" err="1"/>
              <a:t>dezvoltării</a:t>
            </a:r>
            <a:r>
              <a:rPr lang="en-US" altLang="ru-RU" sz="2600" dirty="0"/>
              <a:t> </a:t>
            </a:r>
            <a:r>
              <a:rPr lang="en-US" altLang="ru-RU" sz="2600" dirty="0" err="1"/>
              <a:t>şi</a:t>
            </a:r>
            <a:r>
              <a:rPr lang="en-US" altLang="ru-RU" sz="2600" dirty="0"/>
              <a:t> </a:t>
            </a:r>
            <a:r>
              <a:rPr lang="en-US" altLang="ru-RU" sz="2600" dirty="0" err="1"/>
              <a:t>altor</a:t>
            </a:r>
            <a:r>
              <a:rPr lang="en-US" altLang="ru-RU" sz="2600" dirty="0"/>
              <a:t> </a:t>
            </a:r>
            <a:r>
              <a:rPr lang="en-US" altLang="ru-RU" sz="2600" dirty="0" err="1"/>
              <a:t>tipuri</a:t>
            </a:r>
            <a:r>
              <a:rPr lang="en-US" altLang="ru-RU" sz="2600" dirty="0"/>
              <a:t> de </a:t>
            </a:r>
            <a:r>
              <a:rPr lang="en-US" altLang="ru-RU" sz="2600" dirty="0" err="1"/>
              <a:t>competenţe</a:t>
            </a:r>
            <a:r>
              <a:rPr lang="en-US" altLang="ru-RU" sz="2600" dirty="0"/>
              <a:t> </a:t>
            </a:r>
            <a:r>
              <a:rPr lang="en-US" altLang="ru-RU" sz="2600" dirty="0" err="1"/>
              <a:t>decât</a:t>
            </a:r>
            <a:r>
              <a:rPr lang="en-US" altLang="ru-RU" sz="2600" dirty="0"/>
              <a:t> </a:t>
            </a:r>
            <a:r>
              <a:rPr lang="en-US" altLang="ru-RU" sz="2600" dirty="0" err="1"/>
              <a:t>cele</a:t>
            </a:r>
            <a:r>
              <a:rPr lang="en-US" altLang="ru-RU" sz="2600" dirty="0"/>
              <a:t> strict </a:t>
            </a:r>
            <a:r>
              <a:rPr lang="en-US" altLang="ru-RU" sz="2600" dirty="0" err="1"/>
              <a:t>profesionale</a:t>
            </a:r>
            <a:r>
              <a:rPr lang="en-US" altLang="ru-RU" sz="2600" dirty="0"/>
              <a:t>, </a:t>
            </a:r>
            <a:r>
              <a:rPr lang="en-US" altLang="ru-RU" sz="2600" dirty="0" err="1"/>
              <a:t>în</a:t>
            </a:r>
            <a:r>
              <a:rPr lang="en-US" altLang="ru-RU" sz="2600" dirty="0"/>
              <a:t> special a </a:t>
            </a:r>
            <a:r>
              <a:rPr lang="en-US" altLang="ru-RU" sz="2600" dirty="0" err="1"/>
              <a:t>competenţelor</a:t>
            </a:r>
            <a:r>
              <a:rPr lang="en-US" altLang="ru-RU" sz="2600" dirty="0"/>
              <a:t> </a:t>
            </a:r>
            <a:r>
              <a:rPr lang="en-US" altLang="ru-RU" sz="2600" dirty="0" err="1" smtClean="0"/>
              <a:t>antreprenoriale</a:t>
            </a:r>
            <a:endParaRPr lang="en-US" altLang="ru-RU" sz="2600" dirty="0"/>
          </a:p>
          <a:p>
            <a:pPr marL="571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o-MD" altLang="ru-RU" sz="2600" dirty="0" smtClean="0"/>
              <a:t>2. </a:t>
            </a:r>
            <a:r>
              <a:rPr lang="en-US" altLang="ru-RU" sz="2600" dirty="0" err="1" smtClean="0"/>
              <a:t>Prezenţa</a:t>
            </a:r>
            <a:r>
              <a:rPr lang="en-US" altLang="ru-RU" sz="2600" dirty="0" smtClean="0"/>
              <a:t> </a:t>
            </a:r>
            <a:r>
              <a:rPr lang="en-US" altLang="ru-RU" sz="2600" dirty="0" err="1"/>
              <a:t>unei</a:t>
            </a:r>
            <a:r>
              <a:rPr lang="en-US" altLang="ru-RU" sz="2600" dirty="0"/>
              <a:t> </a:t>
            </a:r>
            <a:r>
              <a:rPr lang="en-US" altLang="ru-RU" sz="2600" dirty="0" err="1"/>
              <a:t>infrastructuri</a:t>
            </a:r>
            <a:r>
              <a:rPr lang="en-US" altLang="ru-RU" sz="2600" dirty="0"/>
              <a:t> </a:t>
            </a:r>
            <a:r>
              <a:rPr lang="en-US" altLang="ru-RU" sz="2600" dirty="0" err="1"/>
              <a:t>adecvate</a:t>
            </a:r>
            <a:r>
              <a:rPr lang="en-US" altLang="ru-RU" sz="2600" dirty="0"/>
              <a:t> </a:t>
            </a:r>
            <a:r>
              <a:rPr lang="en-US" altLang="ru-RU" sz="2600" dirty="0" err="1"/>
              <a:t>și</a:t>
            </a:r>
            <a:r>
              <a:rPr lang="en-US" altLang="ru-RU" sz="2600" dirty="0"/>
              <a:t> a </a:t>
            </a:r>
            <a:r>
              <a:rPr lang="en-US" altLang="ru-RU" sz="2600" dirty="0" err="1"/>
              <a:t>nivelului</a:t>
            </a:r>
            <a:r>
              <a:rPr lang="en-US" altLang="ru-RU" sz="2600" dirty="0"/>
              <a:t> </a:t>
            </a:r>
            <a:r>
              <a:rPr lang="en-US" altLang="ru-RU" sz="2600" dirty="0" err="1"/>
              <a:t>primar</a:t>
            </a:r>
            <a:r>
              <a:rPr lang="en-US" altLang="ru-RU" sz="2600" dirty="0"/>
              <a:t> de </a:t>
            </a:r>
            <a:r>
              <a:rPr lang="en-US" altLang="ru-RU" sz="2600" dirty="0" err="1"/>
              <a:t>educaţie</a:t>
            </a:r>
            <a:r>
              <a:rPr lang="en-US" altLang="ru-RU" sz="2600" dirty="0"/>
              <a:t> </a:t>
            </a:r>
            <a:r>
              <a:rPr lang="en-US" altLang="ru-RU" sz="2600" dirty="0" err="1" smtClean="0"/>
              <a:t>profesională</a:t>
            </a:r>
            <a:r>
              <a:rPr lang="ro-MD" altLang="ru-RU" sz="2600" dirty="0" smtClean="0"/>
              <a:t>, </a:t>
            </a:r>
            <a:r>
              <a:rPr lang="en-US" altLang="ru-RU" sz="2600" dirty="0" err="1" smtClean="0"/>
              <a:t>constituie</a:t>
            </a:r>
            <a:r>
              <a:rPr lang="en-US" altLang="ru-RU" sz="2600" dirty="0" smtClean="0"/>
              <a:t> </a:t>
            </a:r>
            <a:r>
              <a:rPr lang="en-US" altLang="ru-RU" sz="2600" dirty="0"/>
              <a:t>ca </a:t>
            </a:r>
            <a:r>
              <a:rPr lang="en-US" altLang="ru-RU" sz="2600" dirty="0" err="1"/>
              <a:t>punct</a:t>
            </a:r>
            <a:r>
              <a:rPr lang="en-US" altLang="ru-RU" sz="2600" dirty="0"/>
              <a:t> de </a:t>
            </a:r>
            <a:r>
              <a:rPr lang="en-US" altLang="ru-RU" sz="2600" dirty="0" err="1"/>
              <a:t>plecare</a:t>
            </a:r>
            <a:r>
              <a:rPr lang="en-US" altLang="ru-RU" sz="2600" dirty="0"/>
              <a:t> </a:t>
            </a:r>
            <a:r>
              <a:rPr lang="en-US" altLang="ru-RU" sz="2600" dirty="0" err="1"/>
              <a:t>pentru</a:t>
            </a:r>
            <a:r>
              <a:rPr lang="en-US" altLang="ru-RU" sz="2600" dirty="0"/>
              <a:t> </a:t>
            </a:r>
            <a:r>
              <a:rPr lang="en-US" altLang="ru-RU" sz="2600" dirty="0" err="1"/>
              <a:t>asigurarea</a:t>
            </a:r>
            <a:r>
              <a:rPr lang="en-US" altLang="ru-RU" sz="2600" dirty="0"/>
              <a:t> </a:t>
            </a:r>
            <a:r>
              <a:rPr lang="en-US" altLang="ru-RU" sz="2600" dirty="0" err="1"/>
              <a:t>condiţiilor</a:t>
            </a:r>
            <a:r>
              <a:rPr lang="en-US" altLang="ru-RU" sz="2600" dirty="0"/>
              <a:t> </a:t>
            </a:r>
            <a:r>
              <a:rPr lang="en-US" altLang="ru-RU" sz="2600" dirty="0" err="1"/>
              <a:t>cadrului</a:t>
            </a:r>
            <a:r>
              <a:rPr lang="en-US" altLang="ru-RU" sz="2600" dirty="0"/>
              <a:t> </a:t>
            </a:r>
            <a:r>
              <a:rPr lang="en-US" altLang="ru-RU" sz="2600" dirty="0" err="1"/>
              <a:t>antreprenorial</a:t>
            </a:r>
            <a:r>
              <a:rPr lang="en-US" altLang="ru-RU" sz="2600" dirty="0"/>
              <a:t> la IÎPT</a:t>
            </a:r>
            <a:endParaRPr lang="en-US" altLang="ru-RU" sz="2600" dirty="0"/>
          </a:p>
          <a:p>
            <a:pPr marL="571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o-MD" altLang="ru-RU" sz="2600" dirty="0" smtClean="0"/>
              <a:t>3. </a:t>
            </a:r>
            <a:r>
              <a:rPr lang="en-US" altLang="ru-RU" sz="2600" dirty="0" err="1" smtClean="0"/>
              <a:t>Adaptabilitatea</a:t>
            </a:r>
            <a:r>
              <a:rPr lang="en-US" altLang="ru-RU" sz="2600" dirty="0" smtClean="0"/>
              <a:t> </a:t>
            </a:r>
            <a:r>
              <a:rPr lang="en-US" altLang="ru-RU" sz="2600" dirty="0" err="1"/>
              <a:t>și</a:t>
            </a:r>
            <a:r>
              <a:rPr lang="en-US" altLang="ru-RU" sz="2600" dirty="0"/>
              <a:t> </a:t>
            </a:r>
            <a:r>
              <a:rPr lang="en-US" altLang="ru-RU" sz="2600" dirty="0" err="1"/>
              <a:t>dotarea</a:t>
            </a:r>
            <a:r>
              <a:rPr lang="en-US" altLang="ru-RU" sz="2600" dirty="0"/>
              <a:t> </a:t>
            </a:r>
            <a:r>
              <a:rPr lang="en-US" altLang="ru-RU" sz="2600" dirty="0" err="1"/>
              <a:t>infrastructurii</a:t>
            </a:r>
            <a:r>
              <a:rPr lang="en-US" altLang="ru-RU" sz="2600" dirty="0"/>
              <a:t> cu </a:t>
            </a:r>
            <a:r>
              <a:rPr lang="en-US" altLang="ru-RU" sz="2600" dirty="0" err="1"/>
              <a:t>echipamente</a:t>
            </a:r>
            <a:r>
              <a:rPr lang="en-US" altLang="ru-RU" sz="2600" dirty="0"/>
              <a:t> </a:t>
            </a:r>
            <a:r>
              <a:rPr lang="en-US" altLang="ru-RU" sz="2600" dirty="0" err="1"/>
              <a:t>moderne</a:t>
            </a:r>
            <a:r>
              <a:rPr lang="en-US" altLang="ru-RU" sz="2600" dirty="0"/>
              <a:t>, precum </a:t>
            </a:r>
            <a:r>
              <a:rPr lang="en-US" altLang="ru-RU" sz="2600" dirty="0" err="1"/>
              <a:t>şi</a:t>
            </a:r>
            <a:r>
              <a:rPr lang="en-US" altLang="ru-RU" sz="2600" dirty="0"/>
              <a:t> pe </a:t>
            </a:r>
            <a:r>
              <a:rPr lang="en-US" altLang="ru-RU" sz="2600" dirty="0" err="1"/>
              <a:t>formarea</a:t>
            </a:r>
            <a:r>
              <a:rPr lang="en-US" altLang="ru-RU" sz="2600" dirty="0"/>
              <a:t> </a:t>
            </a:r>
            <a:r>
              <a:rPr lang="en-US" altLang="ru-RU" sz="2600" dirty="0" err="1"/>
              <a:t>continuă</a:t>
            </a:r>
            <a:r>
              <a:rPr lang="en-US" altLang="ru-RU" sz="2600" dirty="0"/>
              <a:t> </a:t>
            </a:r>
            <a:r>
              <a:rPr lang="en-US" altLang="ru-RU" sz="2600" dirty="0" err="1"/>
              <a:t>în</a:t>
            </a:r>
            <a:r>
              <a:rPr lang="en-US" altLang="ru-RU" sz="2600" dirty="0"/>
              <a:t> </a:t>
            </a:r>
            <a:r>
              <a:rPr lang="en-US" altLang="ru-RU" sz="2600" dirty="0" err="1"/>
              <a:t>domeniul</a:t>
            </a:r>
            <a:r>
              <a:rPr lang="en-US" altLang="ru-RU" sz="2600" dirty="0"/>
              <a:t> </a:t>
            </a:r>
            <a:r>
              <a:rPr lang="en-US" altLang="ru-RU" sz="2600" dirty="0" err="1" smtClean="0"/>
              <a:t>antreprenoriatului</a:t>
            </a:r>
            <a:endParaRPr lang="en-US" altLang="ru-RU" sz="2600" dirty="0"/>
          </a:p>
          <a:p>
            <a:pPr marL="571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o-MD" altLang="ru-RU" sz="2600" dirty="0" smtClean="0"/>
              <a:t>4. </a:t>
            </a:r>
            <a:r>
              <a:rPr lang="en-US" altLang="ru-RU" sz="2600" dirty="0" err="1" smtClean="0"/>
              <a:t>Încurajarea</a:t>
            </a:r>
            <a:r>
              <a:rPr lang="en-US" altLang="ru-RU" sz="2600" dirty="0" smtClean="0"/>
              <a:t> </a:t>
            </a:r>
            <a:r>
              <a:rPr lang="en-US" altLang="ru-RU" sz="2600" dirty="0" err="1"/>
              <a:t>spiritului</a:t>
            </a:r>
            <a:r>
              <a:rPr lang="en-US" altLang="ru-RU" sz="2600" dirty="0"/>
              <a:t> </a:t>
            </a:r>
            <a:r>
              <a:rPr lang="en-US" altLang="ru-RU" sz="2600" dirty="0" err="1"/>
              <a:t>antreprenorial</a:t>
            </a:r>
            <a:r>
              <a:rPr lang="en-US" altLang="ru-RU" sz="2600" dirty="0"/>
              <a:t> </a:t>
            </a:r>
            <a:r>
              <a:rPr lang="en-US" altLang="ru-RU" sz="2600" dirty="0" err="1"/>
              <a:t>și</a:t>
            </a:r>
            <a:r>
              <a:rPr lang="en-US" altLang="ru-RU" sz="2600" dirty="0"/>
              <a:t> </a:t>
            </a:r>
            <a:r>
              <a:rPr lang="en-US" altLang="ru-RU" sz="2600" dirty="0" err="1"/>
              <a:t>competitivităţii</a:t>
            </a:r>
            <a:r>
              <a:rPr lang="en-US" altLang="ru-RU" sz="2600" dirty="0"/>
              <a:t> </a:t>
            </a:r>
            <a:r>
              <a:rPr lang="en-US" altLang="ru-RU" sz="2600" dirty="0" err="1"/>
              <a:t>în</a:t>
            </a:r>
            <a:r>
              <a:rPr lang="en-US" altLang="ru-RU" sz="2600" dirty="0"/>
              <a:t> </a:t>
            </a:r>
            <a:r>
              <a:rPr lang="en-US" altLang="ru-RU" sz="2600" dirty="0" err="1"/>
              <a:t>sistemul</a:t>
            </a:r>
            <a:r>
              <a:rPr lang="en-US" altLang="ru-RU" sz="2600" dirty="0"/>
              <a:t> de </a:t>
            </a:r>
            <a:r>
              <a:rPr lang="en-US" altLang="ru-RU" sz="2600" dirty="0" err="1"/>
              <a:t>învățămînt</a:t>
            </a:r>
            <a:r>
              <a:rPr lang="en-US" altLang="ru-RU" sz="2600" dirty="0"/>
              <a:t> </a:t>
            </a:r>
            <a:r>
              <a:rPr lang="en-US" altLang="ru-RU" sz="2600" dirty="0" err="1" smtClean="0"/>
              <a:t>profesional</a:t>
            </a:r>
            <a:r>
              <a:rPr lang="en-US" altLang="ru-RU" sz="2600" dirty="0" smtClean="0"/>
              <a:t> </a:t>
            </a:r>
            <a:r>
              <a:rPr lang="ro-MD" altLang="ru-RU" sz="2600" dirty="0" err="1" smtClean="0"/>
              <a:t>teh</a:t>
            </a:r>
            <a:r>
              <a:rPr lang="en-US" altLang="ru-RU" sz="2600" dirty="0" err="1" smtClean="0"/>
              <a:t>nic</a:t>
            </a:r>
            <a:endParaRPr lang="ro-MD" altLang="ru-RU" sz="2600" dirty="0" smtClean="0"/>
          </a:p>
          <a:p>
            <a:pPr marL="571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o-MD" altLang="ru-RU" sz="2600" dirty="0" smtClean="0"/>
              <a:t>5. Organele de conducere conștientizează respectarea legislației, </a:t>
            </a:r>
            <a:r>
              <a:rPr lang="ro-MD" altLang="ru-RU" sz="2600" dirty="0" err="1" smtClean="0"/>
              <a:t>rămîne</a:t>
            </a:r>
            <a:r>
              <a:rPr lang="ro-MD" altLang="ru-RU" sz="2600" dirty="0" smtClean="0"/>
              <a:t> în desfășurare reglementarea </a:t>
            </a:r>
            <a:r>
              <a:rPr lang="ro-MD" altLang="ru-RU" sz="2600" dirty="0" err="1" smtClean="0"/>
              <a:t>multiaspectuală</a:t>
            </a:r>
            <a:r>
              <a:rPr lang="ro-MD" altLang="ru-RU" sz="2600" dirty="0" smtClean="0"/>
              <a:t> a modului de implementare a activităților antreprenoriale</a:t>
            </a:r>
            <a:endParaRPr lang="en-US" altLang="ru-RU" sz="2600" dirty="0"/>
          </a:p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ru-RU" sz="2600" dirty="0"/>
          </a:p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ru-RU" sz="2000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="" xmlns:a16="http://schemas.microsoft.com/office/drawing/2014/main" id="{8A3F88CF-27C8-C542-9F01-A5C6838D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451883" y="6591920"/>
            <a:ext cx="5288233" cy="30299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900" b="1" kern="1200" dirty="0">
                <a:latin typeface="+mn-lt"/>
                <a:ea typeface="+mn-ea"/>
                <a:cs typeface="+mn-cs"/>
              </a:rPr>
              <a:t>Proiectul: </a:t>
            </a:r>
            <a:r>
              <a:rPr lang="en-US" altLang="en-US" sz="900" kern="1200" dirty="0">
                <a:latin typeface="+mn-lt"/>
                <a:ea typeface="+mn-ea"/>
                <a:cs typeface="+mn-cs"/>
              </a:rPr>
              <a:t>Activitatea de instruire în domeniul antreprenoriatului și angajării în câmpul  muncii (MEEETA IV). </a:t>
            </a:r>
            <a:endParaRPr lang="en-US" altLang="ru-RU" sz="9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697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7845966-6EFC-468A-9CC7-BAB4B95854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5554383-98AF-4A47-BB65-705FAAA4BE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ADAD1991-FFD1-4E94-ABAB-7560D33008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EE3E35-ADEB-924A-B9F3-A5278995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ru-RU"/>
              <a:t>CONCLUZII </a:t>
            </a:r>
            <a:r>
              <a:rPr lang="ro-MD" altLang="ru-RU"/>
              <a:t>/ RECOMANDĂRI</a:t>
            </a:r>
            <a:endParaRPr lang="en-US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="" xmlns:a16="http://schemas.microsoft.com/office/drawing/2014/main" id="{163170A3-9E88-4256-889F-F684E60DFB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3678926"/>
              </p:ext>
            </p:extLst>
          </p:nvPr>
        </p:nvGraphicFramePr>
        <p:xfrm>
          <a:off x="403413" y="1492624"/>
          <a:ext cx="11551022" cy="5177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Footer Placeholder 3">
            <a:extLst>
              <a:ext uri="{FF2B5EF4-FFF2-40B4-BE49-F238E27FC236}">
                <a16:creationId xmlns="" xmlns:a16="http://schemas.microsoft.com/office/drawing/2014/main" id="{2F4ECBF8-F613-CA4B-A32E-84B825F9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451883" y="6591920"/>
            <a:ext cx="5288233" cy="30299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900" b="1" kern="1200" dirty="0">
                <a:latin typeface="+mn-lt"/>
                <a:ea typeface="+mn-ea"/>
                <a:cs typeface="+mn-cs"/>
              </a:rPr>
              <a:t>Proiectul: </a:t>
            </a:r>
            <a:r>
              <a:rPr lang="en-US" altLang="en-US" sz="900" kern="1200" dirty="0">
                <a:latin typeface="+mn-lt"/>
                <a:ea typeface="+mn-ea"/>
                <a:cs typeface="+mn-cs"/>
              </a:rPr>
              <a:t>Activitatea de instruire în domeniul antreprenoriatului și angajării în câmpul  muncii (MEEETA IV). </a:t>
            </a:r>
            <a:endParaRPr lang="en-US" altLang="ru-RU" sz="9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393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>
            <a:extLst>
              <a:ext uri="{FF2B5EF4-FFF2-40B4-BE49-F238E27FC236}">
                <a16:creationId xmlns="" xmlns:a16="http://schemas.microsoft.com/office/drawing/2014/main" id="{9C18766D-C2A7-784B-98E6-4790DD0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7" b="18842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1E5148-CF6D-464B-82C2-05EF220B2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Contacte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BD01BD-E517-2640-A6AC-49D232FA5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ro-RO" sz="1800" dirty="0"/>
              <a:t>E-mail: </a:t>
            </a:r>
            <a:r>
              <a:rPr lang="ro-RO" sz="1800" dirty="0" err="1"/>
              <a:t>educonsultantamail.ru</a:t>
            </a:r>
            <a:endParaRPr lang="ro-RO" sz="1800" dirty="0"/>
          </a:p>
          <a:p>
            <a:pPr marL="0" indent="0">
              <a:buNone/>
              <a:defRPr/>
            </a:pPr>
            <a:r>
              <a:rPr lang="ro-RO" sz="1800" dirty="0"/>
              <a:t>Mobil: 060299988</a:t>
            </a:r>
          </a:p>
          <a:p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01D45B2-60AC-5B43-A76F-BF7D05DF6C03}"/>
              </a:ext>
            </a:extLst>
          </p:cNvPr>
          <p:cNvSpPr/>
          <p:nvPr/>
        </p:nvSpPr>
        <p:spPr>
          <a:xfrm>
            <a:off x="2347666" y="174257"/>
            <a:ext cx="7496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ctr">
              <a:buClr>
                <a:srgbClr val="0BD0D9"/>
              </a:buClr>
              <a:buSzPct val="95000"/>
              <a:buNone/>
              <a:defRPr/>
            </a:pPr>
            <a:r>
              <a:rPr lang="ro-RO" altLang="ru-RU" sz="3600" b="1" dirty="0">
                <a:solidFill>
                  <a:schemeClr val="bg1"/>
                </a:solidFill>
                <a:latin typeface="Algerian" panose="04020705040A02060702" pitchFamily="82" charset="0"/>
              </a:rPr>
              <a:t>MULŢUMESC  PENTRU ATENŢIE!</a:t>
            </a:r>
          </a:p>
        </p:txBody>
      </p:sp>
    </p:spTree>
    <p:extLst>
      <p:ext uri="{BB962C8B-B14F-4D97-AF65-F5344CB8AC3E}">
        <p14:creationId xmlns:p14="http://schemas.microsoft.com/office/powerpoint/2010/main" val="307921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947F99-DD7F-8641-A7B5-F7EF44F86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REZUMATUL CERCETĂRII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B1B10E4E-80A4-4424-9EA0-F8FC525D5E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403319"/>
              </p:ext>
            </p:extLst>
          </p:nvPr>
        </p:nvGraphicFramePr>
        <p:xfrm>
          <a:off x="5117105" y="156881"/>
          <a:ext cx="7010929" cy="6544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Footer Placeholder 3">
            <a:extLst>
              <a:ext uri="{FF2B5EF4-FFF2-40B4-BE49-F238E27FC236}">
                <a16:creationId xmlns="" xmlns:a16="http://schemas.microsoft.com/office/drawing/2014/main" id="{EB938A3F-A363-4648-84E7-AC1760CD3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451883" y="6591920"/>
            <a:ext cx="5288233" cy="30299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900" b="1" kern="1200" dirty="0">
                <a:latin typeface="+mn-lt"/>
                <a:ea typeface="+mn-ea"/>
                <a:cs typeface="+mn-cs"/>
              </a:rPr>
              <a:t>Proiectul: </a:t>
            </a:r>
            <a:r>
              <a:rPr lang="en-US" altLang="en-US" sz="900" kern="1200" dirty="0">
                <a:latin typeface="+mn-lt"/>
                <a:ea typeface="+mn-ea"/>
                <a:cs typeface="+mn-cs"/>
              </a:rPr>
              <a:t>Activitatea de instruire în domeniul antreprenoriatului și angajării în câmpul  muncii (MEEETA IV). </a:t>
            </a:r>
            <a:endParaRPr lang="en-US" altLang="ru-RU" sz="9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996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42285737-90EE-47DC-AC80-8AE156B119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B57BDC17-F1B3-455F-BBF1-680AA1F25C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3" name="Freeform 6">
              <a:extLst>
                <a:ext uri="{FF2B5EF4-FFF2-40B4-BE49-F238E27FC236}">
                  <a16:creationId xmlns="" xmlns:a16="http://schemas.microsoft.com/office/drawing/2014/main" id="{64E2FA9A-FEF7-4501-B0EB-5E45EDD217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4" name="Freeform 7">
              <a:extLst>
                <a:ext uri="{FF2B5EF4-FFF2-40B4-BE49-F238E27FC236}">
                  <a16:creationId xmlns="" xmlns:a16="http://schemas.microsoft.com/office/drawing/2014/main" id="{BC38192B-B4CB-47D4-A3B1-10010247F1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5" name="Freeform 8">
              <a:extLst>
                <a:ext uri="{FF2B5EF4-FFF2-40B4-BE49-F238E27FC236}">
                  <a16:creationId xmlns="" xmlns:a16="http://schemas.microsoft.com/office/drawing/2014/main" id="{96330E33-E171-4B0F-82B5-AF7230399B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6" name="Freeform 9">
              <a:extLst>
                <a:ext uri="{FF2B5EF4-FFF2-40B4-BE49-F238E27FC236}">
                  <a16:creationId xmlns="" xmlns:a16="http://schemas.microsoft.com/office/drawing/2014/main" id="{332B1723-69BF-42D7-B757-0FA059E152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7" name="Freeform 10">
              <a:extLst>
                <a:ext uri="{FF2B5EF4-FFF2-40B4-BE49-F238E27FC236}">
                  <a16:creationId xmlns="" xmlns:a16="http://schemas.microsoft.com/office/drawing/2014/main" id="{F115D62D-1E96-48D1-A78D-D370A0BFB9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8" name="Freeform 11">
              <a:extLst>
                <a:ext uri="{FF2B5EF4-FFF2-40B4-BE49-F238E27FC236}">
                  <a16:creationId xmlns="" xmlns:a16="http://schemas.microsoft.com/office/drawing/2014/main" id="{91C2876A-169D-4822-A766-C00578C88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5C4717-3DC5-B24D-AFFB-15CF4482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ro-MD" alt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ru-RU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BIECTIVE</a:t>
            </a:r>
            <a:r>
              <a:rPr lang="ro-MD" altLang="ru-RU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CERCETĂRII</a:t>
            </a:r>
            <a:endParaRPr 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5BBC727D-89DD-40C7-91B1-E33D41AC4F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1554031"/>
              </p:ext>
            </p:extLst>
          </p:nvPr>
        </p:nvGraphicFramePr>
        <p:xfrm>
          <a:off x="4744042" y="170481"/>
          <a:ext cx="7447957" cy="6540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Footer Placeholder 3">
            <a:extLst>
              <a:ext uri="{FF2B5EF4-FFF2-40B4-BE49-F238E27FC236}">
                <a16:creationId xmlns="" xmlns:a16="http://schemas.microsoft.com/office/drawing/2014/main" id="{3629622D-365F-AA45-B59E-5469EF73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451883" y="6591920"/>
            <a:ext cx="5288233" cy="30299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900" b="1" kern="1200" dirty="0">
                <a:latin typeface="+mn-lt"/>
                <a:ea typeface="+mn-ea"/>
                <a:cs typeface="+mn-cs"/>
              </a:rPr>
              <a:t>Proiectul: </a:t>
            </a:r>
            <a:r>
              <a:rPr lang="en-US" altLang="en-US" sz="900" kern="1200" dirty="0">
                <a:latin typeface="+mn-lt"/>
                <a:ea typeface="+mn-ea"/>
                <a:cs typeface="+mn-cs"/>
              </a:rPr>
              <a:t>Activitatea de instruire în domeniul antreprenoriatului și angajării în câmpul  muncii (MEEETA IV). </a:t>
            </a:r>
            <a:endParaRPr lang="en-US" altLang="ru-RU" sz="9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46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: Shape 59">
            <a:extLst>
              <a:ext uri="{FF2B5EF4-FFF2-40B4-BE49-F238E27FC236}">
                <a16:creationId xmlns="" xmlns:a16="http://schemas.microsoft.com/office/drawing/2014/main" id="{A4D1609B-102A-4C77-86A2-ACB29FB96D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783995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Freeform: Shape 61">
            <a:extLst>
              <a:ext uri="{FF2B5EF4-FFF2-40B4-BE49-F238E27FC236}">
                <a16:creationId xmlns="" xmlns:a16="http://schemas.microsoft.com/office/drawing/2014/main" id="{C651F706-C94E-46D4-BAAE-BAFD1AD976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866795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779763-445B-6C45-BF6E-C283ADED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ru-RU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Modernizarea</a:t>
            </a:r>
            <a:r>
              <a:rPr lang="en-US" altLang="ru-RU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învăţămîntului</a:t>
            </a:r>
            <a:r>
              <a:rPr lang="en-US" altLang="ru-RU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vocaţional</a:t>
            </a:r>
            <a:r>
              <a:rPr lang="en-US" altLang="ru-RU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altLang="ru-RU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tehnic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5D23F7D-2105-8C44-9B4F-7B2CB97847E8}"/>
              </a:ext>
            </a:extLst>
          </p:cNvPr>
          <p:cNvGrpSpPr/>
          <p:nvPr/>
        </p:nvGrpSpPr>
        <p:grpSpPr>
          <a:xfrm>
            <a:off x="271328" y="-638749"/>
            <a:ext cx="8082258" cy="8068081"/>
            <a:chOff x="271328" y="-638749"/>
            <a:chExt cx="8076906" cy="8068081"/>
          </a:xfrm>
        </p:grpSpPr>
        <p:sp>
          <p:nvSpPr>
            <p:cNvPr id="4" name="Freeform 3">
              <a:extLst>
                <a:ext uri="{FF2B5EF4-FFF2-40B4-BE49-F238E27FC236}">
                  <a16:creationId xmlns="" xmlns:a16="http://schemas.microsoft.com/office/drawing/2014/main" id="{74B0B40C-C5EB-B649-B2A6-A9EEB302BE79}"/>
                </a:ext>
              </a:extLst>
            </p:cNvPr>
            <p:cNvSpPr/>
            <p:nvPr/>
          </p:nvSpPr>
          <p:spPr>
            <a:xfrm>
              <a:off x="930478" y="-211509"/>
              <a:ext cx="6847342" cy="6901568"/>
            </a:xfrm>
            <a:custGeom>
              <a:avLst/>
              <a:gdLst>
                <a:gd name="connsiteX0" fmla="*/ 3450784 w 6901568"/>
                <a:gd name="connsiteY0" fmla="*/ 0 h 6901568"/>
                <a:gd name="connsiteX1" fmla="*/ 6148717 w 6901568"/>
                <a:gd name="connsiteY1" fmla="*/ 1299257 h 6901568"/>
                <a:gd name="connsiteX2" fmla="*/ 3450784 w 6901568"/>
                <a:gd name="connsiteY2" fmla="*/ 3450784 h 6901568"/>
                <a:gd name="connsiteX3" fmla="*/ 3450784 w 6901568"/>
                <a:gd name="connsiteY3" fmla="*/ 0 h 690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01568" h="6901568">
                  <a:moveTo>
                    <a:pt x="3450784" y="0"/>
                  </a:moveTo>
                  <a:cubicBezTo>
                    <a:pt x="4500943" y="0"/>
                    <a:pt x="5493954" y="478209"/>
                    <a:pt x="6148717" y="1299257"/>
                  </a:cubicBezTo>
                  <a:lnTo>
                    <a:pt x="3450784" y="3450784"/>
                  </a:lnTo>
                  <a:lnTo>
                    <a:pt x="3450784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91999" tIns="756000" rIns="1655999" bIns="4680000" numCol="1" spcCol="1270" anchor="ctr" anchorCtr="0">
              <a:noAutofit/>
            </a:bodyPr>
            <a:lstStyle/>
            <a:p>
              <a:pPr marL="0" lvl="0" indent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sz="1400" b="1" kern="1200" dirty="0">
                  <a:latin typeface="+mn-lt"/>
                </a:rPr>
                <a:t>IÎPT</a:t>
              </a:r>
              <a:r>
                <a:rPr lang="en-US" sz="1400" b="1" kern="1200" dirty="0">
                  <a:latin typeface="+mn-lt"/>
                </a:rPr>
                <a:t> </a:t>
              </a:r>
              <a:r>
                <a:rPr lang="en-US" sz="1400" b="1" kern="1200" dirty="0" err="1">
                  <a:latin typeface="+mn-lt"/>
                </a:rPr>
                <a:t>funcţionează</a:t>
              </a:r>
              <a:r>
                <a:rPr lang="en-US" sz="1400" b="1" kern="1200" dirty="0">
                  <a:latin typeface="+mn-lt"/>
                </a:rPr>
                <a:t> </a:t>
              </a:r>
              <a:r>
                <a:rPr lang="en-US" sz="1400" b="1" kern="1200" dirty="0" err="1">
                  <a:latin typeface="+mn-lt"/>
                </a:rPr>
                <a:t>în</a:t>
              </a:r>
              <a:r>
                <a:rPr lang="en-US" sz="1400" b="1" kern="1200" dirty="0">
                  <a:latin typeface="+mn-lt"/>
                </a:rPr>
                <a:t> </a:t>
              </a:r>
              <a:r>
                <a:rPr lang="en-US" sz="1400" b="1" kern="1200" dirty="0" err="1">
                  <a:latin typeface="+mn-lt"/>
                </a:rPr>
                <a:t>regim</a:t>
              </a:r>
              <a:r>
                <a:rPr lang="en-US" sz="1400" b="1" kern="1200" dirty="0">
                  <a:latin typeface="+mn-lt"/>
                </a:rPr>
                <a:t> de </a:t>
              </a:r>
              <a:r>
                <a:rPr lang="en-US" sz="1400" b="1" kern="1200" dirty="0" err="1">
                  <a:latin typeface="+mn-lt"/>
                </a:rPr>
                <a:t>autogestiune</a:t>
              </a:r>
              <a:r>
                <a:rPr lang="en-US" sz="1400" b="1" kern="1200" dirty="0">
                  <a:latin typeface="+mn-lt"/>
                </a:rPr>
                <a:t> </a:t>
              </a:r>
              <a:r>
                <a:rPr lang="en-US" sz="1400" b="1" kern="1200" dirty="0" err="1">
                  <a:latin typeface="+mn-lt"/>
                </a:rPr>
                <a:t>financiar-economică</a:t>
              </a:r>
              <a:r>
                <a:rPr lang="en-US" sz="1400" b="1" kern="1200" dirty="0">
                  <a:latin typeface="+mn-lt"/>
                </a:rPr>
                <a:t> </a:t>
              </a:r>
              <a:r>
                <a:rPr lang="en-US" sz="1400" b="1" kern="1200" dirty="0" err="1">
                  <a:latin typeface="+mn-lt"/>
                </a:rPr>
                <a:t>şi</a:t>
              </a:r>
              <a:r>
                <a:rPr lang="en-US" sz="1400" b="1" kern="1200" dirty="0">
                  <a:latin typeface="+mn-lt"/>
                </a:rPr>
                <a:t> pot </a:t>
              </a:r>
              <a:r>
                <a:rPr lang="en-US" sz="1400" b="1" kern="1200" dirty="0" err="1">
                  <a:latin typeface="+mn-lt"/>
                </a:rPr>
                <a:t>desfăşura</a:t>
              </a:r>
              <a:r>
                <a:rPr lang="en-US" sz="1400" b="1" kern="1200" dirty="0">
                  <a:latin typeface="+mn-lt"/>
                </a:rPr>
                <a:t> </a:t>
              </a:r>
              <a:r>
                <a:rPr lang="en-US" sz="1400" b="1" kern="1200" dirty="0" err="1">
                  <a:latin typeface="+mn-lt"/>
                </a:rPr>
                <a:t>activităţi</a:t>
              </a:r>
              <a:r>
                <a:rPr lang="en-US" sz="1400" b="1" kern="1200" dirty="0">
                  <a:latin typeface="+mn-lt"/>
                </a:rPr>
                <a:t> </a:t>
              </a:r>
              <a:r>
                <a:rPr lang="en-US" sz="1400" b="1" kern="1200" dirty="0" err="1">
                  <a:latin typeface="+mn-lt"/>
                </a:rPr>
                <a:t>economice</a:t>
              </a:r>
              <a:r>
                <a:rPr lang="en-US" sz="1400" b="1" kern="1200" dirty="0">
                  <a:latin typeface="+mn-lt"/>
                </a:rPr>
                <a:t> </a:t>
              </a:r>
              <a:endParaRPr lang="en-US" sz="1400" b="1" kern="1200" dirty="0" smtClean="0">
                <a:latin typeface="+mn-lt"/>
              </a:endParaRPr>
            </a:p>
            <a:p>
              <a:pPr marL="0" lvl="0" indent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altLang="ru-RU" sz="1350" b="1" kern="1200" dirty="0" smtClean="0">
                  <a:latin typeface="+mn-lt"/>
                  <a:cs typeface="Times New Roman" panose="02020603050405020304" pitchFamily="18" charset="0"/>
                </a:rPr>
                <a:t>Codul </a:t>
              </a:r>
              <a:r>
                <a:rPr lang="ro-RO" altLang="ru-RU" sz="1350" b="1" kern="1200" dirty="0">
                  <a:latin typeface="+mn-lt"/>
                  <a:cs typeface="Times New Roman" panose="02020603050405020304" pitchFamily="18" charset="0"/>
                </a:rPr>
                <a:t>Educației </a:t>
              </a:r>
              <a:r>
                <a:rPr lang="en-US" altLang="ru-RU" sz="1350" b="1" kern="1200" dirty="0">
                  <a:latin typeface="+mn-lt"/>
                  <a:cs typeface="Times New Roman" panose="02020603050405020304" pitchFamily="18" charset="0"/>
                </a:rPr>
                <a:t>nr.152 din 17 </a:t>
              </a:r>
              <a:r>
                <a:rPr lang="en-US" altLang="ru-RU" sz="1350" b="1" kern="1200" dirty="0" err="1">
                  <a:latin typeface="+mn-lt"/>
                  <a:cs typeface="Times New Roman" panose="02020603050405020304" pitchFamily="18" charset="0"/>
                </a:rPr>
                <a:t>iulie</a:t>
              </a:r>
              <a:r>
                <a:rPr lang="en-US" altLang="ru-RU" sz="1350" b="1" kern="1200" dirty="0"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altLang="ru-RU" sz="1350" b="1" kern="1200" dirty="0" smtClean="0">
                  <a:latin typeface="+mn-lt"/>
                  <a:cs typeface="Times New Roman" panose="02020603050405020304" pitchFamily="18" charset="0"/>
                </a:rPr>
                <a:t>2014</a:t>
              </a:r>
              <a:endParaRPr lang="en-US" sz="1350" b="1" kern="12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="" xmlns:a16="http://schemas.microsoft.com/office/drawing/2014/main" id="{F69884BC-1E7A-E84E-AEFE-1CFB74C76A0D}"/>
                </a:ext>
              </a:extLst>
            </p:cNvPr>
            <p:cNvSpPr/>
            <p:nvPr/>
          </p:nvSpPr>
          <p:spPr>
            <a:xfrm>
              <a:off x="1019212" y="-100591"/>
              <a:ext cx="6901568" cy="6901568"/>
            </a:xfrm>
            <a:custGeom>
              <a:avLst/>
              <a:gdLst>
                <a:gd name="connsiteX0" fmla="*/ 6148717 w 6901568"/>
                <a:gd name="connsiteY0" fmla="*/ 1299257 h 6901568"/>
                <a:gd name="connsiteX1" fmla="*/ 6815050 w 6901568"/>
                <a:gd name="connsiteY1" fmla="*/ 4218655 h 6901568"/>
                <a:gd name="connsiteX2" fmla="*/ 3450784 w 6901568"/>
                <a:gd name="connsiteY2" fmla="*/ 3450784 h 6901568"/>
                <a:gd name="connsiteX3" fmla="*/ 6148717 w 6901568"/>
                <a:gd name="connsiteY3" fmla="*/ 1299257 h 690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01568" h="6901568">
                  <a:moveTo>
                    <a:pt x="6148717" y="1299257"/>
                  </a:moveTo>
                  <a:cubicBezTo>
                    <a:pt x="6803479" y="2120304"/>
                    <a:pt x="7048732" y="3194827"/>
                    <a:pt x="6815050" y="4218655"/>
                  </a:cubicBezTo>
                  <a:lnTo>
                    <a:pt x="3450784" y="3450784"/>
                  </a:lnTo>
                  <a:lnTo>
                    <a:pt x="6148717" y="129925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126424"/>
                <a:satOff val="-2903"/>
                <a:lumOff val="-1961"/>
                <a:alphaOff val="0"/>
              </a:schemeClr>
            </a:fillRef>
            <a:effectRef idx="0">
              <a:schemeClr val="accent5">
                <a:hueOff val="-1126424"/>
                <a:satOff val="-2903"/>
                <a:lumOff val="-19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05096" tIns="2519598" rIns="342317" bIns="3267269" numCol="1" spcCol="1270" anchor="ctr" anchorCtr="0">
              <a:noAutofit/>
            </a:bodyPr>
            <a:lstStyle/>
            <a:p>
              <a:pPr marL="0" lvl="0" indent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sz="1400" b="1" kern="1200" dirty="0"/>
                <a:t>Aplicarea unor mecanisme noi de </a:t>
              </a:r>
              <a:r>
                <a:rPr lang="ro-RO" sz="1400" b="1" kern="1200" dirty="0" err="1"/>
                <a:t>finanţare</a:t>
              </a:r>
              <a:r>
                <a:rPr lang="ro-RO" sz="1400" b="1" kern="1200" dirty="0"/>
                <a:t> a </a:t>
              </a:r>
              <a:r>
                <a:rPr lang="ro-RO" sz="1400" b="1" kern="1200" dirty="0" err="1"/>
                <a:t>învăţămîntului</a:t>
              </a:r>
              <a:r>
                <a:rPr lang="ro-RO" sz="1400" b="1" kern="1200" dirty="0"/>
                <a:t> </a:t>
              </a:r>
              <a:r>
                <a:rPr lang="ro-RO" sz="1400" b="1" kern="1200" dirty="0" err="1"/>
                <a:t>vocaţional</a:t>
              </a:r>
              <a:r>
                <a:rPr lang="ro-RO" sz="1400" b="1" kern="1200" dirty="0"/>
                <a:t>/tehnic, inclusiv diversificarea surselor de </a:t>
              </a:r>
              <a:r>
                <a:rPr lang="ro-RO" sz="1400" b="1" kern="1200" dirty="0" err="1"/>
                <a:t>finanţare</a:t>
              </a:r>
              <a:r>
                <a:rPr lang="it-IT" sz="1400" b="1" kern="1200" dirty="0"/>
                <a:t> </a:t>
              </a:r>
              <a:endParaRPr lang="en-US" sz="1400" b="1" kern="120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3B8E6CBD-83FF-1C48-AE0E-570D289874CA}"/>
                </a:ext>
              </a:extLst>
            </p:cNvPr>
            <p:cNvSpPr/>
            <p:nvPr/>
          </p:nvSpPr>
          <p:spPr>
            <a:xfrm>
              <a:off x="987169" y="39083"/>
              <a:ext cx="6901568" cy="6901568"/>
            </a:xfrm>
            <a:custGeom>
              <a:avLst/>
              <a:gdLst>
                <a:gd name="connsiteX0" fmla="*/ 6815050 w 6901568"/>
                <a:gd name="connsiteY0" fmla="*/ 4218655 h 6901568"/>
                <a:gd name="connsiteX1" fmla="*/ 4948023 w 6901568"/>
                <a:gd name="connsiteY1" fmla="*/ 6559833 h 6901568"/>
                <a:gd name="connsiteX2" fmla="*/ 3450784 w 6901568"/>
                <a:gd name="connsiteY2" fmla="*/ 3450784 h 6901568"/>
                <a:gd name="connsiteX3" fmla="*/ 6815050 w 6901568"/>
                <a:gd name="connsiteY3" fmla="*/ 4218655 h 690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01568" h="6901568">
                  <a:moveTo>
                    <a:pt x="6815050" y="4218655"/>
                  </a:moveTo>
                  <a:cubicBezTo>
                    <a:pt x="6581368" y="5242484"/>
                    <a:pt x="5894184" y="6104186"/>
                    <a:pt x="4948023" y="6559833"/>
                  </a:cubicBezTo>
                  <a:lnTo>
                    <a:pt x="3450784" y="3450784"/>
                  </a:lnTo>
                  <a:lnTo>
                    <a:pt x="6815050" y="421865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9573" tIns="4105317" rIns="844325" bIns="1558308" numCol="1" spcCol="1270" anchor="ctr" anchorCtr="0">
              <a:noAutofit/>
            </a:bodyPr>
            <a:lstStyle/>
            <a:p>
              <a:pPr marL="0" lvl="0" indent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sz="1400" b="1" kern="1200" dirty="0"/>
                <a:t>F</a:t>
              </a:r>
              <a:r>
                <a:rPr lang="it-IT" sz="1400" b="1" kern="1200" dirty="0"/>
                <a:t>ormare</a:t>
              </a:r>
              <a:r>
                <a:rPr lang="ro-MD" sz="1400" b="1" kern="1200" dirty="0"/>
                <a:t>a</a:t>
              </a:r>
              <a:r>
                <a:rPr lang="it-IT" sz="1400" b="1" kern="1200" dirty="0"/>
                <a:t> profesională continuă a cadrelor </a:t>
              </a:r>
              <a:r>
                <a:rPr lang="it-IT" sz="1400" b="1" kern="1200" dirty="0" smtClean="0"/>
                <a:t>didactice  </a:t>
              </a:r>
              <a:r>
                <a:rPr lang="ro-MD" sz="1400" b="1" kern="1200" dirty="0" smtClean="0"/>
                <a:t>ș</a:t>
              </a:r>
              <a:r>
                <a:rPr lang="it-IT" sz="1400" b="1" kern="1200" dirty="0" smtClean="0"/>
                <a:t>i manageriale</a:t>
              </a:r>
              <a:endParaRPr lang="en-US" sz="1400" b="1" kern="120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E9D9D845-775D-BB47-AA6E-7361B84CF232}"/>
                </a:ext>
              </a:extLst>
            </p:cNvPr>
            <p:cNvSpPr/>
            <p:nvPr/>
          </p:nvSpPr>
          <p:spPr>
            <a:xfrm>
              <a:off x="858997" y="100705"/>
              <a:ext cx="6901568" cy="6901568"/>
            </a:xfrm>
            <a:custGeom>
              <a:avLst/>
              <a:gdLst>
                <a:gd name="connsiteX0" fmla="*/ 4947948 w 6901568"/>
                <a:gd name="connsiteY0" fmla="*/ 6559869 h 6901568"/>
                <a:gd name="connsiteX1" fmla="*/ 1953544 w 6901568"/>
                <a:gd name="connsiteY1" fmla="*/ 6559832 h 6901568"/>
                <a:gd name="connsiteX2" fmla="*/ 3450784 w 6901568"/>
                <a:gd name="connsiteY2" fmla="*/ 3450784 h 6901568"/>
                <a:gd name="connsiteX3" fmla="*/ 4947948 w 6901568"/>
                <a:gd name="connsiteY3" fmla="*/ 6559869 h 690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01568" h="6901568">
                  <a:moveTo>
                    <a:pt x="4947948" y="6559869"/>
                  </a:moveTo>
                  <a:cubicBezTo>
                    <a:pt x="4001803" y="7015480"/>
                    <a:pt x="2899678" y="7015467"/>
                    <a:pt x="1953544" y="6559832"/>
                  </a:cubicBezTo>
                  <a:lnTo>
                    <a:pt x="3450784" y="3450784"/>
                  </a:lnTo>
                  <a:lnTo>
                    <a:pt x="4947948" y="655986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20000" tIns="1728000" rIns="2448000" bIns="288000" numCol="1" spcCol="1270" anchor="b" anchorCtr="0">
              <a:noAutofit/>
            </a:bodyPr>
            <a:lstStyle/>
            <a:p>
              <a:pPr marL="0" lvl="0" indent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sz="1350" b="1" kern="1200" dirty="0"/>
                <a:t>Consolidarea capacităților IÎPT în elaborarea, executarea și transparența bugetelor </a:t>
              </a:r>
              <a:endParaRPr lang="en-US" sz="1350" b="1" kern="1200" dirty="0" smtClean="0"/>
            </a:p>
            <a:p>
              <a:pPr marL="0" lvl="0" indent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altLang="ru-RU" sz="1350" b="1" kern="1200" dirty="0" smtClean="0">
                  <a:cs typeface="Times New Roman" panose="02020603050405020304" pitchFamily="18" charset="0"/>
                </a:rPr>
                <a:t>Hotărârea </a:t>
              </a:r>
              <a:r>
                <a:rPr lang="ro-RO" altLang="ru-RU" sz="1350" b="1" kern="1200" dirty="0">
                  <a:cs typeface="Times New Roman" panose="02020603050405020304" pitchFamily="18" charset="0"/>
                </a:rPr>
                <a:t>Guvernului n</a:t>
              </a:r>
              <a:r>
                <a:rPr lang="ru-RU" altLang="ru-RU" sz="1350" b="1" kern="1200" dirty="0">
                  <a:cs typeface="Times New Roman" panose="02020603050405020304" pitchFamily="18" charset="0"/>
                </a:rPr>
                <a:t>r.1077 </a:t>
              </a:r>
              <a:r>
                <a:rPr lang="ru-RU" altLang="ru-RU" sz="1350" b="1" kern="1200" dirty="0" err="1">
                  <a:cs typeface="Times New Roman" panose="02020603050405020304" pitchFamily="18" charset="0"/>
                </a:rPr>
                <a:t>din</a:t>
              </a:r>
              <a:r>
                <a:rPr lang="ru-RU" altLang="ru-RU" sz="1350" b="1" kern="1200" dirty="0">
                  <a:cs typeface="Times New Roman" panose="02020603050405020304" pitchFamily="18" charset="0"/>
                </a:rPr>
                <a:t>  23.09.2016</a:t>
              </a:r>
              <a:endParaRPr lang="en-US" sz="1350" b="1" kern="12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4626223B-39DC-B64B-88A7-936CEA23C06D}"/>
                </a:ext>
              </a:extLst>
            </p:cNvPr>
            <p:cNvSpPr/>
            <p:nvPr/>
          </p:nvSpPr>
          <p:spPr>
            <a:xfrm>
              <a:off x="730825" y="39083"/>
              <a:ext cx="6901568" cy="6901568"/>
            </a:xfrm>
            <a:custGeom>
              <a:avLst/>
              <a:gdLst>
                <a:gd name="connsiteX0" fmla="*/ 1953544 w 6901568"/>
                <a:gd name="connsiteY0" fmla="*/ 6559833 h 6901568"/>
                <a:gd name="connsiteX1" fmla="*/ 86518 w 6901568"/>
                <a:gd name="connsiteY1" fmla="*/ 4218654 h 6901568"/>
                <a:gd name="connsiteX2" fmla="*/ 3450784 w 6901568"/>
                <a:gd name="connsiteY2" fmla="*/ 3450784 h 6901568"/>
                <a:gd name="connsiteX3" fmla="*/ 1953544 w 6901568"/>
                <a:gd name="connsiteY3" fmla="*/ 6559833 h 690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01568" h="6901568">
                  <a:moveTo>
                    <a:pt x="1953544" y="6559833"/>
                  </a:moveTo>
                  <a:cubicBezTo>
                    <a:pt x="1007383" y="6104186"/>
                    <a:pt x="320199" y="5242483"/>
                    <a:pt x="86518" y="4218654"/>
                  </a:cubicBezTo>
                  <a:lnTo>
                    <a:pt x="3450784" y="3450784"/>
                  </a:lnTo>
                  <a:lnTo>
                    <a:pt x="1953544" y="655983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505695"/>
                <a:satOff val="-11613"/>
                <a:lumOff val="-7843"/>
                <a:alphaOff val="0"/>
              </a:schemeClr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2000" tIns="4068000" rIns="4104000" bIns="1332000" numCol="1" spcCol="1270" anchor="ctr" anchorCtr="0">
              <a:noAutofit/>
            </a:bodyPr>
            <a:lstStyle/>
            <a:p>
              <a:pPr lvl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MD" sz="1400" b="1" kern="1200" dirty="0"/>
                <a:t>Finanțarea IÎPT, inclusiv din veniturile obținute din activitatea de producere și/sau prestări servicii, etc. </a:t>
              </a:r>
              <a:r>
                <a:rPr lang="nn-NO" altLang="en-US" sz="1400" b="1" dirty="0" err="1">
                  <a:solidFill>
                    <a:schemeClr val="bg1"/>
                  </a:solidFill>
                </a:rPr>
                <a:t>Ordinul</a:t>
              </a:r>
              <a:r>
                <a:rPr lang="nn-NO" altLang="en-US" sz="1400" b="1" dirty="0">
                  <a:solidFill>
                    <a:schemeClr val="bg1"/>
                  </a:solidFill>
                </a:rPr>
                <a:t> </a:t>
              </a:r>
              <a:r>
                <a:rPr lang="nn-NO" altLang="en-US" sz="1400" b="1" dirty="0" err="1">
                  <a:solidFill>
                    <a:schemeClr val="bg1"/>
                  </a:solidFill>
                </a:rPr>
                <a:t>Ministrului</a:t>
              </a:r>
              <a:r>
                <a:rPr lang="nn-NO" altLang="en-US" sz="1400" b="1" dirty="0">
                  <a:solidFill>
                    <a:schemeClr val="bg1"/>
                  </a:solidFill>
                </a:rPr>
                <a:t> </a:t>
              </a:r>
              <a:r>
                <a:rPr lang="nn-NO" altLang="en-US" sz="1400" b="1" dirty="0" err="1">
                  <a:solidFill>
                    <a:schemeClr val="bg1"/>
                  </a:solidFill>
                </a:rPr>
                <a:t>Educației</a:t>
              </a:r>
              <a:r>
                <a:rPr lang="nn-NO" altLang="en-US" sz="1400" b="1" dirty="0">
                  <a:solidFill>
                    <a:schemeClr val="bg1"/>
                  </a:solidFill>
                </a:rPr>
                <a:t> nr.550 din 10.06.2015</a:t>
              </a:r>
              <a:r>
                <a:rPr lang="ro-MD" sz="1350" b="1" kern="1200" dirty="0">
                  <a:solidFill>
                    <a:schemeClr val="bg1"/>
                  </a:solidFill>
                </a:rPr>
                <a:t> </a:t>
              </a:r>
              <a:endParaRPr lang="en-US" sz="135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9BA8BDC5-9354-094A-A0A9-C7D46E707B2B}"/>
                </a:ext>
              </a:extLst>
            </p:cNvPr>
            <p:cNvSpPr/>
            <p:nvPr/>
          </p:nvSpPr>
          <p:spPr>
            <a:xfrm>
              <a:off x="698782" y="-100591"/>
              <a:ext cx="6901568" cy="6901568"/>
            </a:xfrm>
            <a:custGeom>
              <a:avLst/>
              <a:gdLst>
                <a:gd name="connsiteX0" fmla="*/ 86518 w 6901568"/>
                <a:gd name="connsiteY0" fmla="*/ 4218653 h 6901568"/>
                <a:gd name="connsiteX1" fmla="*/ 752852 w 6901568"/>
                <a:gd name="connsiteY1" fmla="*/ 1299257 h 6901568"/>
                <a:gd name="connsiteX2" fmla="*/ 3450784 w 6901568"/>
                <a:gd name="connsiteY2" fmla="*/ 3450784 h 6901568"/>
                <a:gd name="connsiteX3" fmla="*/ 86518 w 6901568"/>
                <a:gd name="connsiteY3" fmla="*/ 4218653 h 690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01568" h="6901568">
                  <a:moveTo>
                    <a:pt x="86518" y="4218653"/>
                  </a:moveTo>
                  <a:cubicBezTo>
                    <a:pt x="-147163" y="3194825"/>
                    <a:pt x="98090" y="2120303"/>
                    <a:pt x="752852" y="1299257"/>
                  </a:cubicBezTo>
                  <a:lnTo>
                    <a:pt x="3450784" y="3450784"/>
                  </a:lnTo>
                  <a:lnTo>
                    <a:pt x="86518" y="421865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632119"/>
                <a:satOff val="-14516"/>
                <a:lumOff val="-9804"/>
                <a:alphaOff val="0"/>
              </a:schemeClr>
            </a:fillRef>
            <a:effectRef idx="0">
              <a:schemeClr val="accent5">
                <a:hueOff val="-5632119"/>
                <a:satOff val="-14516"/>
                <a:lumOff val="-9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318" tIns="2519598" rIns="4705095" bIns="3267269" numCol="1" spcCol="1270" anchor="ctr" anchorCtr="0">
              <a:noAutofit/>
            </a:bodyPr>
            <a:lstStyle/>
            <a:p>
              <a:pPr lvl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MD" sz="1400" b="1" kern="1200" dirty="0"/>
                <a:t>Creșterea transparenței IÎPT prin publicarea raportului anual pe pagina </a:t>
              </a:r>
              <a:r>
                <a:rPr lang="ro-MD" sz="1400" b="1" kern="1200" dirty="0" smtClean="0"/>
                <a:t>web</a:t>
              </a:r>
              <a:endParaRPr lang="en-US" sz="1400" b="1" kern="1200" dirty="0" smtClean="0"/>
            </a:p>
            <a:p>
              <a:pPr lvl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MD" sz="1350" b="1" kern="1200" dirty="0" smtClean="0"/>
                <a:t> </a:t>
              </a:r>
              <a:r>
                <a:rPr lang="nn-NO" altLang="en-US" sz="1400" b="1" dirty="0" err="1">
                  <a:solidFill>
                    <a:schemeClr val="bg1"/>
                  </a:solidFill>
                </a:rPr>
                <a:t>Ordinul</a:t>
              </a:r>
              <a:r>
                <a:rPr lang="nn-NO" altLang="en-US" sz="1400" b="1" dirty="0">
                  <a:solidFill>
                    <a:schemeClr val="bg1"/>
                  </a:solidFill>
                </a:rPr>
                <a:t> </a:t>
              </a:r>
              <a:r>
                <a:rPr lang="ro-MD" altLang="en-US" sz="1400" b="1" dirty="0">
                  <a:solidFill>
                    <a:schemeClr val="bg1"/>
                  </a:solidFill>
                </a:rPr>
                <a:t>M</a:t>
              </a:r>
              <a:r>
                <a:rPr lang="nn-NO" altLang="en-US" sz="1400" b="1" dirty="0" err="1">
                  <a:solidFill>
                    <a:schemeClr val="bg1"/>
                  </a:solidFill>
                </a:rPr>
                <a:t>inistrului</a:t>
              </a:r>
              <a:r>
                <a:rPr lang="nn-NO" altLang="en-US" sz="1400" b="1" dirty="0">
                  <a:solidFill>
                    <a:schemeClr val="bg1"/>
                  </a:solidFill>
                </a:rPr>
                <a:t> </a:t>
              </a:r>
              <a:r>
                <a:rPr lang="ro-MD" altLang="en-US" sz="1400" b="1" dirty="0">
                  <a:solidFill>
                    <a:schemeClr val="bg1"/>
                  </a:solidFill>
                </a:rPr>
                <a:t>E</a:t>
              </a:r>
              <a:r>
                <a:rPr lang="nn-NO" altLang="en-US" sz="1400" b="1" dirty="0" err="1">
                  <a:solidFill>
                    <a:schemeClr val="bg1"/>
                  </a:solidFill>
                </a:rPr>
                <a:t>ducației</a:t>
              </a:r>
              <a:r>
                <a:rPr lang="nn-NO" altLang="en-US" sz="1400" b="1" dirty="0">
                  <a:solidFill>
                    <a:schemeClr val="bg1"/>
                  </a:solidFill>
                </a:rPr>
                <a:t> nr.230 din 18.04.2017</a:t>
              </a:r>
              <a:endParaRPr lang="en-US" sz="135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76592C0B-E3B5-774C-919D-0C11046AF81B}"/>
                </a:ext>
              </a:extLst>
            </p:cNvPr>
            <p:cNvSpPr/>
            <p:nvPr/>
          </p:nvSpPr>
          <p:spPr>
            <a:xfrm>
              <a:off x="787517" y="-211509"/>
              <a:ext cx="6901568" cy="6901568"/>
            </a:xfrm>
            <a:custGeom>
              <a:avLst/>
              <a:gdLst>
                <a:gd name="connsiteX0" fmla="*/ 752851 w 6901568"/>
                <a:gd name="connsiteY0" fmla="*/ 1299257 h 6901568"/>
                <a:gd name="connsiteX1" fmla="*/ 3450784 w 6901568"/>
                <a:gd name="connsiteY1" fmla="*/ 0 h 6901568"/>
                <a:gd name="connsiteX2" fmla="*/ 3450784 w 6901568"/>
                <a:gd name="connsiteY2" fmla="*/ 3450784 h 6901568"/>
                <a:gd name="connsiteX3" fmla="*/ 752851 w 6901568"/>
                <a:gd name="connsiteY3" fmla="*/ 1299257 h 690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01568" h="6901568">
                  <a:moveTo>
                    <a:pt x="752851" y="1299257"/>
                  </a:moveTo>
                  <a:cubicBezTo>
                    <a:pt x="1407614" y="478209"/>
                    <a:pt x="2400624" y="0"/>
                    <a:pt x="3450784" y="0"/>
                  </a:cubicBezTo>
                  <a:lnTo>
                    <a:pt x="3450784" y="3450784"/>
                  </a:lnTo>
                  <a:lnTo>
                    <a:pt x="752851" y="129925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20000" tIns="612000" rIns="3491999" bIns="4896000" numCol="1" spcCol="1270" anchor="t" anchorCtr="0">
              <a:noAutofit/>
            </a:bodyPr>
            <a:lstStyle/>
            <a:p>
              <a:pPr lvl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MD" sz="1400" b="1" kern="1200" dirty="0"/>
                <a:t>Aprobarea și implementarea strategiei de realizare și gestionare a veniturilor proprii, inclusiv a activităților de </a:t>
              </a:r>
              <a:r>
                <a:rPr lang="ro-MD" sz="1400" b="1" kern="1200" dirty="0" err="1"/>
                <a:t>antreprenoriat</a:t>
              </a:r>
              <a:r>
                <a:rPr lang="ro-MD" sz="1400" b="1" kern="1200" dirty="0"/>
                <a:t> </a:t>
              </a:r>
              <a:endParaRPr lang="en-US" sz="1400" b="1" kern="1200" dirty="0" smtClean="0"/>
            </a:p>
            <a:p>
              <a:pPr lvl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n-NO" altLang="en-US" sz="1350" b="1" dirty="0" smtClean="0">
                  <a:solidFill>
                    <a:schemeClr val="bg1"/>
                  </a:solidFill>
                </a:rPr>
                <a:t>Ordinul </a:t>
              </a:r>
              <a:r>
                <a:rPr lang="nn-NO" altLang="en-US" sz="1350" b="1" dirty="0">
                  <a:solidFill>
                    <a:schemeClr val="bg1"/>
                  </a:solidFill>
                </a:rPr>
                <a:t>Ministrului Educației nr.550 din 10.06.2015</a:t>
              </a:r>
              <a:endParaRPr lang="en-US" sz="135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Circular Arrow 11">
              <a:extLst>
                <a:ext uri="{FF2B5EF4-FFF2-40B4-BE49-F238E27FC236}">
                  <a16:creationId xmlns="" xmlns:a16="http://schemas.microsoft.com/office/drawing/2014/main" id="{F5C595EA-C955-5D4E-ABD3-B286A9F9BC02}"/>
                </a:ext>
              </a:extLst>
            </p:cNvPr>
            <p:cNvSpPr/>
            <p:nvPr/>
          </p:nvSpPr>
          <p:spPr>
            <a:xfrm>
              <a:off x="502894" y="-638749"/>
              <a:ext cx="7756048" cy="7756048"/>
            </a:xfrm>
            <a:prstGeom prst="circularArrow">
              <a:avLst>
                <a:gd name="adj1" fmla="val 5085"/>
                <a:gd name="adj2" fmla="val 327528"/>
                <a:gd name="adj3" fmla="val 18957827"/>
                <a:gd name="adj4" fmla="val 16200343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anchor="b" anchorCtr="0"/>
            <a:lstStyle/>
            <a:p>
              <a:endParaRPr lang="en-US"/>
            </a:p>
          </p:txBody>
        </p:sp>
        <p:sp>
          <p:nvSpPr>
            <p:cNvPr id="13" name="Circular Arrow 12">
              <a:extLst>
                <a:ext uri="{FF2B5EF4-FFF2-40B4-BE49-F238E27FC236}">
                  <a16:creationId xmlns="" xmlns:a16="http://schemas.microsoft.com/office/drawing/2014/main" id="{55F3D586-6A1F-E044-9375-D88FB49AA915}"/>
                </a:ext>
              </a:extLst>
            </p:cNvPr>
            <p:cNvSpPr/>
            <p:nvPr/>
          </p:nvSpPr>
          <p:spPr>
            <a:xfrm>
              <a:off x="592186" y="-527340"/>
              <a:ext cx="7756048" cy="7756048"/>
            </a:xfrm>
            <a:prstGeom prst="circularArrow">
              <a:avLst>
                <a:gd name="adj1" fmla="val 5085"/>
                <a:gd name="adj2" fmla="val 327528"/>
                <a:gd name="adj3" fmla="val 443744"/>
                <a:gd name="adj4" fmla="val 19285776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126424"/>
                <a:satOff val="-2903"/>
                <a:lumOff val="-1961"/>
                <a:alphaOff val="0"/>
              </a:schemeClr>
            </a:fillRef>
            <a:effectRef idx="0">
              <a:schemeClr val="accent5">
                <a:hueOff val="-1126424"/>
                <a:satOff val="-2903"/>
                <a:lumOff val="-196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Circular Arrow 13">
              <a:extLst>
                <a:ext uri="{FF2B5EF4-FFF2-40B4-BE49-F238E27FC236}">
                  <a16:creationId xmlns="" xmlns:a16="http://schemas.microsoft.com/office/drawing/2014/main" id="{102B4A2E-DB46-8843-B3EA-10978F755447}"/>
                </a:ext>
              </a:extLst>
            </p:cNvPr>
            <p:cNvSpPr/>
            <p:nvPr/>
          </p:nvSpPr>
          <p:spPr>
            <a:xfrm>
              <a:off x="560030" y="-387989"/>
              <a:ext cx="7756048" cy="7756048"/>
            </a:xfrm>
            <a:prstGeom prst="circularArrow">
              <a:avLst>
                <a:gd name="adj1" fmla="val 5085"/>
                <a:gd name="adj2" fmla="val 327528"/>
                <a:gd name="adj3" fmla="val 3529100"/>
                <a:gd name="adj4" fmla="val 770764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ircular Arrow 14">
              <a:extLst>
                <a:ext uri="{FF2B5EF4-FFF2-40B4-BE49-F238E27FC236}">
                  <a16:creationId xmlns="" xmlns:a16="http://schemas.microsoft.com/office/drawing/2014/main" id="{765D88F2-AA62-D646-9E66-085944359FE3}"/>
                </a:ext>
              </a:extLst>
            </p:cNvPr>
            <p:cNvSpPr/>
            <p:nvPr/>
          </p:nvSpPr>
          <p:spPr>
            <a:xfrm>
              <a:off x="431757" y="-326716"/>
              <a:ext cx="7756048" cy="7756048"/>
            </a:xfrm>
            <a:prstGeom prst="circularArrow">
              <a:avLst>
                <a:gd name="adj1" fmla="val 5085"/>
                <a:gd name="adj2" fmla="val 327528"/>
                <a:gd name="adj3" fmla="val 6615046"/>
                <a:gd name="adj4" fmla="val 3857426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Circular Arrow 15">
              <a:extLst>
                <a:ext uri="{FF2B5EF4-FFF2-40B4-BE49-F238E27FC236}">
                  <a16:creationId xmlns="" xmlns:a16="http://schemas.microsoft.com/office/drawing/2014/main" id="{5417ED35-6BB4-A445-90F6-47FE990B3265}"/>
                </a:ext>
              </a:extLst>
            </p:cNvPr>
            <p:cNvSpPr/>
            <p:nvPr/>
          </p:nvSpPr>
          <p:spPr>
            <a:xfrm>
              <a:off x="303485" y="-387989"/>
              <a:ext cx="7756048" cy="7756048"/>
            </a:xfrm>
            <a:prstGeom prst="circularArrow">
              <a:avLst>
                <a:gd name="adj1" fmla="val 5085"/>
                <a:gd name="adj2" fmla="val 327528"/>
                <a:gd name="adj3" fmla="val 9701707"/>
                <a:gd name="adj4" fmla="val 6943371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505695"/>
                <a:satOff val="-11613"/>
                <a:lumOff val="-7843"/>
                <a:alphaOff val="0"/>
              </a:schemeClr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Circular Arrow 16">
              <a:extLst>
                <a:ext uri="{FF2B5EF4-FFF2-40B4-BE49-F238E27FC236}">
                  <a16:creationId xmlns="" xmlns:a16="http://schemas.microsoft.com/office/drawing/2014/main" id="{4C5031F6-2222-F244-A256-666AE482FBE0}"/>
                </a:ext>
              </a:extLst>
            </p:cNvPr>
            <p:cNvSpPr/>
            <p:nvPr/>
          </p:nvSpPr>
          <p:spPr>
            <a:xfrm>
              <a:off x="271328" y="-527340"/>
              <a:ext cx="7756048" cy="7756048"/>
            </a:xfrm>
            <a:prstGeom prst="circularArrow">
              <a:avLst>
                <a:gd name="adj1" fmla="val 5085"/>
                <a:gd name="adj2" fmla="val 327528"/>
                <a:gd name="adj3" fmla="val 12786695"/>
                <a:gd name="adj4" fmla="val 10028727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632119"/>
                <a:satOff val="-14516"/>
                <a:lumOff val="-9804"/>
                <a:alphaOff val="0"/>
              </a:schemeClr>
            </a:fillRef>
            <a:effectRef idx="0">
              <a:schemeClr val="accent5">
                <a:hueOff val="-5632119"/>
                <a:satOff val="-14516"/>
                <a:lumOff val="-9804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Circular Arrow 17">
              <a:extLst>
                <a:ext uri="{FF2B5EF4-FFF2-40B4-BE49-F238E27FC236}">
                  <a16:creationId xmlns="" xmlns:a16="http://schemas.microsoft.com/office/drawing/2014/main" id="{4E3F14DE-5C22-9C4E-9D50-D7E3578930AD}"/>
                </a:ext>
              </a:extLst>
            </p:cNvPr>
            <p:cNvSpPr/>
            <p:nvPr/>
          </p:nvSpPr>
          <p:spPr>
            <a:xfrm>
              <a:off x="360621" y="-638749"/>
              <a:ext cx="7756048" cy="7756048"/>
            </a:xfrm>
            <a:prstGeom prst="circularArrow">
              <a:avLst>
                <a:gd name="adj1" fmla="val 5085"/>
                <a:gd name="adj2" fmla="val 327528"/>
                <a:gd name="adj3" fmla="val 15872129"/>
                <a:gd name="adj4" fmla="val 13114645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A7072A9-F743-D64B-88F7-6501A92CE41B}"/>
              </a:ext>
            </a:extLst>
          </p:cNvPr>
          <p:cNvSpPr/>
          <p:nvPr/>
        </p:nvSpPr>
        <p:spPr>
          <a:xfrm>
            <a:off x="9255128" y="146815"/>
            <a:ext cx="28053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ru-RU" sz="3200" b="1" dirty="0" err="1">
                <a:solidFill>
                  <a:schemeClr val="bg1"/>
                </a:solidFill>
              </a:rPr>
              <a:t>Modernizarea</a:t>
            </a:r>
            <a:r>
              <a:rPr lang="en-US" altLang="ru-RU" sz="3200" b="1" dirty="0">
                <a:solidFill>
                  <a:schemeClr val="bg1"/>
                </a:solidFill>
              </a:rPr>
              <a:t> </a:t>
            </a:r>
            <a:r>
              <a:rPr lang="en-US" altLang="ru-RU" sz="3200" b="1" dirty="0" err="1">
                <a:solidFill>
                  <a:schemeClr val="bg1"/>
                </a:solidFill>
              </a:rPr>
              <a:t>învăţămîntului</a:t>
            </a:r>
            <a:r>
              <a:rPr lang="en-US" altLang="ru-RU" sz="3200" b="1" dirty="0">
                <a:solidFill>
                  <a:schemeClr val="bg1"/>
                </a:solidFill>
              </a:rPr>
              <a:t> vocational</a:t>
            </a:r>
          </a:p>
          <a:p>
            <a:pPr algn="r"/>
            <a:r>
              <a:rPr lang="en-US" altLang="ru-RU" sz="3200" b="1" dirty="0">
                <a:solidFill>
                  <a:schemeClr val="bg1"/>
                </a:solidFill>
              </a:rPr>
              <a:t>/</a:t>
            </a:r>
            <a:r>
              <a:rPr lang="en-US" altLang="ru-RU" sz="3200" b="1" dirty="0" err="1">
                <a:solidFill>
                  <a:schemeClr val="bg1"/>
                </a:solidFill>
              </a:rPr>
              <a:t>tehnic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7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35EFDD-BE86-7642-BC8B-4D90ABEA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136525"/>
            <a:ext cx="7474172" cy="1325563"/>
          </a:xfrm>
        </p:spPr>
        <p:txBody>
          <a:bodyPr>
            <a:normAutofit/>
          </a:bodyPr>
          <a:lstStyle/>
          <a:p>
            <a:r>
              <a:rPr lang="ro-MD" altLang="en-US" b="1" dirty="0"/>
              <a:t>REZULTATELE CERCETĂRII</a:t>
            </a:r>
            <a:endParaRPr lang="en-US" b="1" dirty="0"/>
          </a:p>
        </p:txBody>
      </p:sp>
      <p:sp>
        <p:nvSpPr>
          <p:cNvPr id="48" name="Footer Placeholder 3">
            <a:extLst>
              <a:ext uri="{FF2B5EF4-FFF2-40B4-BE49-F238E27FC236}">
                <a16:creationId xmlns="" xmlns:a16="http://schemas.microsoft.com/office/drawing/2014/main" id="{CF517CF2-0A4D-0D4D-8186-D6045C058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892318" y="6538912"/>
            <a:ext cx="549864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9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Proiectul</a:t>
            </a:r>
            <a:r>
              <a:rPr lang="en-US" altLang="en-US" sz="9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altLang="en-US" sz="9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Activitatea</a:t>
            </a:r>
            <a:r>
              <a:rPr lang="en-US" altLang="en-US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altLang="en-US" sz="9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instruire</a:t>
            </a:r>
            <a:r>
              <a:rPr lang="en-US" altLang="en-US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9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în</a:t>
            </a:r>
            <a:r>
              <a:rPr lang="en-US" altLang="en-US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9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domeniul</a:t>
            </a:r>
            <a:r>
              <a:rPr lang="en-US" altLang="en-US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9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antreprenoriatului</a:t>
            </a:r>
            <a:r>
              <a:rPr lang="en-US" altLang="en-US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9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și</a:t>
            </a:r>
            <a:r>
              <a:rPr lang="en-US" altLang="en-US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9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angajării</a:t>
            </a:r>
            <a:r>
              <a:rPr lang="en-US" altLang="en-US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9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în</a:t>
            </a:r>
            <a:r>
              <a:rPr lang="en-US" altLang="en-US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9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câmpul</a:t>
            </a:r>
            <a:r>
              <a:rPr lang="en-US" altLang="en-US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altLang="en-US" sz="9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muncii</a:t>
            </a:r>
            <a:r>
              <a:rPr lang="en-US" altLang="en-US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(MEEETA IV). </a:t>
            </a:r>
            <a:endParaRPr lang="en-US" altLang="ru-RU" sz="9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59A309A7-1751-4ABE-A3C1-EEC40366AD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967D8EB6-EAE1-4F9C-B398-83321E2872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0" descr="Presentation with Checklist">
            <a:extLst>
              <a:ext uri="{FF2B5EF4-FFF2-40B4-BE49-F238E27FC236}">
                <a16:creationId xmlns="" xmlns:a16="http://schemas.microsoft.com/office/drawing/2014/main" id="{B2DCC7F0-A229-0945-9C50-FD972B1A4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 prst="angle"/>
          </a:sp3d>
        </p:spPr>
      </p:pic>
      <p:graphicFrame>
        <p:nvGraphicFramePr>
          <p:cNvPr id="51" name="Content Placeholder 2">
            <a:extLst>
              <a:ext uri="{FF2B5EF4-FFF2-40B4-BE49-F238E27FC236}">
                <a16:creationId xmlns="" xmlns:a16="http://schemas.microsoft.com/office/drawing/2014/main" id="{0159CA56-3583-9F40-B8F9-C01FD1E889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100797"/>
              </p:ext>
            </p:extLst>
          </p:nvPr>
        </p:nvGraphicFramePr>
        <p:xfrm>
          <a:off x="163682" y="1630410"/>
          <a:ext cx="9587752" cy="4894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8068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="" xmlns:a16="http://schemas.microsoft.com/office/drawing/2014/main" id="{15911E3A-C35B-4EF7-A355-B84E9A14AF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E21ADB3D-AD65-44B4-847D-5E90E90A5D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53" name="Freeform 5">
              <a:extLst>
                <a:ext uri="{FF2B5EF4-FFF2-40B4-BE49-F238E27FC236}">
                  <a16:creationId xmlns="" xmlns:a16="http://schemas.microsoft.com/office/drawing/2014/main" id="{CF580C70-814C-4845-B645-919BFFBD16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6">
              <a:extLst>
                <a:ext uri="{FF2B5EF4-FFF2-40B4-BE49-F238E27FC236}">
                  <a16:creationId xmlns="" xmlns:a16="http://schemas.microsoft.com/office/drawing/2014/main" id="{34D7BF57-4CAA-45B2-9EF0-0AA1FCF70B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7">
              <a:extLst>
                <a:ext uri="{FF2B5EF4-FFF2-40B4-BE49-F238E27FC236}">
                  <a16:creationId xmlns="" xmlns:a16="http://schemas.microsoft.com/office/drawing/2014/main" id="{7886F306-C03A-40C6-8FD5-DCE3D4595D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8">
              <a:extLst>
                <a:ext uri="{FF2B5EF4-FFF2-40B4-BE49-F238E27FC236}">
                  <a16:creationId xmlns="" xmlns:a16="http://schemas.microsoft.com/office/drawing/2014/main" id="{2FDC9A36-C7C3-47D7-A64E-ED25C47EC7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9">
              <a:extLst>
                <a:ext uri="{FF2B5EF4-FFF2-40B4-BE49-F238E27FC236}">
                  <a16:creationId xmlns="" xmlns:a16="http://schemas.microsoft.com/office/drawing/2014/main" id="{BB19BC37-158A-43DC-9A9E-E45CC71954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0">
              <a:extLst>
                <a:ext uri="{FF2B5EF4-FFF2-40B4-BE49-F238E27FC236}">
                  <a16:creationId xmlns="" xmlns:a16="http://schemas.microsoft.com/office/drawing/2014/main" id="{077654CC-108F-48D5-B5E9-437F164F52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1">
              <a:extLst>
                <a:ext uri="{FF2B5EF4-FFF2-40B4-BE49-F238E27FC236}">
                  <a16:creationId xmlns="" xmlns:a16="http://schemas.microsoft.com/office/drawing/2014/main" id="{A3CF3A63-1C1E-4E85-A78A-FDC16431E3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2">
              <a:extLst>
                <a:ext uri="{FF2B5EF4-FFF2-40B4-BE49-F238E27FC236}">
                  <a16:creationId xmlns="" xmlns:a16="http://schemas.microsoft.com/office/drawing/2014/main" id="{8740FC9A-72DD-4D9B-BA25-1CCED13524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3">
              <a:extLst>
                <a:ext uri="{FF2B5EF4-FFF2-40B4-BE49-F238E27FC236}">
                  <a16:creationId xmlns="" xmlns:a16="http://schemas.microsoft.com/office/drawing/2014/main" id="{7FBF5743-F2AE-4D0D-BCD1-01F7686D01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4">
              <a:extLst>
                <a:ext uri="{FF2B5EF4-FFF2-40B4-BE49-F238E27FC236}">
                  <a16:creationId xmlns="" xmlns:a16="http://schemas.microsoft.com/office/drawing/2014/main" id="{CED32316-D4F7-4795-BBE0-DEBB60E27C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5">
              <a:extLst>
                <a:ext uri="{FF2B5EF4-FFF2-40B4-BE49-F238E27FC236}">
                  <a16:creationId xmlns="" xmlns:a16="http://schemas.microsoft.com/office/drawing/2014/main" id="{583B23C9-B9B7-4E93-9538-CBE316F83F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6">
              <a:extLst>
                <a:ext uri="{FF2B5EF4-FFF2-40B4-BE49-F238E27FC236}">
                  <a16:creationId xmlns="" xmlns:a16="http://schemas.microsoft.com/office/drawing/2014/main" id="{5B144260-9F2C-4ADB-A37C-1CFB4B428B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7">
              <a:extLst>
                <a:ext uri="{FF2B5EF4-FFF2-40B4-BE49-F238E27FC236}">
                  <a16:creationId xmlns="" xmlns:a16="http://schemas.microsoft.com/office/drawing/2014/main" id="{53FF918D-79D3-4F55-A68C-0DD5880DAB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8">
              <a:extLst>
                <a:ext uri="{FF2B5EF4-FFF2-40B4-BE49-F238E27FC236}">
                  <a16:creationId xmlns="" xmlns:a16="http://schemas.microsoft.com/office/drawing/2014/main" id="{B9FC1440-933F-44FE-8D77-4827DD0F99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19">
              <a:extLst>
                <a:ext uri="{FF2B5EF4-FFF2-40B4-BE49-F238E27FC236}">
                  <a16:creationId xmlns="" xmlns:a16="http://schemas.microsoft.com/office/drawing/2014/main" id="{0F67F308-A67C-4D2E-B081-59BB31D8EC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0">
              <a:extLst>
                <a:ext uri="{FF2B5EF4-FFF2-40B4-BE49-F238E27FC236}">
                  <a16:creationId xmlns="" xmlns:a16="http://schemas.microsoft.com/office/drawing/2014/main" id="{80112F01-90EB-4AEC-A39C-5C6875FFB9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1">
              <a:extLst>
                <a:ext uri="{FF2B5EF4-FFF2-40B4-BE49-F238E27FC236}">
                  <a16:creationId xmlns="" xmlns:a16="http://schemas.microsoft.com/office/drawing/2014/main" id="{893F6B05-90EB-4C75-A0F0-C7247553BD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2">
              <a:extLst>
                <a:ext uri="{FF2B5EF4-FFF2-40B4-BE49-F238E27FC236}">
                  <a16:creationId xmlns="" xmlns:a16="http://schemas.microsoft.com/office/drawing/2014/main" id="{227B563B-E0C0-4D81-966D-B5E2DBAAE8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3">
              <a:extLst>
                <a:ext uri="{FF2B5EF4-FFF2-40B4-BE49-F238E27FC236}">
                  <a16:creationId xmlns="" xmlns:a16="http://schemas.microsoft.com/office/drawing/2014/main" id="{130DF93D-D1FF-477A-BDCE-C8B01C3B4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24">
              <a:extLst>
                <a:ext uri="{FF2B5EF4-FFF2-40B4-BE49-F238E27FC236}">
                  <a16:creationId xmlns="" xmlns:a16="http://schemas.microsoft.com/office/drawing/2014/main" id="{44ED67A1-C6FE-4AC8-8473-11DAC03DCD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25">
              <a:extLst>
                <a:ext uri="{FF2B5EF4-FFF2-40B4-BE49-F238E27FC236}">
                  <a16:creationId xmlns="" xmlns:a16="http://schemas.microsoft.com/office/drawing/2014/main" id="{213A54F3-15FA-4C8F-8ABF-CE77E72196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5F8A7F7F-DD1A-4F41-98AC-B9CE2A620C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76" name="Rectangle 75">
              <a:extLst>
                <a:ext uri="{FF2B5EF4-FFF2-40B4-BE49-F238E27FC236}">
                  <a16:creationId xmlns="" xmlns:a16="http://schemas.microsoft.com/office/drawing/2014/main" id="{CEF47228-EB7C-4EBA-BE01-DA6CB241028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22">
              <a:extLst>
                <a:ext uri="{FF2B5EF4-FFF2-40B4-BE49-F238E27FC236}">
                  <a16:creationId xmlns="" xmlns:a16="http://schemas.microsoft.com/office/drawing/2014/main" id="{3D2FD25A-EFFD-4F5C-9258-981F5907DE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77">
              <a:extLst>
                <a:ext uri="{FF2B5EF4-FFF2-40B4-BE49-F238E27FC236}">
                  <a16:creationId xmlns="" xmlns:a16="http://schemas.microsoft.com/office/drawing/2014/main" id="{DCF573BC-A06F-4036-A3A8-9D07DDE622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394A19-6032-1A47-B560-AE655ACD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ro-MD" altLang="en-US" sz="4000" b="1">
                <a:solidFill>
                  <a:srgbClr val="FFFFFF"/>
                </a:solidFill>
              </a:rPr>
              <a:t>PLANIFICAREA / EXECUTAREA AGV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355AEC-E111-5B45-9749-B2D575F4F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163" y="574675"/>
            <a:ext cx="6992937" cy="585712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o-MD" altLang="en-US" sz="1900" dirty="0"/>
              <a:t>Rezultatele cercetării au relevat următoarele:</a:t>
            </a:r>
          </a:p>
          <a:p>
            <a:pPr marL="514350" indent="-514350">
              <a:buFont typeface="+mj-lt"/>
              <a:buAutoNum type="arabicPeriod"/>
            </a:pPr>
            <a:r>
              <a:rPr lang="ro-MD" altLang="en-US" sz="1900" dirty="0"/>
              <a:t>IÎPT au aprobat strategia de realizare și gestionare a veniturilor proprii, inclusiv a activităților </a:t>
            </a:r>
            <a:r>
              <a:rPr lang="ro-MD" altLang="en-US" sz="1900" dirty="0" smtClean="0"/>
              <a:t>antreprenoriale</a:t>
            </a:r>
            <a:endParaRPr lang="ro-MD" altLang="en-US" sz="1900" dirty="0"/>
          </a:p>
          <a:p>
            <a:pPr marL="514350" indent="-514350">
              <a:buFont typeface="+mj-lt"/>
              <a:buAutoNum type="arabicPeriod"/>
            </a:pPr>
            <a:r>
              <a:rPr lang="ro-MD" altLang="en-US" sz="1900" dirty="0"/>
              <a:t>Circa </a:t>
            </a:r>
            <a:r>
              <a:rPr lang="ro-MD" altLang="en-US" sz="1900" dirty="0" smtClean="0"/>
              <a:t>16% </a:t>
            </a:r>
            <a:r>
              <a:rPr lang="ro-MD" altLang="en-US" sz="1900" dirty="0"/>
              <a:t>din IÎPT, au planificat/executat venituri antreprenoriale ce le asigură finanțarea parțială din necesitățile instituției (de la 1%  până la 10,0</a:t>
            </a:r>
            <a:r>
              <a:rPr lang="ro-MD" altLang="en-US" sz="1900" dirty="0" smtClean="0"/>
              <a:t>%)</a:t>
            </a:r>
            <a:endParaRPr lang="ro-MD" altLang="en-US" sz="1900" dirty="0"/>
          </a:p>
          <a:p>
            <a:pPr marL="514350" indent="-514350">
              <a:buFont typeface="+mj-lt"/>
              <a:buAutoNum type="arabicPeriod"/>
            </a:pPr>
            <a:r>
              <a:rPr lang="ro-MD" altLang="en-US" sz="1900" dirty="0"/>
              <a:t>Activitățile generatoare de venit: producerea produselor de panificație, culturilor agricole,  vinului, mierii de albine, etc., prestarea serviciilor în industria ușoară, agricultură, alimentație publică, </a:t>
            </a:r>
            <a:r>
              <a:rPr lang="ro-MD" altLang="en-US" sz="1900" dirty="0" smtClean="0"/>
              <a:t>etc.</a:t>
            </a:r>
            <a:endParaRPr lang="ro-MD" altLang="en-US" sz="1900" dirty="0"/>
          </a:p>
          <a:p>
            <a:pPr marL="514350" indent="-514350">
              <a:buFont typeface="+mj-lt"/>
              <a:buAutoNum type="arabicPeriod"/>
            </a:pPr>
            <a:r>
              <a:rPr lang="ro-MD" altLang="en-US" sz="1900" dirty="0"/>
              <a:t>Finanțarea de la bugetul de stat reprezintă principala sursă de finanțare a activității </a:t>
            </a:r>
            <a:r>
              <a:rPr lang="ro-MD" altLang="en-US" sz="1900" dirty="0" smtClean="0"/>
              <a:t>IÎPT</a:t>
            </a:r>
          </a:p>
          <a:p>
            <a:pPr marL="514350" indent="-514350">
              <a:buFont typeface="+mj-lt"/>
              <a:buAutoNum type="arabicPeriod"/>
            </a:pPr>
            <a:r>
              <a:rPr lang="ro-MD" altLang="en-US" sz="1900" dirty="0" smtClean="0"/>
              <a:t>La </a:t>
            </a:r>
            <a:r>
              <a:rPr lang="ro-MD" altLang="en-US" sz="1900" dirty="0"/>
              <a:t>prima etapă de tranziție la autonomia financiară, unele IÎPT nu dau prioritate planificării/implementării activităților generatoare de </a:t>
            </a:r>
            <a:r>
              <a:rPr lang="ro-MD" altLang="en-US" sz="1900" dirty="0" smtClean="0"/>
              <a:t>venituri</a:t>
            </a:r>
            <a:endParaRPr lang="ro-MD" altLang="en-US" sz="1900" dirty="0"/>
          </a:p>
          <a:p>
            <a:pPr marL="514350" indent="-514350">
              <a:buFont typeface="+mj-lt"/>
              <a:buAutoNum type="arabicPeriod"/>
            </a:pPr>
            <a:r>
              <a:rPr lang="ro-MD" altLang="en-US" sz="1900" dirty="0" smtClean="0"/>
              <a:t>Mecanismul </a:t>
            </a:r>
            <a:r>
              <a:rPr lang="ro-MD" altLang="en-US" sz="1900" dirty="0"/>
              <a:t>de finanțare a IÎPT nu este consolidat prin diversificarea surselor de </a:t>
            </a:r>
            <a:r>
              <a:rPr lang="ro-MD" altLang="en-US" sz="1900" dirty="0" smtClean="0"/>
              <a:t>finanțare</a:t>
            </a:r>
            <a:endParaRPr lang="ro-MD" altLang="en-US" sz="190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64527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AC80C1-1D97-0548-AB94-6D172089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IMPLICAREA ELEVILOR</a:t>
            </a:r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0463A704-8919-4667-97CF-0DB34C1F22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0314874"/>
              </p:ext>
            </p:extLst>
          </p:nvPr>
        </p:nvGraphicFramePr>
        <p:xfrm>
          <a:off x="3872753" y="0"/>
          <a:ext cx="818492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Footer Placeholder 3">
            <a:extLst>
              <a:ext uri="{FF2B5EF4-FFF2-40B4-BE49-F238E27FC236}">
                <a16:creationId xmlns="" xmlns:a16="http://schemas.microsoft.com/office/drawing/2014/main" id="{25984049-D7C6-CF42-A796-2951F5AE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451883" y="6591920"/>
            <a:ext cx="5288233" cy="30299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900" b="1" kern="1200" dirty="0">
                <a:latin typeface="+mn-lt"/>
                <a:ea typeface="+mn-ea"/>
                <a:cs typeface="+mn-cs"/>
              </a:rPr>
              <a:t>Proiectul: </a:t>
            </a:r>
            <a:r>
              <a:rPr lang="en-US" altLang="en-US" sz="900" kern="1200" dirty="0">
                <a:latin typeface="+mn-lt"/>
                <a:ea typeface="+mn-ea"/>
                <a:cs typeface="+mn-cs"/>
              </a:rPr>
              <a:t>Activitatea de instruire în domeniul antreprenoriatului și angajării în câmpul  muncii (MEEETA IV). </a:t>
            </a:r>
            <a:endParaRPr lang="en-US" altLang="ru-RU" sz="9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50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AC5506-6312-4701-8D3C-40187889A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85442D53-E0CE-4144-B059-5452E7CB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ro-MD" altLang="en-US" sz="3200" dirty="0">
                <a:solidFill>
                  <a:schemeClr val="bg1"/>
                </a:solidFill>
              </a:rPr>
              <a:t>IMPEDIMENTE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="" xmlns:a16="http://schemas.microsoft.com/office/drawing/2014/main" id="{F712EB8C-B6DA-E148-AD05-352D73103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562" y="1388303"/>
            <a:ext cx="10235719" cy="518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="" xmlns:a16="http://schemas.microsoft.com/office/drawing/2014/main" id="{F76449EF-8F01-E84B-A436-CED9886F3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451883" y="6591920"/>
            <a:ext cx="5288233" cy="30299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900" b="1" kern="1200" dirty="0">
                <a:latin typeface="+mn-lt"/>
                <a:ea typeface="+mn-ea"/>
                <a:cs typeface="+mn-cs"/>
              </a:rPr>
              <a:t>Proiectul: </a:t>
            </a:r>
            <a:r>
              <a:rPr lang="en-US" altLang="en-US" sz="900" kern="1200" dirty="0">
                <a:latin typeface="+mn-lt"/>
                <a:ea typeface="+mn-ea"/>
                <a:cs typeface="+mn-cs"/>
              </a:rPr>
              <a:t>Activitatea de instruire în domeniul antreprenoriatului și angajării în câmpul  muncii (MEEETA IV). </a:t>
            </a:r>
            <a:endParaRPr lang="en-US" altLang="ru-RU" sz="9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958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3">
            <a:extLst>
              <a:ext uri="{FF2B5EF4-FFF2-40B4-BE49-F238E27FC236}">
                <a16:creationId xmlns="" xmlns:a16="http://schemas.microsoft.com/office/drawing/2014/main" id="{815429E0-9CCE-B949-AAFA-379C114DC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13033" b="-2"/>
          <a:stretch/>
        </p:blipFill>
        <p:spPr bwMode="auto">
          <a:xfrm>
            <a:off x="20" y="-2"/>
            <a:ext cx="4064296" cy="22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">
            <a:extLst>
              <a:ext uri="{FF2B5EF4-FFF2-40B4-BE49-F238E27FC236}">
                <a16:creationId xmlns="" xmlns:a16="http://schemas.microsoft.com/office/drawing/2014/main" id="{8E566CDE-E12A-5544-82BD-0ABD63DF1D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r="38624" b="-1"/>
          <a:stretch/>
        </p:blipFill>
        <p:spPr bwMode="auto">
          <a:xfrm>
            <a:off x="20" y="2285777"/>
            <a:ext cx="4064292" cy="228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Content Placeholder 2">
            <a:extLst>
              <a:ext uri="{FF2B5EF4-FFF2-40B4-BE49-F238E27FC236}">
                <a16:creationId xmlns="" xmlns:a16="http://schemas.microsoft.com/office/drawing/2014/main" id="{3918A45B-CA62-C94E-B119-12EE087827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r="14173" b="-1"/>
          <a:stretch/>
        </p:blipFill>
        <p:spPr>
          <a:xfrm>
            <a:off x="2" y="4605434"/>
            <a:ext cx="4064311" cy="2252566"/>
          </a:xfrm>
          <a:prstGeom prst="rect">
            <a:avLst/>
          </a:prstGeom>
        </p:spPr>
      </p:pic>
      <p:pic>
        <p:nvPicPr>
          <p:cNvPr id="26632" name="Picture 5">
            <a:extLst>
              <a:ext uri="{FF2B5EF4-FFF2-40B4-BE49-F238E27FC236}">
                <a16:creationId xmlns="" xmlns:a16="http://schemas.microsoft.com/office/drawing/2014/main" id="{D4DB4517-8488-D74D-9DF9-5ADE214949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11291" b="-1"/>
          <a:stretch/>
        </p:blipFill>
        <p:spPr bwMode="auto">
          <a:xfrm>
            <a:off x="4064314" y="-10"/>
            <a:ext cx="81333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="" xmlns:a16="http://schemas.microsoft.com/office/drawing/2014/main" id="{B849539B-3694-4E8A-A991-D68126CF33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6096000" y="639740"/>
            <a:ext cx="5440680" cy="5578521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26" name="Title 1">
            <a:extLst>
              <a:ext uri="{FF2B5EF4-FFF2-40B4-BE49-F238E27FC236}">
                <a16:creationId xmlns="" xmlns:a16="http://schemas.microsoft.com/office/drawing/2014/main" id="{33F09AF3-FB6B-164A-92CD-4589095F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431" y="123987"/>
            <a:ext cx="6329249" cy="1208868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ro-MD" altLang="en-US" sz="4000" b="1" dirty="0" smtClean="0"/>
              <a:t>Școala Profesională </a:t>
            </a:r>
            <a:br>
              <a:rPr lang="ro-MD" altLang="en-US" sz="4000" b="1" dirty="0" smtClean="0"/>
            </a:br>
            <a:r>
              <a:rPr lang="ro-MD" altLang="en-US" sz="4000" b="1" dirty="0" err="1" smtClean="0"/>
              <a:t>com</a:t>
            </a:r>
            <a:r>
              <a:rPr lang="ro-MD" altLang="en-US" sz="4000" b="1" dirty="0" smtClean="0"/>
              <a:t>. Alexăndreni, r-nul </a:t>
            </a:r>
            <a:r>
              <a:rPr lang="ro-MD" altLang="en-US" sz="4000" b="1" dirty="0" err="1" smtClean="0"/>
              <a:t>Sîngerei</a:t>
            </a:r>
            <a:endParaRPr lang="en-US" altLang="en-US" sz="4000" b="1" kern="1200" dirty="0"/>
          </a:p>
        </p:txBody>
      </p:sp>
      <p:cxnSp>
        <p:nvCxnSpPr>
          <p:cNvPr id="145" name="Straight Connector 144">
            <a:extLst>
              <a:ext uri="{FF2B5EF4-FFF2-40B4-BE49-F238E27FC236}">
                <a16:creationId xmlns="" xmlns:a16="http://schemas.microsoft.com/office/drawing/2014/main" id="{85D24317-6D0E-4553-A14C-1FA053CABF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2285774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6" name="Content Placeholder 26635">
            <a:extLst>
              <a:ext uri="{FF2B5EF4-FFF2-40B4-BE49-F238E27FC236}">
                <a16:creationId xmlns="" xmlns:a16="http://schemas.microsoft.com/office/drawing/2014/main" id="{C898B6CC-6456-4BD6-9BC4-18BA3BACB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949" y="1456851"/>
            <a:ext cx="7155051" cy="5072306"/>
          </a:xfrm>
        </p:spPr>
        <p:txBody>
          <a:bodyPr>
            <a:normAutofit/>
          </a:bodyPr>
          <a:lstStyle/>
          <a:p>
            <a:r>
              <a:rPr lang="ro-MD" sz="1800" dirty="0" smtClean="0"/>
              <a:t> </a:t>
            </a:r>
            <a:r>
              <a:rPr lang="ro-MD" sz="2000" dirty="0" err="1" smtClean="0"/>
              <a:t>Imlementează</a:t>
            </a:r>
            <a:r>
              <a:rPr lang="ro-MD" sz="2000" dirty="0" smtClean="0"/>
              <a:t> activități antreprenoriale (produse de panificație și cofetărie, servicii în agricultură, creșterea păsărilor, etc.)</a:t>
            </a:r>
          </a:p>
          <a:p>
            <a:r>
              <a:rPr lang="ro-MD" sz="2000" dirty="0" smtClean="0"/>
              <a:t>În anul 2018-2019 a planificat/executat venituri antreprenoriale</a:t>
            </a:r>
          </a:p>
          <a:p>
            <a:r>
              <a:rPr lang="ro-MD" sz="2000" dirty="0" smtClean="0"/>
              <a:t>În anul 2020 a planificat activități antreprenoriale</a:t>
            </a:r>
          </a:p>
          <a:p>
            <a:r>
              <a:rPr lang="ro-MD" sz="2000" dirty="0" smtClean="0"/>
              <a:t>Dezvoltă formarea profesională continuă a cadrelor</a:t>
            </a:r>
          </a:p>
          <a:p>
            <a:r>
              <a:rPr lang="ro-MD" sz="2000" dirty="0" smtClean="0"/>
              <a:t>Implică 71 elevi în activități antreprenoriale</a:t>
            </a:r>
          </a:p>
          <a:p>
            <a:pPr marL="0" indent="0">
              <a:buNone/>
            </a:pPr>
            <a:r>
              <a:rPr lang="ro-MD" sz="2000" dirty="0" smtClean="0"/>
              <a:t>BAZA DIDACTICĂ:</a:t>
            </a:r>
          </a:p>
          <a:p>
            <a:pPr>
              <a:buFontTx/>
              <a:buChar char="-"/>
            </a:pPr>
            <a:r>
              <a:rPr lang="ro-MD" sz="2000" dirty="0" smtClean="0"/>
              <a:t>Cantina instituției</a:t>
            </a:r>
          </a:p>
          <a:p>
            <a:pPr>
              <a:buFontTx/>
              <a:buChar char="-"/>
            </a:pPr>
            <a:r>
              <a:rPr lang="ro-MD" sz="2000" dirty="0" smtClean="0"/>
              <a:t>Terenuri agricole</a:t>
            </a:r>
          </a:p>
          <a:p>
            <a:pPr>
              <a:buFontTx/>
              <a:buChar char="-"/>
            </a:pPr>
            <a:r>
              <a:rPr lang="ro-MD" sz="2000" dirty="0" smtClean="0"/>
              <a:t>-Ferma de porci, vaci și păsări</a:t>
            </a:r>
          </a:p>
          <a:p>
            <a:pPr>
              <a:buFontTx/>
              <a:buChar char="-"/>
            </a:pPr>
            <a:r>
              <a:rPr lang="ro-MD" sz="2000" dirty="0" smtClean="0"/>
              <a:t> Gospodăria didactică</a:t>
            </a:r>
          </a:p>
          <a:p>
            <a:pPr>
              <a:buFontTx/>
              <a:buChar char="-"/>
            </a:pPr>
            <a:r>
              <a:rPr lang="ro-MD" sz="2000" dirty="0" smtClean="0"/>
              <a:t>Planifică turism rural și alimentare cu bucate tradiționale</a:t>
            </a:r>
          </a:p>
          <a:p>
            <a:pPr>
              <a:buFontTx/>
              <a:buChar char="-"/>
            </a:pPr>
            <a:endParaRPr lang="ro-MD" sz="1800" dirty="0" smtClean="0"/>
          </a:p>
          <a:p>
            <a:pPr marL="0" indent="0">
              <a:buNone/>
            </a:pPr>
            <a:endParaRPr lang="ro-MD" sz="1800" dirty="0" smtClean="0"/>
          </a:p>
          <a:p>
            <a:endParaRPr lang="en-US" sz="1800" dirty="0"/>
          </a:p>
        </p:txBody>
      </p:sp>
      <p:cxnSp>
        <p:nvCxnSpPr>
          <p:cNvPr id="147" name="Straight Connector 146">
            <a:extLst>
              <a:ext uri="{FF2B5EF4-FFF2-40B4-BE49-F238E27FC236}">
                <a16:creationId xmlns="" xmlns:a16="http://schemas.microsoft.com/office/drawing/2014/main" id="{1AA718E0-F8D2-4975-85FE-D33E8A7B91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="" xmlns:a16="http://schemas.microsoft.com/office/drawing/2014/main" id="{530B4850-945A-46A3-9947-3CA9A8DFB4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Footer Placeholder 3">
            <a:extLst>
              <a:ext uri="{FF2B5EF4-FFF2-40B4-BE49-F238E27FC236}">
                <a16:creationId xmlns="" xmlns:a16="http://schemas.microsoft.com/office/drawing/2014/main" id="{31C1D904-50BC-4543-806B-E42233484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742482" y="6117336"/>
            <a:ext cx="6794198" cy="43844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 b="1" kern="1200" dirty="0" err="1">
                <a:solidFill>
                  <a:prstClr val="white"/>
                </a:solidFill>
                <a:latin typeface="+mn-lt"/>
                <a:ea typeface="+mn-ea"/>
                <a:cs typeface="+mn-cs"/>
              </a:rPr>
              <a:t>Proiectul</a:t>
            </a:r>
            <a:r>
              <a:rPr lang="en-US" altLang="en-US" sz="800" b="1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altLang="en-US" sz="800" kern="1200" dirty="0" err="1">
                <a:solidFill>
                  <a:prstClr val="white"/>
                </a:solidFill>
                <a:latin typeface="+mn-lt"/>
                <a:ea typeface="+mn-ea"/>
                <a:cs typeface="+mn-cs"/>
              </a:rPr>
              <a:t>Activitatea</a:t>
            </a:r>
            <a:r>
              <a:rPr lang="en-US" altLang="en-US" sz="800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altLang="en-US" sz="800" kern="1200" dirty="0" err="1">
                <a:solidFill>
                  <a:prstClr val="white"/>
                </a:solidFill>
                <a:latin typeface="+mn-lt"/>
                <a:ea typeface="+mn-ea"/>
                <a:cs typeface="+mn-cs"/>
              </a:rPr>
              <a:t>instruire</a:t>
            </a:r>
            <a:r>
              <a:rPr lang="en-US" altLang="en-US" sz="800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800" kern="1200" dirty="0" err="1">
                <a:solidFill>
                  <a:prstClr val="white"/>
                </a:solidFill>
                <a:latin typeface="+mn-lt"/>
                <a:ea typeface="+mn-ea"/>
                <a:cs typeface="+mn-cs"/>
              </a:rPr>
              <a:t>în</a:t>
            </a:r>
            <a:r>
              <a:rPr lang="en-US" altLang="en-US" sz="800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800" kern="1200" dirty="0" err="1">
                <a:solidFill>
                  <a:prstClr val="white"/>
                </a:solidFill>
                <a:latin typeface="+mn-lt"/>
                <a:ea typeface="+mn-ea"/>
                <a:cs typeface="+mn-cs"/>
              </a:rPr>
              <a:t>domeniul</a:t>
            </a:r>
            <a:r>
              <a:rPr lang="en-US" altLang="en-US" sz="800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800" kern="1200" dirty="0" err="1">
                <a:solidFill>
                  <a:prstClr val="white"/>
                </a:solidFill>
                <a:latin typeface="+mn-lt"/>
                <a:ea typeface="+mn-ea"/>
                <a:cs typeface="+mn-cs"/>
              </a:rPr>
              <a:t>antreprenoriatului</a:t>
            </a:r>
            <a:r>
              <a:rPr lang="en-US" altLang="en-US" sz="800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800" kern="1200" dirty="0" err="1">
                <a:solidFill>
                  <a:prstClr val="white"/>
                </a:solidFill>
                <a:latin typeface="+mn-lt"/>
                <a:ea typeface="+mn-ea"/>
                <a:cs typeface="+mn-cs"/>
              </a:rPr>
              <a:t>și</a:t>
            </a:r>
            <a:r>
              <a:rPr lang="en-US" altLang="en-US" sz="800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800" kern="1200" dirty="0" err="1">
                <a:solidFill>
                  <a:prstClr val="white"/>
                </a:solidFill>
                <a:latin typeface="+mn-lt"/>
                <a:ea typeface="+mn-ea"/>
                <a:cs typeface="+mn-cs"/>
              </a:rPr>
              <a:t>angajării</a:t>
            </a:r>
            <a:r>
              <a:rPr lang="en-US" altLang="en-US" sz="800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800" kern="1200" dirty="0" err="1">
                <a:solidFill>
                  <a:prstClr val="white"/>
                </a:solidFill>
                <a:latin typeface="+mn-lt"/>
                <a:ea typeface="+mn-ea"/>
                <a:cs typeface="+mn-cs"/>
              </a:rPr>
              <a:t>în</a:t>
            </a:r>
            <a:r>
              <a:rPr lang="en-US" altLang="en-US" sz="800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800" kern="1200" dirty="0" err="1">
                <a:solidFill>
                  <a:prstClr val="white"/>
                </a:solidFill>
                <a:latin typeface="+mn-lt"/>
                <a:ea typeface="+mn-ea"/>
                <a:cs typeface="+mn-cs"/>
              </a:rPr>
              <a:t>câmpul</a:t>
            </a:r>
            <a:r>
              <a:rPr lang="en-US" altLang="en-US" sz="800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altLang="en-US" sz="800" kern="1200" dirty="0" err="1">
                <a:solidFill>
                  <a:prstClr val="white"/>
                </a:solidFill>
                <a:latin typeface="+mn-lt"/>
                <a:ea typeface="+mn-ea"/>
                <a:cs typeface="+mn-cs"/>
              </a:rPr>
              <a:t>muncii</a:t>
            </a:r>
            <a:r>
              <a:rPr lang="en-US" altLang="en-US" sz="800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(MEEETA IV). </a:t>
            </a:r>
            <a:endParaRPr lang="en-US" altLang="ru-RU" sz="800" kern="12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628" name="Slide Number Placeholder 4">
            <a:extLst>
              <a:ext uri="{FF2B5EF4-FFF2-40B4-BE49-F238E27FC236}">
                <a16:creationId xmlns="" xmlns:a16="http://schemas.microsoft.com/office/drawing/2014/main" id="{839F0A09-F951-1B41-85E7-BFB112FB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536679" y="5806439"/>
            <a:ext cx="294468" cy="72271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08FF67AA-5AE3-5949-9399-DC5B423EE834}" type="slidenum">
              <a:rPr lang="en-US" altLang="ru-RU" sz="1200">
                <a:solidFill>
                  <a:prstClr val="white"/>
                </a:solidFill>
                <a:latin typeface="+mn-lt"/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9</a:t>
            </a:fld>
            <a:endParaRPr lang="en-US" altLang="ru-RU" sz="1200" dirty="0">
              <a:solidFill>
                <a:prstClr val="whit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5005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1567</Words>
  <Application>Microsoft Office PowerPoint</Application>
  <PresentationFormat>Widescreen</PresentationFormat>
  <Paragraphs>168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Algerian</vt:lpstr>
      <vt:lpstr>Arial</vt:lpstr>
      <vt:lpstr>Arial Black</vt:lpstr>
      <vt:lpstr>Calibri</vt:lpstr>
      <vt:lpstr>Calibri Light</vt:lpstr>
      <vt:lpstr>Times New Roman</vt:lpstr>
      <vt:lpstr>Office Theme</vt:lpstr>
      <vt:lpstr>Custom Design</vt:lpstr>
      <vt:lpstr>CONFERINȚA NAȚIONALĂ</vt:lpstr>
      <vt:lpstr>REZUMATUL CERCETĂRII</vt:lpstr>
      <vt:lpstr>OBIECTIVELE CERCETĂRII</vt:lpstr>
      <vt:lpstr>Modernizarea învăţămîntului vocaţional/tehnic</vt:lpstr>
      <vt:lpstr>REZULTATELE CERCETĂRII</vt:lpstr>
      <vt:lpstr>PLANIFICAREA / EXECUTAREA AGV</vt:lpstr>
      <vt:lpstr>IMPLICAREA ELEVILOR</vt:lpstr>
      <vt:lpstr>IMPEDIMENTE</vt:lpstr>
      <vt:lpstr>Școala Profesională  com. Alexăndreni, r-nul Sîngerei</vt:lpstr>
      <vt:lpstr>Centrul de Excelență în Servicii și Prelucrarea Alimentelor</vt:lpstr>
      <vt:lpstr>Colegiul de Industrie Ușoară Bălți</vt:lpstr>
      <vt:lpstr>Școala profesională, com. Bubuieci, mun. Chișinău</vt:lpstr>
      <vt:lpstr>Școala Profesională  or. Nisporeni</vt:lpstr>
      <vt:lpstr>Școala Profesională  or. Leova</vt:lpstr>
      <vt:lpstr>CONCLUZII / RECOMANDĂRI</vt:lpstr>
      <vt:lpstr>CONCLUZII / RECOMANDĂRI</vt:lpstr>
      <vt:lpstr>Contacte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CONFERINȚA NAȚIONALĂ</dc:title>
  <dc:creator>Microsoft Office User</dc:creator>
  <cp:lastModifiedBy>BNAA</cp:lastModifiedBy>
  <cp:revision>31</cp:revision>
  <dcterms:created xsi:type="dcterms:W3CDTF">2019-11-19T10:30:25Z</dcterms:created>
  <dcterms:modified xsi:type="dcterms:W3CDTF">2019-11-19T13:15:59Z</dcterms:modified>
</cp:coreProperties>
</file>