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5"/>
  </p:notesMasterIdLst>
  <p:sldIdLst>
    <p:sldId id="256" r:id="rId2"/>
    <p:sldId id="310" r:id="rId3"/>
    <p:sldId id="314" r:id="rId4"/>
    <p:sldId id="316" r:id="rId5"/>
    <p:sldId id="290" r:id="rId6"/>
    <p:sldId id="299" r:id="rId7"/>
    <p:sldId id="296" r:id="rId8"/>
    <p:sldId id="319" r:id="rId9"/>
    <p:sldId id="301" r:id="rId10"/>
    <p:sldId id="292" r:id="rId11"/>
    <p:sldId id="293" r:id="rId12"/>
    <p:sldId id="324" r:id="rId13"/>
    <p:sldId id="305" r:id="rId14"/>
    <p:sldId id="321" r:id="rId15"/>
    <p:sldId id="320" r:id="rId16"/>
    <p:sldId id="325" r:id="rId17"/>
    <p:sldId id="306" r:id="rId18"/>
    <p:sldId id="326" r:id="rId19"/>
    <p:sldId id="322" r:id="rId20"/>
    <p:sldId id="307" r:id="rId21"/>
    <p:sldId id="323" r:id="rId22"/>
    <p:sldId id="327" r:id="rId23"/>
    <p:sldId id="280" r:id="rId24"/>
    <p:sldId id="328" r:id="rId25"/>
    <p:sldId id="332" r:id="rId26"/>
    <p:sldId id="329" r:id="rId27"/>
    <p:sldId id="330" r:id="rId28"/>
    <p:sldId id="331" r:id="rId29"/>
    <p:sldId id="309" r:id="rId30"/>
    <p:sldId id="333" r:id="rId31"/>
    <p:sldId id="318" r:id="rId32"/>
    <p:sldId id="308" r:id="rId33"/>
    <p:sldId id="26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0F9D951-DF5E-42D8-B5AF-39F526D5CE87}">
          <p14:sldIdLst>
            <p14:sldId id="256"/>
            <p14:sldId id="310"/>
            <p14:sldId id="314"/>
            <p14:sldId id="316"/>
            <p14:sldId id="290"/>
            <p14:sldId id="299"/>
            <p14:sldId id="296"/>
            <p14:sldId id="319"/>
            <p14:sldId id="301"/>
            <p14:sldId id="292"/>
            <p14:sldId id="293"/>
            <p14:sldId id="324"/>
            <p14:sldId id="305"/>
            <p14:sldId id="321"/>
            <p14:sldId id="320"/>
            <p14:sldId id="325"/>
            <p14:sldId id="306"/>
            <p14:sldId id="326"/>
            <p14:sldId id="322"/>
            <p14:sldId id="307"/>
            <p14:sldId id="323"/>
            <p14:sldId id="327"/>
            <p14:sldId id="280"/>
            <p14:sldId id="328"/>
            <p14:sldId id="332"/>
            <p14:sldId id="329"/>
            <p14:sldId id="330"/>
            <p14:sldId id="331"/>
            <p14:sldId id="309"/>
            <p14:sldId id="333"/>
            <p14:sldId id="318"/>
            <p14:sldId id="308"/>
          </p14:sldIdLst>
        </p14:section>
        <p14:section name="Раздел без заголовка" id="{74BE13B5-E403-43AE-9DE7-7D425AD8E68E}">
          <p14:sldIdLst>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E79"/>
    <a:srgbClr val="FFFFFF"/>
    <a:srgbClr val="B9B9B9"/>
    <a:srgbClr val="006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6082" autoAdjust="0"/>
  </p:normalViewPr>
  <p:slideViewPr>
    <p:cSldViewPr snapToGrid="0" snapToObjects="1">
      <p:cViewPr varScale="1">
        <p:scale>
          <a:sx n="98" d="100"/>
          <a:sy n="98" d="100"/>
        </p:scale>
        <p:origin x="183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AECA4-9F40-4C2D-9197-44448C6016C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ro-RO"/>
        </a:p>
      </dgm:t>
    </dgm:pt>
    <dgm:pt modelId="{0660DA0E-0ADC-4EC0-ACC0-28467C484E71}">
      <dgm:prSet phldrT="[Text]"/>
      <dgm:spPr/>
      <dgm:t>
        <a:bodyPr/>
        <a:lstStyle/>
        <a:p>
          <a:r>
            <a:rPr lang="en-US"/>
            <a:t>Planificare </a:t>
          </a:r>
          <a:r>
            <a:rPr lang="ro-RO"/>
            <a:t>și prognozare</a:t>
          </a:r>
        </a:p>
      </dgm:t>
    </dgm:pt>
    <dgm:pt modelId="{5CA26F8E-54A9-499E-AF97-77492DC84744}" type="parTrans" cxnId="{A5E68149-139E-4BE4-8458-3B875CAE679C}">
      <dgm:prSet/>
      <dgm:spPr/>
      <dgm:t>
        <a:bodyPr/>
        <a:lstStyle/>
        <a:p>
          <a:endParaRPr lang="ro-RO"/>
        </a:p>
      </dgm:t>
    </dgm:pt>
    <dgm:pt modelId="{FB061F02-C2F2-4C1A-A74A-A085C2F9483A}" type="sibTrans" cxnId="{A5E68149-139E-4BE4-8458-3B875CAE679C}">
      <dgm:prSet/>
      <dgm:spPr/>
      <dgm:t>
        <a:bodyPr/>
        <a:lstStyle/>
        <a:p>
          <a:endParaRPr lang="ro-RO"/>
        </a:p>
      </dgm:t>
    </dgm:pt>
    <dgm:pt modelId="{3BCCA819-1A12-49C2-A73D-CBC3EE95929C}">
      <dgm:prSet phldrT="[Text]"/>
      <dgm:spPr/>
      <dgm:t>
        <a:bodyPr/>
        <a:lstStyle/>
        <a:p>
          <a:pPr algn="ctr"/>
          <a:r>
            <a:rPr lang="ro-RO" b="1"/>
            <a:t>Tipuri și forme ale planurilor și prognozelor financiare:</a:t>
          </a:r>
        </a:p>
      </dgm:t>
    </dgm:pt>
    <dgm:pt modelId="{8628A8D6-1D39-4605-ADBE-4EC534AC9559}" type="parTrans" cxnId="{857AC4B9-1E3B-4D42-92BF-5181290E490B}">
      <dgm:prSet/>
      <dgm:spPr/>
      <dgm:t>
        <a:bodyPr/>
        <a:lstStyle/>
        <a:p>
          <a:endParaRPr lang="ro-RO"/>
        </a:p>
      </dgm:t>
    </dgm:pt>
    <dgm:pt modelId="{2E2004A7-F6B0-4F75-AE89-6F2356273C5D}" type="sibTrans" cxnId="{857AC4B9-1E3B-4D42-92BF-5181290E490B}">
      <dgm:prSet/>
      <dgm:spPr/>
      <dgm:t>
        <a:bodyPr/>
        <a:lstStyle/>
        <a:p>
          <a:endParaRPr lang="ro-RO"/>
        </a:p>
      </dgm:t>
    </dgm:pt>
    <dgm:pt modelId="{7874A85F-5C28-4E9A-A409-9C6A5755C0BE}">
      <dgm:prSet phldrT="[Text]"/>
      <dgm:spPr/>
      <dgm:t>
        <a:bodyPr/>
        <a:lstStyle/>
        <a:p>
          <a:r>
            <a:rPr lang="ro-RO"/>
            <a:t>Implementare (metode și instrumente)</a:t>
          </a:r>
        </a:p>
      </dgm:t>
    </dgm:pt>
    <dgm:pt modelId="{BA1A10B9-01F7-48FB-8135-B56E955725BF}" type="parTrans" cxnId="{022C2CDE-0356-443C-B718-611F3264CC7D}">
      <dgm:prSet/>
      <dgm:spPr/>
      <dgm:t>
        <a:bodyPr/>
        <a:lstStyle/>
        <a:p>
          <a:endParaRPr lang="ro-RO"/>
        </a:p>
      </dgm:t>
    </dgm:pt>
    <dgm:pt modelId="{681AE056-E14E-4CA9-BD7E-79DEE253D56A}" type="sibTrans" cxnId="{022C2CDE-0356-443C-B718-611F3264CC7D}">
      <dgm:prSet/>
      <dgm:spPr/>
      <dgm:t>
        <a:bodyPr/>
        <a:lstStyle/>
        <a:p>
          <a:endParaRPr lang="ro-RO"/>
        </a:p>
      </dgm:t>
    </dgm:pt>
    <dgm:pt modelId="{7A73588C-0C42-4DA2-879C-A4120CAC3335}">
      <dgm:prSet phldrT="[Text]"/>
      <dgm:spPr/>
      <dgm:t>
        <a:bodyPr/>
        <a:lstStyle/>
        <a:p>
          <a:r>
            <a:rPr lang="ro-RO"/>
            <a:t>Totalitatea regelmentărilor în domeniu;</a:t>
          </a:r>
        </a:p>
      </dgm:t>
    </dgm:pt>
    <dgm:pt modelId="{C5F7990F-0061-43CC-8DB1-B187150D69B9}" type="parTrans" cxnId="{367C8415-1E79-41EF-A044-064702346BD6}">
      <dgm:prSet/>
      <dgm:spPr/>
      <dgm:t>
        <a:bodyPr/>
        <a:lstStyle/>
        <a:p>
          <a:endParaRPr lang="ro-RO"/>
        </a:p>
      </dgm:t>
    </dgm:pt>
    <dgm:pt modelId="{BB5EDF78-9537-45AB-9073-706A6A2A4709}" type="sibTrans" cxnId="{367C8415-1E79-41EF-A044-064702346BD6}">
      <dgm:prSet/>
      <dgm:spPr/>
      <dgm:t>
        <a:bodyPr/>
        <a:lstStyle/>
        <a:p>
          <a:endParaRPr lang="ro-RO"/>
        </a:p>
      </dgm:t>
    </dgm:pt>
    <dgm:pt modelId="{5C61F9F6-69FF-45FB-BA1A-A500F98984E6}">
      <dgm:prSet phldrT="[Text]"/>
      <dgm:spPr/>
      <dgm:t>
        <a:bodyPr/>
        <a:lstStyle/>
        <a:p>
          <a:r>
            <a:rPr lang="ro-RO"/>
            <a:t>Evaluare și analiză</a:t>
          </a:r>
        </a:p>
      </dgm:t>
    </dgm:pt>
    <dgm:pt modelId="{C8B72428-3B68-4EB8-BA63-1F60477DA9EF}" type="parTrans" cxnId="{F1AB6ABC-9474-4BFD-92F3-BE4488C8AAB9}">
      <dgm:prSet/>
      <dgm:spPr/>
      <dgm:t>
        <a:bodyPr/>
        <a:lstStyle/>
        <a:p>
          <a:endParaRPr lang="ro-RO"/>
        </a:p>
      </dgm:t>
    </dgm:pt>
    <dgm:pt modelId="{9A3CB9A3-8AD3-47E0-9830-98DD385B6A4A}" type="sibTrans" cxnId="{F1AB6ABC-9474-4BFD-92F3-BE4488C8AAB9}">
      <dgm:prSet/>
      <dgm:spPr/>
      <dgm:t>
        <a:bodyPr/>
        <a:lstStyle/>
        <a:p>
          <a:endParaRPr lang="ro-RO"/>
        </a:p>
      </dgm:t>
    </dgm:pt>
    <dgm:pt modelId="{1AE9AE6D-B43A-43F8-B123-2FECC2DBE841}">
      <dgm:prSet phldrT="[Text]"/>
      <dgm:spPr/>
      <dgm:t>
        <a:bodyPr/>
        <a:lstStyle/>
        <a:p>
          <a:r>
            <a:rPr lang="ro-RO" b="1"/>
            <a:t>Intern</a:t>
          </a:r>
          <a:r>
            <a:rPr lang="ro-RO"/>
            <a:t> (Consiliu de administrație; Auditul intern)</a:t>
          </a:r>
        </a:p>
      </dgm:t>
    </dgm:pt>
    <dgm:pt modelId="{94464FC7-6259-4CD9-8E0F-96C1F68AC0CF}" type="parTrans" cxnId="{403B9C9B-0880-492B-85A8-C51B27738744}">
      <dgm:prSet/>
      <dgm:spPr/>
      <dgm:t>
        <a:bodyPr/>
        <a:lstStyle/>
        <a:p>
          <a:endParaRPr lang="ro-RO"/>
        </a:p>
      </dgm:t>
    </dgm:pt>
    <dgm:pt modelId="{40120E69-23D7-4F97-8A7A-4A5BE77067FF}" type="sibTrans" cxnId="{403B9C9B-0880-492B-85A8-C51B27738744}">
      <dgm:prSet/>
      <dgm:spPr/>
      <dgm:t>
        <a:bodyPr/>
        <a:lstStyle/>
        <a:p>
          <a:endParaRPr lang="ro-RO"/>
        </a:p>
      </dgm:t>
    </dgm:pt>
    <dgm:pt modelId="{9B6D11BB-603A-4DFC-A1C4-C43AAA0B509B}">
      <dgm:prSet phldrT="[Text]"/>
      <dgm:spPr/>
      <dgm:t>
        <a:bodyPr/>
        <a:lstStyle/>
        <a:p>
          <a:pPr algn="l"/>
          <a:r>
            <a:rPr lang="ro-RO"/>
            <a:t>planul de dezvoltare strategică, </a:t>
          </a:r>
        </a:p>
      </dgm:t>
    </dgm:pt>
    <dgm:pt modelId="{FBBF8E7D-996B-4CA5-B5AA-E4202D62AC1C}" type="parTrans" cxnId="{52E6FF4B-88C3-43F8-831E-46E29B065F12}">
      <dgm:prSet/>
      <dgm:spPr/>
      <dgm:t>
        <a:bodyPr/>
        <a:lstStyle/>
        <a:p>
          <a:endParaRPr lang="ro-RO"/>
        </a:p>
      </dgm:t>
    </dgm:pt>
    <dgm:pt modelId="{687FA64B-5EE9-4355-9C7C-309A087E6FEF}" type="sibTrans" cxnId="{52E6FF4B-88C3-43F8-831E-46E29B065F12}">
      <dgm:prSet/>
      <dgm:spPr/>
      <dgm:t>
        <a:bodyPr/>
        <a:lstStyle/>
        <a:p>
          <a:endParaRPr lang="ro-RO"/>
        </a:p>
      </dgm:t>
    </dgm:pt>
    <dgm:pt modelId="{EA1EA7DC-99B3-4713-8E13-DC4CC1284EF8}">
      <dgm:prSet phldrT="[Text]"/>
      <dgm:spPr/>
      <dgm:t>
        <a:bodyPr/>
        <a:lstStyle/>
        <a:p>
          <a:pPr algn="l"/>
          <a:r>
            <a:rPr lang="ro-RO"/>
            <a:t>devizul (bugetul de venituri și cheltuieli)</a:t>
          </a:r>
        </a:p>
      </dgm:t>
    </dgm:pt>
    <dgm:pt modelId="{C2DEFFBC-4562-45B4-A00D-A8C71A65F58F}" type="parTrans" cxnId="{E5E81F50-D301-4B4F-B20D-0A88A9BF4171}">
      <dgm:prSet/>
      <dgm:spPr/>
      <dgm:t>
        <a:bodyPr/>
        <a:lstStyle/>
        <a:p>
          <a:endParaRPr lang="ro-RO"/>
        </a:p>
      </dgm:t>
    </dgm:pt>
    <dgm:pt modelId="{3250C73A-4D16-459F-9A09-108CB006E253}" type="sibTrans" cxnId="{E5E81F50-D301-4B4F-B20D-0A88A9BF4171}">
      <dgm:prSet/>
      <dgm:spPr/>
      <dgm:t>
        <a:bodyPr/>
        <a:lstStyle/>
        <a:p>
          <a:endParaRPr lang="ro-RO"/>
        </a:p>
      </dgm:t>
    </dgm:pt>
    <dgm:pt modelId="{69B4F56D-3324-4F35-A7DA-E96CCAE599CB}">
      <dgm:prSet phldrT="[Text]"/>
      <dgm:spPr/>
      <dgm:t>
        <a:bodyPr/>
        <a:lstStyle/>
        <a:p>
          <a:pPr algn="l"/>
          <a:r>
            <a:rPr lang="ro-RO"/>
            <a:t>planul operațional, </a:t>
          </a:r>
        </a:p>
      </dgm:t>
    </dgm:pt>
    <dgm:pt modelId="{6711EAB2-B75A-4001-802D-FE5FC144FCBB}" type="parTrans" cxnId="{F58697F3-3B67-4045-9383-F0B9A8C3E8F4}">
      <dgm:prSet/>
      <dgm:spPr/>
      <dgm:t>
        <a:bodyPr/>
        <a:lstStyle/>
        <a:p>
          <a:endParaRPr lang="ro-RO"/>
        </a:p>
      </dgm:t>
    </dgm:pt>
    <dgm:pt modelId="{91BE63EE-D251-47D0-A302-CC15F0AD469D}" type="sibTrans" cxnId="{F58697F3-3B67-4045-9383-F0B9A8C3E8F4}">
      <dgm:prSet/>
      <dgm:spPr/>
      <dgm:t>
        <a:bodyPr/>
        <a:lstStyle/>
        <a:p>
          <a:endParaRPr lang="ro-RO"/>
        </a:p>
      </dgm:t>
    </dgm:pt>
    <dgm:pt modelId="{6B7D3134-FEA9-42C9-9B74-C1E20E2A62DB}">
      <dgm:prSet phldrT="[Text]"/>
      <dgm:spPr/>
      <dgm:t>
        <a:bodyPr/>
        <a:lstStyle/>
        <a:p>
          <a:r>
            <a:rPr lang="en-US"/>
            <a:t>Identifica</a:t>
          </a:r>
          <a:r>
            <a:rPr lang="ro-RO"/>
            <a:t>rea surselor de venituri</a:t>
          </a:r>
        </a:p>
      </dgm:t>
    </dgm:pt>
    <dgm:pt modelId="{BAA5C357-94BE-4A7A-989A-DB7C2D11F6FC}" type="parTrans" cxnId="{9C7A0DFD-56BE-493B-92F2-F2B307281619}">
      <dgm:prSet/>
      <dgm:spPr/>
      <dgm:t>
        <a:bodyPr/>
        <a:lstStyle/>
        <a:p>
          <a:endParaRPr lang="ro-RO"/>
        </a:p>
      </dgm:t>
    </dgm:pt>
    <dgm:pt modelId="{C4A7D085-E8B6-4949-807E-15D016896ABD}" type="sibTrans" cxnId="{9C7A0DFD-56BE-493B-92F2-F2B307281619}">
      <dgm:prSet/>
      <dgm:spPr/>
      <dgm:t>
        <a:bodyPr/>
        <a:lstStyle/>
        <a:p>
          <a:endParaRPr lang="ro-RO"/>
        </a:p>
      </dgm:t>
    </dgm:pt>
    <dgm:pt modelId="{DA2F9A68-2EAC-4EE7-A9A7-325CB1B64BA2}">
      <dgm:prSet phldrT="[Text]"/>
      <dgm:spPr/>
      <dgm:t>
        <a:bodyPr/>
        <a:lstStyle/>
        <a:p>
          <a:r>
            <a:rPr lang="ro-RO" b="1"/>
            <a:t>Extern</a:t>
          </a:r>
          <a:r>
            <a:rPr lang="ro-RO"/>
            <a:t> (Beneficiarii serviciilor educaționale; Auditul extern; Organe de control)</a:t>
          </a:r>
        </a:p>
      </dgm:t>
    </dgm:pt>
    <dgm:pt modelId="{34FC997D-6F07-47B9-B233-CFC5ABA29515}" type="parTrans" cxnId="{6D818A09-E729-421A-89AE-163895C45EF0}">
      <dgm:prSet/>
      <dgm:spPr/>
      <dgm:t>
        <a:bodyPr/>
        <a:lstStyle/>
        <a:p>
          <a:endParaRPr lang="ro-RO"/>
        </a:p>
      </dgm:t>
    </dgm:pt>
    <dgm:pt modelId="{5B9F3319-7214-4160-80D8-0BF682641AC6}" type="sibTrans" cxnId="{6D818A09-E729-421A-89AE-163895C45EF0}">
      <dgm:prSet/>
      <dgm:spPr/>
      <dgm:t>
        <a:bodyPr/>
        <a:lstStyle/>
        <a:p>
          <a:endParaRPr lang="ro-RO"/>
        </a:p>
      </dgm:t>
    </dgm:pt>
    <dgm:pt modelId="{C83DDCE4-CDC1-4D38-83D0-D079E4C66CAE}" type="pres">
      <dgm:prSet presAssocID="{343AECA4-9F40-4C2D-9197-44448C6016C1}" presName="composite" presStyleCnt="0">
        <dgm:presLayoutVars>
          <dgm:chMax val="5"/>
          <dgm:dir/>
          <dgm:animLvl val="ctr"/>
          <dgm:resizeHandles val="exact"/>
        </dgm:presLayoutVars>
      </dgm:prSet>
      <dgm:spPr/>
    </dgm:pt>
    <dgm:pt modelId="{F6DA763C-1D2E-4318-BEB7-1C5390636BFC}" type="pres">
      <dgm:prSet presAssocID="{343AECA4-9F40-4C2D-9197-44448C6016C1}" presName="cycle" presStyleCnt="0"/>
      <dgm:spPr/>
    </dgm:pt>
    <dgm:pt modelId="{27E9481B-5E66-497D-9DB5-4FDB95254CC9}" type="pres">
      <dgm:prSet presAssocID="{343AECA4-9F40-4C2D-9197-44448C6016C1}" presName="centerShape" presStyleCnt="0"/>
      <dgm:spPr/>
    </dgm:pt>
    <dgm:pt modelId="{9E2A7774-E2A9-4DE4-89C2-372E91879946}" type="pres">
      <dgm:prSet presAssocID="{343AECA4-9F40-4C2D-9197-44448C6016C1}" presName="connSite" presStyleLbl="node1" presStyleIdx="0" presStyleCnt="4"/>
      <dgm:spPr/>
    </dgm:pt>
    <dgm:pt modelId="{2E5EC092-8995-4DB7-953B-7FC938909D30}" type="pres">
      <dgm:prSet presAssocID="{343AECA4-9F40-4C2D-9197-44448C6016C1}" presName="visible" presStyleLbl="node1" presStyleIdx="0" presStyleCnt="4" custScaleX="146999" custScaleY="127426"/>
      <dgm:spPr>
        <a:blipFill>
          <a:blip xmlns:r="http://schemas.openxmlformats.org/officeDocument/2006/relationships" r:embed="rId1">
            <a:extLst>
              <a:ext uri="{28A0092B-C50C-407E-A947-70E740481C1C}">
                <a14:useLocalDpi xmlns:a14="http://schemas.microsoft.com/office/drawing/2010/main" val="0"/>
              </a:ext>
            </a:extLst>
          </a:blip>
          <a:srcRect/>
          <a:stretch>
            <a:fillRect l="-65000" r="-65000"/>
          </a:stretch>
        </a:blipFill>
      </dgm:spPr>
    </dgm:pt>
    <dgm:pt modelId="{CA821AC9-3D13-4736-86A3-11576F0B1AF0}" type="pres">
      <dgm:prSet presAssocID="{5CA26F8E-54A9-499E-AF97-77492DC84744}" presName="Name25" presStyleLbl="parChTrans1D1" presStyleIdx="0" presStyleCnt="3"/>
      <dgm:spPr/>
    </dgm:pt>
    <dgm:pt modelId="{AFFC9F55-A66B-4463-A856-BD381145F542}" type="pres">
      <dgm:prSet presAssocID="{0660DA0E-0ADC-4EC0-ACC0-28467C484E71}" presName="node" presStyleCnt="0"/>
      <dgm:spPr/>
    </dgm:pt>
    <dgm:pt modelId="{5A19E9E1-1522-44EF-9D4D-3183C01EA0BB}" type="pres">
      <dgm:prSet presAssocID="{0660DA0E-0ADC-4EC0-ACC0-28467C484E71}" presName="parentNode" presStyleLbl="node1" presStyleIdx="1" presStyleCnt="4">
        <dgm:presLayoutVars>
          <dgm:chMax val="1"/>
          <dgm:bulletEnabled val="1"/>
        </dgm:presLayoutVars>
      </dgm:prSet>
      <dgm:spPr/>
    </dgm:pt>
    <dgm:pt modelId="{121A4C21-6760-4143-BEAC-5D16E55D588E}" type="pres">
      <dgm:prSet presAssocID="{0660DA0E-0ADC-4EC0-ACC0-28467C484E71}" presName="childNode" presStyleLbl="revTx" presStyleIdx="0" presStyleCnt="3">
        <dgm:presLayoutVars>
          <dgm:bulletEnabled val="1"/>
        </dgm:presLayoutVars>
      </dgm:prSet>
      <dgm:spPr/>
    </dgm:pt>
    <dgm:pt modelId="{1E697327-A73D-49CB-A714-1D412B9E117B}" type="pres">
      <dgm:prSet presAssocID="{BA1A10B9-01F7-48FB-8135-B56E955725BF}" presName="Name25" presStyleLbl="parChTrans1D1" presStyleIdx="1" presStyleCnt="3"/>
      <dgm:spPr/>
    </dgm:pt>
    <dgm:pt modelId="{D3005724-E267-43FE-AC61-2ED12D052890}" type="pres">
      <dgm:prSet presAssocID="{7874A85F-5C28-4E9A-A409-9C6A5755C0BE}" presName="node" presStyleCnt="0"/>
      <dgm:spPr/>
    </dgm:pt>
    <dgm:pt modelId="{E574F586-4E7D-4DCE-8050-7B0F3FC2AC79}" type="pres">
      <dgm:prSet presAssocID="{7874A85F-5C28-4E9A-A409-9C6A5755C0BE}" presName="parentNode" presStyleLbl="node1" presStyleIdx="2" presStyleCnt="4">
        <dgm:presLayoutVars>
          <dgm:chMax val="1"/>
          <dgm:bulletEnabled val="1"/>
        </dgm:presLayoutVars>
      </dgm:prSet>
      <dgm:spPr/>
    </dgm:pt>
    <dgm:pt modelId="{905FA7A2-7798-4C8E-8312-7C2CF9B71A59}" type="pres">
      <dgm:prSet presAssocID="{7874A85F-5C28-4E9A-A409-9C6A5755C0BE}" presName="childNode" presStyleLbl="revTx" presStyleIdx="1" presStyleCnt="3">
        <dgm:presLayoutVars>
          <dgm:bulletEnabled val="1"/>
        </dgm:presLayoutVars>
      </dgm:prSet>
      <dgm:spPr/>
    </dgm:pt>
    <dgm:pt modelId="{785CC94F-1503-453B-9866-879475D5F7ED}" type="pres">
      <dgm:prSet presAssocID="{C8B72428-3B68-4EB8-BA63-1F60477DA9EF}" presName="Name25" presStyleLbl="parChTrans1D1" presStyleIdx="2" presStyleCnt="3"/>
      <dgm:spPr/>
    </dgm:pt>
    <dgm:pt modelId="{C7A32B55-1A41-4B5D-9B6A-658F54C66D2D}" type="pres">
      <dgm:prSet presAssocID="{5C61F9F6-69FF-45FB-BA1A-A500F98984E6}" presName="node" presStyleCnt="0"/>
      <dgm:spPr/>
    </dgm:pt>
    <dgm:pt modelId="{1E571305-A882-468A-B9B8-E0F38D81881C}" type="pres">
      <dgm:prSet presAssocID="{5C61F9F6-69FF-45FB-BA1A-A500F98984E6}" presName="parentNode" presStyleLbl="node1" presStyleIdx="3" presStyleCnt="4">
        <dgm:presLayoutVars>
          <dgm:chMax val="1"/>
          <dgm:bulletEnabled val="1"/>
        </dgm:presLayoutVars>
      </dgm:prSet>
      <dgm:spPr/>
    </dgm:pt>
    <dgm:pt modelId="{3C1C1182-FE02-4D39-9450-A13DE203D985}" type="pres">
      <dgm:prSet presAssocID="{5C61F9F6-69FF-45FB-BA1A-A500F98984E6}" presName="childNode" presStyleLbl="revTx" presStyleIdx="2" presStyleCnt="3">
        <dgm:presLayoutVars>
          <dgm:bulletEnabled val="1"/>
        </dgm:presLayoutVars>
      </dgm:prSet>
      <dgm:spPr/>
    </dgm:pt>
  </dgm:ptLst>
  <dgm:cxnLst>
    <dgm:cxn modelId="{6D818A09-E729-421A-89AE-163895C45EF0}" srcId="{5C61F9F6-69FF-45FB-BA1A-A500F98984E6}" destId="{DA2F9A68-2EAC-4EE7-A9A7-325CB1B64BA2}" srcOrd="1" destOrd="0" parTransId="{34FC997D-6F07-47B9-B233-CFC5ABA29515}" sibTransId="{5B9F3319-7214-4160-80D8-0BF682641AC6}"/>
    <dgm:cxn modelId="{5565900A-B187-450C-9A9B-3037D2857888}" type="presOf" srcId="{5CA26F8E-54A9-499E-AF97-77492DC84744}" destId="{CA821AC9-3D13-4736-86A3-11576F0B1AF0}" srcOrd="0" destOrd="0" presId="urn:microsoft.com/office/officeart/2005/8/layout/radial2"/>
    <dgm:cxn modelId="{367C8415-1E79-41EF-A044-064702346BD6}" srcId="{7874A85F-5C28-4E9A-A409-9C6A5755C0BE}" destId="{7A73588C-0C42-4DA2-879C-A4120CAC3335}" srcOrd="0" destOrd="0" parTransId="{C5F7990F-0061-43CC-8DB1-B187150D69B9}" sibTransId="{BB5EDF78-9537-45AB-9073-706A6A2A4709}"/>
    <dgm:cxn modelId="{BE727D1E-7B00-46B0-BD3B-9B2110FBE9FF}" type="presOf" srcId="{69B4F56D-3324-4F35-A7DA-E96CCAE599CB}" destId="{121A4C21-6760-4143-BEAC-5D16E55D588E}" srcOrd="0" destOrd="2" presId="urn:microsoft.com/office/officeart/2005/8/layout/radial2"/>
    <dgm:cxn modelId="{178AE622-CC74-4972-83C6-F35556DEE232}" type="presOf" srcId="{BA1A10B9-01F7-48FB-8135-B56E955725BF}" destId="{1E697327-A73D-49CB-A714-1D412B9E117B}" srcOrd="0" destOrd="0" presId="urn:microsoft.com/office/officeart/2005/8/layout/radial2"/>
    <dgm:cxn modelId="{1C014932-AC42-4B41-9A33-268540A3A5CF}" type="presOf" srcId="{0660DA0E-0ADC-4EC0-ACC0-28467C484E71}" destId="{5A19E9E1-1522-44EF-9D4D-3183C01EA0BB}" srcOrd="0" destOrd="0" presId="urn:microsoft.com/office/officeart/2005/8/layout/radial2"/>
    <dgm:cxn modelId="{A5E68149-139E-4BE4-8458-3B875CAE679C}" srcId="{343AECA4-9F40-4C2D-9197-44448C6016C1}" destId="{0660DA0E-0ADC-4EC0-ACC0-28467C484E71}" srcOrd="0" destOrd="0" parTransId="{5CA26F8E-54A9-499E-AF97-77492DC84744}" sibTransId="{FB061F02-C2F2-4C1A-A74A-A085C2F9483A}"/>
    <dgm:cxn modelId="{52E6FF4B-88C3-43F8-831E-46E29B065F12}" srcId="{0660DA0E-0ADC-4EC0-ACC0-28467C484E71}" destId="{9B6D11BB-603A-4DFC-A1C4-C43AAA0B509B}" srcOrd="1" destOrd="0" parTransId="{FBBF8E7D-996B-4CA5-B5AA-E4202D62AC1C}" sibTransId="{687FA64B-5EE9-4355-9C7C-309A087E6FEF}"/>
    <dgm:cxn modelId="{E5E81F50-D301-4B4F-B20D-0A88A9BF4171}" srcId="{0660DA0E-0ADC-4EC0-ACC0-28467C484E71}" destId="{EA1EA7DC-99B3-4713-8E13-DC4CC1284EF8}" srcOrd="3" destOrd="0" parTransId="{C2DEFFBC-4562-45B4-A00D-A8C71A65F58F}" sibTransId="{3250C73A-4D16-459F-9A09-108CB006E253}"/>
    <dgm:cxn modelId="{1EB70D54-0D1D-4649-AB0F-7118DBA81AD8}" type="presOf" srcId="{9B6D11BB-603A-4DFC-A1C4-C43AAA0B509B}" destId="{121A4C21-6760-4143-BEAC-5D16E55D588E}" srcOrd="0" destOrd="1" presId="urn:microsoft.com/office/officeart/2005/8/layout/radial2"/>
    <dgm:cxn modelId="{39C9B657-1AD9-4F42-A9D1-617DAC513523}" type="presOf" srcId="{DA2F9A68-2EAC-4EE7-A9A7-325CB1B64BA2}" destId="{3C1C1182-FE02-4D39-9450-A13DE203D985}" srcOrd="0" destOrd="1" presId="urn:microsoft.com/office/officeart/2005/8/layout/radial2"/>
    <dgm:cxn modelId="{3627A77F-E06E-4648-AFB8-45433F736C8F}" type="presOf" srcId="{3BCCA819-1A12-49C2-A73D-CBC3EE95929C}" destId="{121A4C21-6760-4143-BEAC-5D16E55D588E}" srcOrd="0" destOrd="0" presId="urn:microsoft.com/office/officeart/2005/8/layout/radial2"/>
    <dgm:cxn modelId="{22CB5481-DAB1-47C8-8784-516D398F6C15}" type="presOf" srcId="{6B7D3134-FEA9-42C9-9B74-C1E20E2A62DB}" destId="{905FA7A2-7798-4C8E-8312-7C2CF9B71A59}" srcOrd="0" destOrd="1" presId="urn:microsoft.com/office/officeart/2005/8/layout/radial2"/>
    <dgm:cxn modelId="{403B9C9B-0880-492B-85A8-C51B27738744}" srcId="{5C61F9F6-69FF-45FB-BA1A-A500F98984E6}" destId="{1AE9AE6D-B43A-43F8-B123-2FECC2DBE841}" srcOrd="0" destOrd="0" parTransId="{94464FC7-6259-4CD9-8E0F-96C1F68AC0CF}" sibTransId="{40120E69-23D7-4F97-8A7A-4A5BE77067FF}"/>
    <dgm:cxn modelId="{0F9627A2-99FC-4EFB-BDD9-9C1E9650396A}" type="presOf" srcId="{EA1EA7DC-99B3-4713-8E13-DC4CC1284EF8}" destId="{121A4C21-6760-4143-BEAC-5D16E55D588E}" srcOrd="0" destOrd="3" presId="urn:microsoft.com/office/officeart/2005/8/layout/radial2"/>
    <dgm:cxn modelId="{F12203B8-C499-45C2-8625-8376F4EBB569}" type="presOf" srcId="{5C61F9F6-69FF-45FB-BA1A-A500F98984E6}" destId="{1E571305-A882-468A-B9B8-E0F38D81881C}" srcOrd="0" destOrd="0" presId="urn:microsoft.com/office/officeart/2005/8/layout/radial2"/>
    <dgm:cxn modelId="{857AC4B9-1E3B-4D42-92BF-5181290E490B}" srcId="{0660DA0E-0ADC-4EC0-ACC0-28467C484E71}" destId="{3BCCA819-1A12-49C2-A73D-CBC3EE95929C}" srcOrd="0" destOrd="0" parTransId="{8628A8D6-1D39-4605-ADBE-4EC534AC9559}" sibTransId="{2E2004A7-F6B0-4F75-AE89-6F2356273C5D}"/>
    <dgm:cxn modelId="{F1AB6ABC-9474-4BFD-92F3-BE4488C8AAB9}" srcId="{343AECA4-9F40-4C2D-9197-44448C6016C1}" destId="{5C61F9F6-69FF-45FB-BA1A-A500F98984E6}" srcOrd="2" destOrd="0" parTransId="{C8B72428-3B68-4EB8-BA63-1F60477DA9EF}" sibTransId="{9A3CB9A3-8AD3-47E0-9830-98DD385B6A4A}"/>
    <dgm:cxn modelId="{FD9119D0-AA00-4689-BFE4-70E3D0B74491}" type="presOf" srcId="{343AECA4-9F40-4C2D-9197-44448C6016C1}" destId="{C83DDCE4-CDC1-4D38-83D0-D079E4C66CAE}" srcOrd="0" destOrd="0" presId="urn:microsoft.com/office/officeart/2005/8/layout/radial2"/>
    <dgm:cxn modelId="{022C2CDE-0356-443C-B718-611F3264CC7D}" srcId="{343AECA4-9F40-4C2D-9197-44448C6016C1}" destId="{7874A85F-5C28-4E9A-A409-9C6A5755C0BE}" srcOrd="1" destOrd="0" parTransId="{BA1A10B9-01F7-48FB-8135-B56E955725BF}" sibTransId="{681AE056-E14E-4CA9-BD7E-79DEE253D56A}"/>
    <dgm:cxn modelId="{F46BA3E1-20CD-4DB0-B013-796261CD4675}" type="presOf" srcId="{7A73588C-0C42-4DA2-879C-A4120CAC3335}" destId="{905FA7A2-7798-4C8E-8312-7C2CF9B71A59}" srcOrd="0" destOrd="0" presId="urn:microsoft.com/office/officeart/2005/8/layout/radial2"/>
    <dgm:cxn modelId="{361B3FF1-1023-4FD7-952B-1043112C57D3}" type="presOf" srcId="{1AE9AE6D-B43A-43F8-B123-2FECC2DBE841}" destId="{3C1C1182-FE02-4D39-9450-A13DE203D985}" srcOrd="0" destOrd="0" presId="urn:microsoft.com/office/officeart/2005/8/layout/radial2"/>
    <dgm:cxn modelId="{430404F3-F169-459D-9DBC-41A0CD3B08EC}" type="presOf" srcId="{7874A85F-5C28-4E9A-A409-9C6A5755C0BE}" destId="{E574F586-4E7D-4DCE-8050-7B0F3FC2AC79}" srcOrd="0" destOrd="0" presId="urn:microsoft.com/office/officeart/2005/8/layout/radial2"/>
    <dgm:cxn modelId="{F58697F3-3B67-4045-9383-F0B9A8C3E8F4}" srcId="{0660DA0E-0ADC-4EC0-ACC0-28467C484E71}" destId="{69B4F56D-3324-4F35-A7DA-E96CCAE599CB}" srcOrd="2" destOrd="0" parTransId="{6711EAB2-B75A-4001-802D-FE5FC144FCBB}" sibTransId="{91BE63EE-D251-47D0-A302-CC15F0AD469D}"/>
    <dgm:cxn modelId="{34962EF8-2FFC-4A52-90C3-CAB685CD1FCD}" type="presOf" srcId="{C8B72428-3B68-4EB8-BA63-1F60477DA9EF}" destId="{785CC94F-1503-453B-9866-879475D5F7ED}" srcOrd="0" destOrd="0" presId="urn:microsoft.com/office/officeart/2005/8/layout/radial2"/>
    <dgm:cxn modelId="{9C7A0DFD-56BE-493B-92F2-F2B307281619}" srcId="{7874A85F-5C28-4E9A-A409-9C6A5755C0BE}" destId="{6B7D3134-FEA9-42C9-9B74-C1E20E2A62DB}" srcOrd="1" destOrd="0" parTransId="{BAA5C357-94BE-4A7A-989A-DB7C2D11F6FC}" sibTransId="{C4A7D085-E8B6-4949-807E-15D016896ABD}"/>
    <dgm:cxn modelId="{F8DDC941-DAFB-416C-BFB7-7DE2B04B15A6}" type="presParOf" srcId="{C83DDCE4-CDC1-4D38-83D0-D079E4C66CAE}" destId="{F6DA763C-1D2E-4318-BEB7-1C5390636BFC}" srcOrd="0" destOrd="0" presId="urn:microsoft.com/office/officeart/2005/8/layout/radial2"/>
    <dgm:cxn modelId="{4B5AE007-F4C1-4358-8B74-B77A15AF82FB}" type="presParOf" srcId="{F6DA763C-1D2E-4318-BEB7-1C5390636BFC}" destId="{27E9481B-5E66-497D-9DB5-4FDB95254CC9}" srcOrd="0" destOrd="0" presId="urn:microsoft.com/office/officeart/2005/8/layout/radial2"/>
    <dgm:cxn modelId="{A1AB91FF-FC0E-4731-A941-CA7E9BBF3294}" type="presParOf" srcId="{27E9481B-5E66-497D-9DB5-4FDB95254CC9}" destId="{9E2A7774-E2A9-4DE4-89C2-372E91879946}" srcOrd="0" destOrd="0" presId="urn:microsoft.com/office/officeart/2005/8/layout/radial2"/>
    <dgm:cxn modelId="{0BD3C68D-0BE2-42A0-81C9-6D5EBB5C73AB}" type="presParOf" srcId="{27E9481B-5E66-497D-9DB5-4FDB95254CC9}" destId="{2E5EC092-8995-4DB7-953B-7FC938909D30}" srcOrd="1" destOrd="0" presId="urn:microsoft.com/office/officeart/2005/8/layout/radial2"/>
    <dgm:cxn modelId="{ECB634EB-CE4D-4F22-9AAC-5E9EDFA4DB28}" type="presParOf" srcId="{F6DA763C-1D2E-4318-BEB7-1C5390636BFC}" destId="{CA821AC9-3D13-4736-86A3-11576F0B1AF0}" srcOrd="1" destOrd="0" presId="urn:microsoft.com/office/officeart/2005/8/layout/radial2"/>
    <dgm:cxn modelId="{0ADF32A4-8DA5-40EF-88C2-591E6996DF88}" type="presParOf" srcId="{F6DA763C-1D2E-4318-BEB7-1C5390636BFC}" destId="{AFFC9F55-A66B-4463-A856-BD381145F542}" srcOrd="2" destOrd="0" presId="urn:microsoft.com/office/officeart/2005/8/layout/radial2"/>
    <dgm:cxn modelId="{8A92CD65-344E-4862-B9F1-F25C4BF4229B}" type="presParOf" srcId="{AFFC9F55-A66B-4463-A856-BD381145F542}" destId="{5A19E9E1-1522-44EF-9D4D-3183C01EA0BB}" srcOrd="0" destOrd="0" presId="urn:microsoft.com/office/officeart/2005/8/layout/radial2"/>
    <dgm:cxn modelId="{0B39EC80-0380-4A5A-A06E-56079616A2FD}" type="presParOf" srcId="{AFFC9F55-A66B-4463-A856-BD381145F542}" destId="{121A4C21-6760-4143-BEAC-5D16E55D588E}" srcOrd="1" destOrd="0" presId="urn:microsoft.com/office/officeart/2005/8/layout/radial2"/>
    <dgm:cxn modelId="{CE430BB6-3161-40AB-9797-6D861B1F3D87}" type="presParOf" srcId="{F6DA763C-1D2E-4318-BEB7-1C5390636BFC}" destId="{1E697327-A73D-49CB-A714-1D412B9E117B}" srcOrd="3" destOrd="0" presId="urn:microsoft.com/office/officeart/2005/8/layout/radial2"/>
    <dgm:cxn modelId="{199B8FBD-0B74-4F38-84D6-380A06DC5F32}" type="presParOf" srcId="{F6DA763C-1D2E-4318-BEB7-1C5390636BFC}" destId="{D3005724-E267-43FE-AC61-2ED12D052890}" srcOrd="4" destOrd="0" presId="urn:microsoft.com/office/officeart/2005/8/layout/radial2"/>
    <dgm:cxn modelId="{FC59D912-CF41-452D-B9CD-B75A91941817}" type="presParOf" srcId="{D3005724-E267-43FE-AC61-2ED12D052890}" destId="{E574F586-4E7D-4DCE-8050-7B0F3FC2AC79}" srcOrd="0" destOrd="0" presId="urn:microsoft.com/office/officeart/2005/8/layout/radial2"/>
    <dgm:cxn modelId="{22220A2B-A203-4EA3-ABDE-FDDF82CA5CED}" type="presParOf" srcId="{D3005724-E267-43FE-AC61-2ED12D052890}" destId="{905FA7A2-7798-4C8E-8312-7C2CF9B71A59}" srcOrd="1" destOrd="0" presId="urn:microsoft.com/office/officeart/2005/8/layout/radial2"/>
    <dgm:cxn modelId="{D78F697C-A64C-4269-87D6-FA240DA68A5B}" type="presParOf" srcId="{F6DA763C-1D2E-4318-BEB7-1C5390636BFC}" destId="{785CC94F-1503-453B-9866-879475D5F7ED}" srcOrd="5" destOrd="0" presId="urn:microsoft.com/office/officeart/2005/8/layout/radial2"/>
    <dgm:cxn modelId="{B903A809-535A-4666-8FD7-B5DB3FBAA0A3}" type="presParOf" srcId="{F6DA763C-1D2E-4318-BEB7-1C5390636BFC}" destId="{C7A32B55-1A41-4B5D-9B6A-658F54C66D2D}" srcOrd="6" destOrd="0" presId="urn:microsoft.com/office/officeart/2005/8/layout/radial2"/>
    <dgm:cxn modelId="{A9158A5D-5ECB-4F1D-898E-57F4AFF50D43}" type="presParOf" srcId="{C7A32B55-1A41-4B5D-9B6A-658F54C66D2D}" destId="{1E571305-A882-468A-B9B8-E0F38D81881C}" srcOrd="0" destOrd="0" presId="urn:microsoft.com/office/officeart/2005/8/layout/radial2"/>
    <dgm:cxn modelId="{7C5F1B25-FF44-4437-9B51-22FBD1B3B43F}" type="presParOf" srcId="{C7A32B55-1A41-4B5D-9B6A-658F54C66D2D}" destId="{3C1C1182-FE02-4D39-9450-A13DE203D98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122950-1062-42EC-8758-D4AEDFC00A8F}"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ro-RO"/>
        </a:p>
      </dgm:t>
    </dgm:pt>
    <dgm:pt modelId="{3953C825-DABB-4AD1-891A-3DD068B4EFD9}">
      <dgm:prSet phldrT="[Text]"/>
      <dgm:spPr/>
      <dgm:t>
        <a:bodyPr/>
        <a:lstStyle/>
        <a:p>
          <a:r>
            <a:rPr lang="ro-RO"/>
            <a:t>Director</a:t>
          </a:r>
        </a:p>
      </dgm:t>
    </dgm:pt>
    <dgm:pt modelId="{E46546E6-DE38-4386-803F-112101C8871C}" type="parTrans" cxnId="{6F2873A2-9554-4D5B-9190-092833411E9E}">
      <dgm:prSet/>
      <dgm:spPr/>
      <dgm:t>
        <a:bodyPr/>
        <a:lstStyle/>
        <a:p>
          <a:endParaRPr lang="ro-RO"/>
        </a:p>
      </dgm:t>
    </dgm:pt>
    <dgm:pt modelId="{10A3CD4E-9310-4B17-9D43-D53EB673493A}" type="sibTrans" cxnId="{6F2873A2-9554-4D5B-9190-092833411E9E}">
      <dgm:prSet/>
      <dgm:spPr/>
      <dgm:t>
        <a:bodyPr/>
        <a:lstStyle/>
        <a:p>
          <a:endParaRPr lang="ro-RO"/>
        </a:p>
      </dgm:t>
    </dgm:pt>
    <dgm:pt modelId="{768EED4B-7281-4E74-BA46-D0B2FB4960D7}">
      <dgm:prSet phldrT="[Text]"/>
      <dgm:spPr/>
      <dgm:t>
        <a:bodyPr/>
        <a:lstStyle/>
        <a:p>
          <a:r>
            <a:rPr lang="ro-RO"/>
            <a:t>Directori adjuncți</a:t>
          </a:r>
        </a:p>
      </dgm:t>
    </dgm:pt>
    <dgm:pt modelId="{C2BF63C4-67D4-4E7D-BA66-705234D2BF42}" type="parTrans" cxnId="{28B367C6-BF61-46A5-8CAC-607DB984DB87}">
      <dgm:prSet/>
      <dgm:spPr/>
      <dgm:t>
        <a:bodyPr/>
        <a:lstStyle/>
        <a:p>
          <a:endParaRPr lang="ro-RO"/>
        </a:p>
      </dgm:t>
    </dgm:pt>
    <dgm:pt modelId="{A729D32E-80AC-43E2-800E-B96CC49A82DB}" type="sibTrans" cxnId="{28B367C6-BF61-46A5-8CAC-607DB984DB87}">
      <dgm:prSet/>
      <dgm:spPr/>
      <dgm:t>
        <a:bodyPr/>
        <a:lstStyle/>
        <a:p>
          <a:endParaRPr lang="ro-RO"/>
        </a:p>
      </dgm:t>
    </dgm:pt>
    <dgm:pt modelId="{3AAF2379-FE48-46DF-8A11-418363979417}">
      <dgm:prSet/>
      <dgm:spPr/>
      <dgm:t>
        <a:bodyPr/>
        <a:lstStyle/>
        <a:p>
          <a:r>
            <a:rPr lang="ro-RO"/>
            <a:t>Consiliul de administrație</a:t>
          </a:r>
        </a:p>
      </dgm:t>
    </dgm:pt>
    <dgm:pt modelId="{921C33D2-0B6D-4F44-B4D1-0160F4A3E270}" type="parTrans" cxnId="{AA7DEDE5-C6DC-4162-A492-F051D8CCC2B8}">
      <dgm:prSet/>
      <dgm:spPr/>
      <dgm:t>
        <a:bodyPr/>
        <a:lstStyle/>
        <a:p>
          <a:endParaRPr lang="ro-RO"/>
        </a:p>
      </dgm:t>
    </dgm:pt>
    <dgm:pt modelId="{5B172D71-2269-4541-A627-108224CE8859}" type="sibTrans" cxnId="{AA7DEDE5-C6DC-4162-A492-F051D8CCC2B8}">
      <dgm:prSet/>
      <dgm:spPr/>
      <dgm:t>
        <a:bodyPr/>
        <a:lstStyle/>
        <a:p>
          <a:endParaRPr lang="ro-RO"/>
        </a:p>
      </dgm:t>
    </dgm:pt>
    <dgm:pt modelId="{39254969-EF2E-446A-8E4E-32EC9666066E}">
      <dgm:prSet/>
      <dgm:spPr/>
      <dgm:t>
        <a:bodyPr/>
        <a:lstStyle/>
        <a:p>
          <a:r>
            <a:rPr lang="ro-RO"/>
            <a:t>Consiliul profesoral</a:t>
          </a:r>
        </a:p>
      </dgm:t>
    </dgm:pt>
    <dgm:pt modelId="{DD615D00-1EE1-4642-9655-7882D007D27B}" type="parTrans" cxnId="{AD3B38E4-FE04-4CBF-BDE7-2475861D10CA}">
      <dgm:prSet/>
      <dgm:spPr/>
      <dgm:t>
        <a:bodyPr/>
        <a:lstStyle/>
        <a:p>
          <a:endParaRPr lang="ro-RO"/>
        </a:p>
      </dgm:t>
    </dgm:pt>
    <dgm:pt modelId="{E7EB06D3-798C-4E8E-9BA0-CF2B7952A165}" type="sibTrans" cxnId="{AD3B38E4-FE04-4CBF-BDE7-2475861D10CA}">
      <dgm:prSet/>
      <dgm:spPr/>
      <dgm:t>
        <a:bodyPr/>
        <a:lstStyle/>
        <a:p>
          <a:endParaRPr lang="ro-RO"/>
        </a:p>
      </dgm:t>
    </dgm:pt>
    <dgm:pt modelId="{A419E4E1-4BC9-4ECC-A525-F55ABDAB5323}">
      <dgm:prSet/>
      <dgm:spPr/>
      <dgm:t>
        <a:bodyPr/>
        <a:lstStyle/>
        <a:p>
          <a:r>
            <a:rPr lang="ro-RO"/>
            <a:t>Consiliul metodico-științific</a:t>
          </a:r>
        </a:p>
      </dgm:t>
    </dgm:pt>
    <dgm:pt modelId="{71502B1F-8354-4F91-9F43-CEBF5B26986B}" type="parTrans" cxnId="{002113D7-D9FE-479D-8615-A78DA1DFA3E4}">
      <dgm:prSet/>
      <dgm:spPr/>
      <dgm:t>
        <a:bodyPr/>
        <a:lstStyle/>
        <a:p>
          <a:endParaRPr lang="ro-RO"/>
        </a:p>
      </dgm:t>
    </dgm:pt>
    <dgm:pt modelId="{3696E7AD-D466-4967-A52E-BB4ACC8C6F27}" type="sibTrans" cxnId="{002113D7-D9FE-479D-8615-A78DA1DFA3E4}">
      <dgm:prSet/>
      <dgm:spPr/>
      <dgm:t>
        <a:bodyPr/>
        <a:lstStyle/>
        <a:p>
          <a:endParaRPr lang="ro-RO"/>
        </a:p>
      </dgm:t>
    </dgm:pt>
    <dgm:pt modelId="{FAA963A4-D0A1-4B85-82A1-CD6CD8E7E745}">
      <dgm:prSet/>
      <dgm:spPr/>
      <dgm:t>
        <a:bodyPr/>
        <a:lstStyle/>
        <a:p>
          <a:r>
            <a:rPr lang="ro-RO"/>
            <a:t>Consiliul de etică</a:t>
          </a:r>
        </a:p>
      </dgm:t>
    </dgm:pt>
    <dgm:pt modelId="{E7EE9F5D-E029-42EF-99F8-4F5C55C72731}" type="parTrans" cxnId="{14C4BDD4-2F29-4070-AE3E-F997B3D4F757}">
      <dgm:prSet/>
      <dgm:spPr/>
      <dgm:t>
        <a:bodyPr/>
        <a:lstStyle/>
        <a:p>
          <a:endParaRPr lang="ro-RO"/>
        </a:p>
      </dgm:t>
    </dgm:pt>
    <dgm:pt modelId="{216AC4EE-94A5-4321-9F76-D36AA48257E7}" type="sibTrans" cxnId="{14C4BDD4-2F29-4070-AE3E-F997B3D4F757}">
      <dgm:prSet/>
      <dgm:spPr/>
      <dgm:t>
        <a:bodyPr/>
        <a:lstStyle/>
        <a:p>
          <a:endParaRPr lang="ro-RO"/>
        </a:p>
      </dgm:t>
    </dgm:pt>
    <dgm:pt modelId="{7A9DDA07-AF17-4420-9014-1C87CC6F608D}">
      <dgm:prSet/>
      <dgm:spPr/>
      <dgm:t>
        <a:bodyPr/>
        <a:lstStyle/>
        <a:p>
          <a:r>
            <a:rPr lang="ro-RO"/>
            <a:t>Șefi de secție</a:t>
          </a:r>
        </a:p>
      </dgm:t>
    </dgm:pt>
    <dgm:pt modelId="{EF74B7C2-8796-478B-ABDE-9847EF1AA659}" type="parTrans" cxnId="{2264B055-7EAF-4B3F-B53A-0A64D1D7EC92}">
      <dgm:prSet/>
      <dgm:spPr/>
      <dgm:t>
        <a:bodyPr/>
        <a:lstStyle/>
        <a:p>
          <a:endParaRPr lang="ro-RO"/>
        </a:p>
      </dgm:t>
    </dgm:pt>
    <dgm:pt modelId="{EE71A234-B672-464F-970C-0A46347E996D}" type="sibTrans" cxnId="{2264B055-7EAF-4B3F-B53A-0A64D1D7EC92}">
      <dgm:prSet/>
      <dgm:spPr/>
      <dgm:t>
        <a:bodyPr/>
        <a:lstStyle/>
        <a:p>
          <a:endParaRPr lang="ro-RO"/>
        </a:p>
      </dgm:t>
    </dgm:pt>
    <dgm:pt modelId="{2151885E-2E6C-4959-B4A1-AA51519BF523}" type="asst">
      <dgm:prSet/>
      <dgm:spPr/>
      <dgm:t>
        <a:bodyPr/>
        <a:lstStyle/>
        <a:p>
          <a:r>
            <a:rPr lang="ro-RO"/>
            <a:t>Consiliul elevilor</a:t>
          </a:r>
        </a:p>
      </dgm:t>
    </dgm:pt>
    <dgm:pt modelId="{419EC780-8357-4828-8E29-63AB651F21D3}" type="parTrans" cxnId="{361AF609-A992-4E2E-A4DF-0FDF2259671F}">
      <dgm:prSet/>
      <dgm:spPr/>
      <dgm:t>
        <a:bodyPr/>
        <a:lstStyle/>
        <a:p>
          <a:endParaRPr lang="ro-RO"/>
        </a:p>
      </dgm:t>
    </dgm:pt>
    <dgm:pt modelId="{9263B906-0EC0-4E67-8474-45FCBA4381BA}" type="sibTrans" cxnId="{361AF609-A992-4E2E-A4DF-0FDF2259671F}">
      <dgm:prSet/>
      <dgm:spPr/>
      <dgm:t>
        <a:bodyPr/>
        <a:lstStyle/>
        <a:p>
          <a:endParaRPr lang="ro-RO"/>
        </a:p>
      </dgm:t>
    </dgm:pt>
    <dgm:pt modelId="{2B9FBB03-2BE7-4D1E-8AF0-2152BF769A9D}" type="pres">
      <dgm:prSet presAssocID="{F6122950-1062-42EC-8758-D4AEDFC00A8F}" presName="hierChild1" presStyleCnt="0">
        <dgm:presLayoutVars>
          <dgm:chPref val="1"/>
          <dgm:dir/>
          <dgm:animOne val="branch"/>
          <dgm:animLvl val="lvl"/>
          <dgm:resizeHandles/>
        </dgm:presLayoutVars>
      </dgm:prSet>
      <dgm:spPr/>
    </dgm:pt>
    <dgm:pt modelId="{4886720F-EFB8-45E1-882B-E09F0D7C5704}" type="pres">
      <dgm:prSet presAssocID="{39254969-EF2E-446A-8E4E-32EC9666066E}" presName="hierRoot1" presStyleCnt="0"/>
      <dgm:spPr/>
    </dgm:pt>
    <dgm:pt modelId="{01C27141-4158-415C-A6EF-43D4D47C8584}" type="pres">
      <dgm:prSet presAssocID="{39254969-EF2E-446A-8E4E-32EC9666066E}" presName="composite" presStyleCnt="0"/>
      <dgm:spPr/>
    </dgm:pt>
    <dgm:pt modelId="{A7DAE66D-3078-4A4A-8030-F0C39C554420}" type="pres">
      <dgm:prSet presAssocID="{39254969-EF2E-446A-8E4E-32EC9666066E}" presName="background" presStyleLbl="node0" presStyleIdx="0" presStyleCnt="5"/>
      <dgm:spPr/>
    </dgm:pt>
    <dgm:pt modelId="{78302E27-BB11-479D-BBBB-64C8E19E9E6F}" type="pres">
      <dgm:prSet presAssocID="{39254969-EF2E-446A-8E4E-32EC9666066E}" presName="text" presStyleLbl="fgAcc0" presStyleIdx="0" presStyleCnt="5">
        <dgm:presLayoutVars>
          <dgm:chPref val="3"/>
        </dgm:presLayoutVars>
      </dgm:prSet>
      <dgm:spPr/>
    </dgm:pt>
    <dgm:pt modelId="{0207A38A-74D9-4669-BE43-9160180BD44E}" type="pres">
      <dgm:prSet presAssocID="{39254969-EF2E-446A-8E4E-32EC9666066E}" presName="hierChild2" presStyleCnt="0"/>
      <dgm:spPr/>
    </dgm:pt>
    <dgm:pt modelId="{CDB49271-D9CA-490A-BC25-DDA297DA2068}" type="pres">
      <dgm:prSet presAssocID="{419EC780-8357-4828-8E29-63AB651F21D3}" presName="Name10" presStyleLbl="parChTrans1D2" presStyleIdx="0" presStyleCnt="2"/>
      <dgm:spPr/>
    </dgm:pt>
    <dgm:pt modelId="{BC6265E0-2896-4893-9675-931A0A0FC02D}" type="pres">
      <dgm:prSet presAssocID="{2151885E-2E6C-4959-B4A1-AA51519BF523}" presName="hierRoot2" presStyleCnt="0"/>
      <dgm:spPr/>
    </dgm:pt>
    <dgm:pt modelId="{A2D6199A-F654-4B78-A2C2-6C74E4E0AF43}" type="pres">
      <dgm:prSet presAssocID="{2151885E-2E6C-4959-B4A1-AA51519BF523}" presName="composite2" presStyleCnt="0"/>
      <dgm:spPr/>
    </dgm:pt>
    <dgm:pt modelId="{0548E683-5A14-4942-A870-8F3386BBAA81}" type="pres">
      <dgm:prSet presAssocID="{2151885E-2E6C-4959-B4A1-AA51519BF523}" presName="background2" presStyleLbl="asst1" presStyleIdx="0" presStyleCnt="1"/>
      <dgm:spPr/>
    </dgm:pt>
    <dgm:pt modelId="{CDFBFAE2-232F-4E9E-8701-9B3B2561EBCB}" type="pres">
      <dgm:prSet presAssocID="{2151885E-2E6C-4959-B4A1-AA51519BF523}" presName="text2" presStyleLbl="fgAcc2" presStyleIdx="0" presStyleCnt="2">
        <dgm:presLayoutVars>
          <dgm:chPref val="3"/>
        </dgm:presLayoutVars>
      </dgm:prSet>
      <dgm:spPr/>
    </dgm:pt>
    <dgm:pt modelId="{C8602C20-7266-49C6-90CE-94C58FE34AB3}" type="pres">
      <dgm:prSet presAssocID="{2151885E-2E6C-4959-B4A1-AA51519BF523}" presName="hierChild3" presStyleCnt="0"/>
      <dgm:spPr/>
    </dgm:pt>
    <dgm:pt modelId="{B8CC5D5C-1B92-46DA-A7D3-688F648C69FD}" type="pres">
      <dgm:prSet presAssocID="{3AAF2379-FE48-46DF-8A11-418363979417}" presName="hierRoot1" presStyleCnt="0"/>
      <dgm:spPr/>
    </dgm:pt>
    <dgm:pt modelId="{4653B74A-DFA9-40D2-AC40-D95E22336885}" type="pres">
      <dgm:prSet presAssocID="{3AAF2379-FE48-46DF-8A11-418363979417}" presName="composite" presStyleCnt="0"/>
      <dgm:spPr/>
    </dgm:pt>
    <dgm:pt modelId="{55E74A0E-0DC7-4909-9E8A-294530095D07}" type="pres">
      <dgm:prSet presAssocID="{3AAF2379-FE48-46DF-8A11-418363979417}" presName="background" presStyleLbl="node0" presStyleIdx="1" presStyleCnt="5"/>
      <dgm:spPr/>
    </dgm:pt>
    <dgm:pt modelId="{EF267D64-1A33-4049-861B-83ECF71781F2}" type="pres">
      <dgm:prSet presAssocID="{3AAF2379-FE48-46DF-8A11-418363979417}" presName="text" presStyleLbl="fgAcc0" presStyleIdx="1" presStyleCnt="5">
        <dgm:presLayoutVars>
          <dgm:chPref val="3"/>
        </dgm:presLayoutVars>
      </dgm:prSet>
      <dgm:spPr/>
    </dgm:pt>
    <dgm:pt modelId="{CFF164A7-CBA4-4C4C-BB1D-57744465717A}" type="pres">
      <dgm:prSet presAssocID="{3AAF2379-FE48-46DF-8A11-418363979417}" presName="hierChild2" presStyleCnt="0"/>
      <dgm:spPr/>
    </dgm:pt>
    <dgm:pt modelId="{531DB306-4278-4990-A922-C57432C06336}" type="pres">
      <dgm:prSet presAssocID="{3953C825-DABB-4AD1-891A-3DD068B4EFD9}" presName="hierRoot1" presStyleCnt="0"/>
      <dgm:spPr/>
    </dgm:pt>
    <dgm:pt modelId="{0CC92CB3-FC2D-407B-B44D-E98A40F15A55}" type="pres">
      <dgm:prSet presAssocID="{3953C825-DABB-4AD1-891A-3DD068B4EFD9}" presName="composite" presStyleCnt="0"/>
      <dgm:spPr/>
    </dgm:pt>
    <dgm:pt modelId="{D5623312-D654-4FA6-B66C-2D8B5AC651E9}" type="pres">
      <dgm:prSet presAssocID="{3953C825-DABB-4AD1-891A-3DD068B4EFD9}" presName="background" presStyleLbl="node0" presStyleIdx="2" presStyleCnt="5"/>
      <dgm:spPr/>
    </dgm:pt>
    <dgm:pt modelId="{A7B1EA0C-8A86-48C7-9B40-EF50AD6DC9AD}" type="pres">
      <dgm:prSet presAssocID="{3953C825-DABB-4AD1-891A-3DD068B4EFD9}" presName="text" presStyleLbl="fgAcc0" presStyleIdx="2" presStyleCnt="5">
        <dgm:presLayoutVars>
          <dgm:chPref val="3"/>
        </dgm:presLayoutVars>
      </dgm:prSet>
      <dgm:spPr/>
    </dgm:pt>
    <dgm:pt modelId="{91DDFE86-E58D-4672-9382-23CC88AE2AE6}" type="pres">
      <dgm:prSet presAssocID="{3953C825-DABB-4AD1-891A-3DD068B4EFD9}" presName="hierChild2" presStyleCnt="0"/>
      <dgm:spPr/>
    </dgm:pt>
    <dgm:pt modelId="{50D57EBE-5B94-4346-92A7-7A8717BB6636}" type="pres">
      <dgm:prSet presAssocID="{C2BF63C4-67D4-4E7D-BA66-705234D2BF42}" presName="Name10" presStyleLbl="parChTrans1D2" presStyleIdx="1" presStyleCnt="2"/>
      <dgm:spPr/>
    </dgm:pt>
    <dgm:pt modelId="{788A939E-FD07-4371-B2F6-6CBE46924FFE}" type="pres">
      <dgm:prSet presAssocID="{768EED4B-7281-4E74-BA46-D0B2FB4960D7}" presName="hierRoot2" presStyleCnt="0"/>
      <dgm:spPr/>
    </dgm:pt>
    <dgm:pt modelId="{EB5849A7-C7E0-4A6A-B9B2-2985A2BC7AA5}" type="pres">
      <dgm:prSet presAssocID="{768EED4B-7281-4E74-BA46-D0B2FB4960D7}" presName="composite2" presStyleCnt="0"/>
      <dgm:spPr/>
    </dgm:pt>
    <dgm:pt modelId="{82077D35-8E5F-4D33-A886-9AA1744F2C56}" type="pres">
      <dgm:prSet presAssocID="{768EED4B-7281-4E74-BA46-D0B2FB4960D7}" presName="background2" presStyleLbl="node2" presStyleIdx="0" presStyleCnt="1"/>
      <dgm:spPr/>
    </dgm:pt>
    <dgm:pt modelId="{33CDB0A0-8108-44E0-B000-F35BE24E04BB}" type="pres">
      <dgm:prSet presAssocID="{768EED4B-7281-4E74-BA46-D0B2FB4960D7}" presName="text2" presStyleLbl="fgAcc2" presStyleIdx="1" presStyleCnt="2">
        <dgm:presLayoutVars>
          <dgm:chPref val="3"/>
        </dgm:presLayoutVars>
      </dgm:prSet>
      <dgm:spPr/>
    </dgm:pt>
    <dgm:pt modelId="{4CD1DB13-80F5-47BE-9448-B5223A7A44D7}" type="pres">
      <dgm:prSet presAssocID="{768EED4B-7281-4E74-BA46-D0B2FB4960D7}" presName="hierChild3" presStyleCnt="0"/>
      <dgm:spPr/>
    </dgm:pt>
    <dgm:pt modelId="{8F2BE165-2FA6-4AAB-A249-EF724354D04C}" type="pres">
      <dgm:prSet presAssocID="{EF74B7C2-8796-478B-ABDE-9847EF1AA659}" presName="Name17" presStyleLbl="parChTrans1D3" presStyleIdx="0" presStyleCnt="1"/>
      <dgm:spPr/>
    </dgm:pt>
    <dgm:pt modelId="{5723D26A-3802-4170-BE9C-B191A9FA83B4}" type="pres">
      <dgm:prSet presAssocID="{7A9DDA07-AF17-4420-9014-1C87CC6F608D}" presName="hierRoot3" presStyleCnt="0"/>
      <dgm:spPr/>
    </dgm:pt>
    <dgm:pt modelId="{27FABF79-7345-45E0-AEE1-D538F64AC80A}" type="pres">
      <dgm:prSet presAssocID="{7A9DDA07-AF17-4420-9014-1C87CC6F608D}" presName="composite3" presStyleCnt="0"/>
      <dgm:spPr/>
    </dgm:pt>
    <dgm:pt modelId="{0B4C31D4-E931-4A67-8A18-3EDDE4039FAF}" type="pres">
      <dgm:prSet presAssocID="{7A9DDA07-AF17-4420-9014-1C87CC6F608D}" presName="background3" presStyleLbl="node3" presStyleIdx="0" presStyleCnt="1"/>
      <dgm:spPr/>
    </dgm:pt>
    <dgm:pt modelId="{5A5394F4-C556-444C-A534-DF5636D6953C}" type="pres">
      <dgm:prSet presAssocID="{7A9DDA07-AF17-4420-9014-1C87CC6F608D}" presName="text3" presStyleLbl="fgAcc3" presStyleIdx="0" presStyleCnt="1">
        <dgm:presLayoutVars>
          <dgm:chPref val="3"/>
        </dgm:presLayoutVars>
      </dgm:prSet>
      <dgm:spPr/>
    </dgm:pt>
    <dgm:pt modelId="{7B811325-8827-4A8A-A5CA-CA672D486B6B}" type="pres">
      <dgm:prSet presAssocID="{7A9DDA07-AF17-4420-9014-1C87CC6F608D}" presName="hierChild4" presStyleCnt="0"/>
      <dgm:spPr/>
    </dgm:pt>
    <dgm:pt modelId="{69DA48CD-E6E2-4FCC-B457-B73CC91CC730}" type="pres">
      <dgm:prSet presAssocID="{A419E4E1-4BC9-4ECC-A525-F55ABDAB5323}" presName="hierRoot1" presStyleCnt="0"/>
      <dgm:spPr/>
    </dgm:pt>
    <dgm:pt modelId="{47022770-8015-4789-8B34-5AFC16D94D4C}" type="pres">
      <dgm:prSet presAssocID="{A419E4E1-4BC9-4ECC-A525-F55ABDAB5323}" presName="composite" presStyleCnt="0"/>
      <dgm:spPr/>
    </dgm:pt>
    <dgm:pt modelId="{3CDE90FE-03CB-49D8-85D0-A24FD78B0AE8}" type="pres">
      <dgm:prSet presAssocID="{A419E4E1-4BC9-4ECC-A525-F55ABDAB5323}" presName="background" presStyleLbl="node0" presStyleIdx="3" presStyleCnt="5"/>
      <dgm:spPr/>
    </dgm:pt>
    <dgm:pt modelId="{89346B1D-BAD9-45B0-9F1A-804D385B58D5}" type="pres">
      <dgm:prSet presAssocID="{A419E4E1-4BC9-4ECC-A525-F55ABDAB5323}" presName="text" presStyleLbl="fgAcc0" presStyleIdx="3" presStyleCnt="5">
        <dgm:presLayoutVars>
          <dgm:chPref val="3"/>
        </dgm:presLayoutVars>
      </dgm:prSet>
      <dgm:spPr/>
    </dgm:pt>
    <dgm:pt modelId="{EE7DEAA3-7E78-4FC8-9153-1ACC17AE816F}" type="pres">
      <dgm:prSet presAssocID="{A419E4E1-4BC9-4ECC-A525-F55ABDAB5323}" presName="hierChild2" presStyleCnt="0"/>
      <dgm:spPr/>
    </dgm:pt>
    <dgm:pt modelId="{891424EB-7F6E-4395-8478-923A9C81332F}" type="pres">
      <dgm:prSet presAssocID="{FAA963A4-D0A1-4B85-82A1-CD6CD8E7E745}" presName="hierRoot1" presStyleCnt="0"/>
      <dgm:spPr/>
    </dgm:pt>
    <dgm:pt modelId="{689AA185-F3B4-4D99-B913-439788D478D8}" type="pres">
      <dgm:prSet presAssocID="{FAA963A4-D0A1-4B85-82A1-CD6CD8E7E745}" presName="composite" presStyleCnt="0"/>
      <dgm:spPr/>
    </dgm:pt>
    <dgm:pt modelId="{8E01866A-46A3-4841-B51E-EFBE9746E0F1}" type="pres">
      <dgm:prSet presAssocID="{FAA963A4-D0A1-4B85-82A1-CD6CD8E7E745}" presName="background" presStyleLbl="node0" presStyleIdx="4" presStyleCnt="5"/>
      <dgm:spPr/>
    </dgm:pt>
    <dgm:pt modelId="{6574D4A6-E5ED-4ABE-B15F-609542D69B02}" type="pres">
      <dgm:prSet presAssocID="{FAA963A4-D0A1-4B85-82A1-CD6CD8E7E745}" presName="text" presStyleLbl="fgAcc0" presStyleIdx="4" presStyleCnt="5">
        <dgm:presLayoutVars>
          <dgm:chPref val="3"/>
        </dgm:presLayoutVars>
      </dgm:prSet>
      <dgm:spPr/>
    </dgm:pt>
    <dgm:pt modelId="{3E6B7A3B-FCA3-4748-B418-6E0F39F4E2DC}" type="pres">
      <dgm:prSet presAssocID="{FAA963A4-D0A1-4B85-82A1-CD6CD8E7E745}" presName="hierChild2" presStyleCnt="0"/>
      <dgm:spPr/>
    </dgm:pt>
  </dgm:ptLst>
  <dgm:cxnLst>
    <dgm:cxn modelId="{361AF609-A992-4E2E-A4DF-0FDF2259671F}" srcId="{39254969-EF2E-446A-8E4E-32EC9666066E}" destId="{2151885E-2E6C-4959-B4A1-AA51519BF523}" srcOrd="0" destOrd="0" parTransId="{419EC780-8357-4828-8E29-63AB651F21D3}" sibTransId="{9263B906-0EC0-4E67-8474-45FCBA4381BA}"/>
    <dgm:cxn modelId="{DA56040F-43F8-4968-937D-E0770CCB2CE5}" type="presOf" srcId="{3953C825-DABB-4AD1-891A-3DD068B4EFD9}" destId="{A7B1EA0C-8A86-48C7-9B40-EF50AD6DC9AD}" srcOrd="0" destOrd="0" presId="urn:microsoft.com/office/officeart/2005/8/layout/hierarchy1"/>
    <dgm:cxn modelId="{197C2C0F-A0F7-4ED0-B1B1-459FCD815BB8}" type="presOf" srcId="{F6122950-1062-42EC-8758-D4AEDFC00A8F}" destId="{2B9FBB03-2BE7-4D1E-8AF0-2152BF769A9D}" srcOrd="0" destOrd="0" presId="urn:microsoft.com/office/officeart/2005/8/layout/hierarchy1"/>
    <dgm:cxn modelId="{05BE6515-9C37-4D36-AC3A-7D8E9648BBA5}" type="presOf" srcId="{39254969-EF2E-446A-8E4E-32EC9666066E}" destId="{78302E27-BB11-479D-BBBB-64C8E19E9E6F}" srcOrd="0" destOrd="0" presId="urn:microsoft.com/office/officeart/2005/8/layout/hierarchy1"/>
    <dgm:cxn modelId="{A817801B-3FF6-4421-93E6-52EDDD4D44A3}" type="presOf" srcId="{768EED4B-7281-4E74-BA46-D0B2FB4960D7}" destId="{33CDB0A0-8108-44E0-B000-F35BE24E04BB}" srcOrd="0" destOrd="0" presId="urn:microsoft.com/office/officeart/2005/8/layout/hierarchy1"/>
    <dgm:cxn modelId="{3A214032-939D-49D1-BA76-1C6B339AC6B4}" type="presOf" srcId="{2151885E-2E6C-4959-B4A1-AA51519BF523}" destId="{CDFBFAE2-232F-4E9E-8701-9B3B2561EBCB}" srcOrd="0" destOrd="0" presId="urn:microsoft.com/office/officeart/2005/8/layout/hierarchy1"/>
    <dgm:cxn modelId="{F7165D71-828A-413E-9DDD-8F865D2D69E4}" type="presOf" srcId="{FAA963A4-D0A1-4B85-82A1-CD6CD8E7E745}" destId="{6574D4A6-E5ED-4ABE-B15F-609542D69B02}" srcOrd="0" destOrd="0" presId="urn:microsoft.com/office/officeart/2005/8/layout/hierarchy1"/>
    <dgm:cxn modelId="{2264B055-7EAF-4B3F-B53A-0A64D1D7EC92}" srcId="{768EED4B-7281-4E74-BA46-D0B2FB4960D7}" destId="{7A9DDA07-AF17-4420-9014-1C87CC6F608D}" srcOrd="0" destOrd="0" parTransId="{EF74B7C2-8796-478B-ABDE-9847EF1AA659}" sibTransId="{EE71A234-B672-464F-970C-0A46347E996D}"/>
    <dgm:cxn modelId="{76981956-AF4D-4E26-92A9-F67ED94D20D6}" type="presOf" srcId="{7A9DDA07-AF17-4420-9014-1C87CC6F608D}" destId="{5A5394F4-C556-444C-A534-DF5636D6953C}" srcOrd="0" destOrd="0" presId="urn:microsoft.com/office/officeart/2005/8/layout/hierarchy1"/>
    <dgm:cxn modelId="{84B22476-EAB9-4477-9B75-A7E3870D0256}" type="presOf" srcId="{C2BF63C4-67D4-4E7D-BA66-705234D2BF42}" destId="{50D57EBE-5B94-4346-92A7-7A8717BB6636}" srcOrd="0" destOrd="0" presId="urn:microsoft.com/office/officeart/2005/8/layout/hierarchy1"/>
    <dgm:cxn modelId="{4C990578-D1F0-44B1-A07F-28027D4F7FA9}" type="presOf" srcId="{A419E4E1-4BC9-4ECC-A525-F55ABDAB5323}" destId="{89346B1D-BAD9-45B0-9F1A-804D385B58D5}" srcOrd="0" destOrd="0" presId="urn:microsoft.com/office/officeart/2005/8/layout/hierarchy1"/>
    <dgm:cxn modelId="{74845E58-F60B-4299-9D01-130384526D80}" type="presOf" srcId="{EF74B7C2-8796-478B-ABDE-9847EF1AA659}" destId="{8F2BE165-2FA6-4AAB-A249-EF724354D04C}" srcOrd="0" destOrd="0" presId="urn:microsoft.com/office/officeart/2005/8/layout/hierarchy1"/>
    <dgm:cxn modelId="{6F2873A2-9554-4D5B-9190-092833411E9E}" srcId="{F6122950-1062-42EC-8758-D4AEDFC00A8F}" destId="{3953C825-DABB-4AD1-891A-3DD068B4EFD9}" srcOrd="2" destOrd="0" parTransId="{E46546E6-DE38-4386-803F-112101C8871C}" sibTransId="{10A3CD4E-9310-4B17-9D43-D53EB673493A}"/>
    <dgm:cxn modelId="{28B367C6-BF61-46A5-8CAC-607DB984DB87}" srcId="{3953C825-DABB-4AD1-891A-3DD068B4EFD9}" destId="{768EED4B-7281-4E74-BA46-D0B2FB4960D7}" srcOrd="0" destOrd="0" parTransId="{C2BF63C4-67D4-4E7D-BA66-705234D2BF42}" sibTransId="{A729D32E-80AC-43E2-800E-B96CC49A82DB}"/>
    <dgm:cxn modelId="{F6AF04C9-1BA6-481B-BBCD-420465036862}" type="presOf" srcId="{419EC780-8357-4828-8E29-63AB651F21D3}" destId="{CDB49271-D9CA-490A-BC25-DDA297DA2068}" srcOrd="0" destOrd="0" presId="urn:microsoft.com/office/officeart/2005/8/layout/hierarchy1"/>
    <dgm:cxn modelId="{14C4BDD4-2F29-4070-AE3E-F997B3D4F757}" srcId="{F6122950-1062-42EC-8758-D4AEDFC00A8F}" destId="{FAA963A4-D0A1-4B85-82A1-CD6CD8E7E745}" srcOrd="4" destOrd="0" parTransId="{E7EE9F5D-E029-42EF-99F8-4F5C55C72731}" sibTransId="{216AC4EE-94A5-4321-9F76-D36AA48257E7}"/>
    <dgm:cxn modelId="{002113D7-D9FE-479D-8615-A78DA1DFA3E4}" srcId="{F6122950-1062-42EC-8758-D4AEDFC00A8F}" destId="{A419E4E1-4BC9-4ECC-A525-F55ABDAB5323}" srcOrd="3" destOrd="0" parTransId="{71502B1F-8354-4F91-9F43-CEBF5B26986B}" sibTransId="{3696E7AD-D466-4967-A52E-BB4ACC8C6F27}"/>
    <dgm:cxn modelId="{AD3B38E4-FE04-4CBF-BDE7-2475861D10CA}" srcId="{F6122950-1062-42EC-8758-D4AEDFC00A8F}" destId="{39254969-EF2E-446A-8E4E-32EC9666066E}" srcOrd="0" destOrd="0" parTransId="{DD615D00-1EE1-4642-9655-7882D007D27B}" sibTransId="{E7EB06D3-798C-4E8E-9BA0-CF2B7952A165}"/>
    <dgm:cxn modelId="{AA7DEDE5-C6DC-4162-A492-F051D8CCC2B8}" srcId="{F6122950-1062-42EC-8758-D4AEDFC00A8F}" destId="{3AAF2379-FE48-46DF-8A11-418363979417}" srcOrd="1" destOrd="0" parTransId="{921C33D2-0B6D-4F44-B4D1-0160F4A3E270}" sibTransId="{5B172D71-2269-4541-A627-108224CE8859}"/>
    <dgm:cxn modelId="{2BE87CF1-7189-4ECF-812F-008A74374F30}" type="presOf" srcId="{3AAF2379-FE48-46DF-8A11-418363979417}" destId="{EF267D64-1A33-4049-861B-83ECF71781F2}" srcOrd="0" destOrd="0" presId="urn:microsoft.com/office/officeart/2005/8/layout/hierarchy1"/>
    <dgm:cxn modelId="{6596BEF6-3CC9-4755-A2FB-1E20E57A7DD6}" type="presParOf" srcId="{2B9FBB03-2BE7-4D1E-8AF0-2152BF769A9D}" destId="{4886720F-EFB8-45E1-882B-E09F0D7C5704}" srcOrd="0" destOrd="0" presId="urn:microsoft.com/office/officeart/2005/8/layout/hierarchy1"/>
    <dgm:cxn modelId="{71133CF2-B859-497B-BA3C-793858B8DD96}" type="presParOf" srcId="{4886720F-EFB8-45E1-882B-E09F0D7C5704}" destId="{01C27141-4158-415C-A6EF-43D4D47C8584}" srcOrd="0" destOrd="0" presId="urn:microsoft.com/office/officeart/2005/8/layout/hierarchy1"/>
    <dgm:cxn modelId="{4CC0A3C4-CD78-4E51-9D21-A1F7341B8A9C}" type="presParOf" srcId="{01C27141-4158-415C-A6EF-43D4D47C8584}" destId="{A7DAE66D-3078-4A4A-8030-F0C39C554420}" srcOrd="0" destOrd="0" presId="urn:microsoft.com/office/officeart/2005/8/layout/hierarchy1"/>
    <dgm:cxn modelId="{9E7F2767-B6C2-4E6B-9769-64577FA7DFE4}" type="presParOf" srcId="{01C27141-4158-415C-A6EF-43D4D47C8584}" destId="{78302E27-BB11-479D-BBBB-64C8E19E9E6F}" srcOrd="1" destOrd="0" presId="urn:microsoft.com/office/officeart/2005/8/layout/hierarchy1"/>
    <dgm:cxn modelId="{E7BD69D7-699C-4DD3-8FF6-709043FF58E3}" type="presParOf" srcId="{4886720F-EFB8-45E1-882B-E09F0D7C5704}" destId="{0207A38A-74D9-4669-BE43-9160180BD44E}" srcOrd="1" destOrd="0" presId="urn:microsoft.com/office/officeart/2005/8/layout/hierarchy1"/>
    <dgm:cxn modelId="{D5B95073-62D3-497C-A913-102132711820}" type="presParOf" srcId="{0207A38A-74D9-4669-BE43-9160180BD44E}" destId="{CDB49271-D9CA-490A-BC25-DDA297DA2068}" srcOrd="0" destOrd="0" presId="urn:microsoft.com/office/officeart/2005/8/layout/hierarchy1"/>
    <dgm:cxn modelId="{86C4BE3A-BD3E-48BB-9BE4-8E5099A7CF30}" type="presParOf" srcId="{0207A38A-74D9-4669-BE43-9160180BD44E}" destId="{BC6265E0-2896-4893-9675-931A0A0FC02D}" srcOrd="1" destOrd="0" presId="urn:microsoft.com/office/officeart/2005/8/layout/hierarchy1"/>
    <dgm:cxn modelId="{DE61BAAB-CE59-4610-ADA7-D4AF79623DAA}" type="presParOf" srcId="{BC6265E0-2896-4893-9675-931A0A0FC02D}" destId="{A2D6199A-F654-4B78-A2C2-6C74E4E0AF43}" srcOrd="0" destOrd="0" presId="urn:microsoft.com/office/officeart/2005/8/layout/hierarchy1"/>
    <dgm:cxn modelId="{7D47AE5C-75D5-4988-AAC9-38C48BF66C79}" type="presParOf" srcId="{A2D6199A-F654-4B78-A2C2-6C74E4E0AF43}" destId="{0548E683-5A14-4942-A870-8F3386BBAA81}" srcOrd="0" destOrd="0" presId="urn:microsoft.com/office/officeart/2005/8/layout/hierarchy1"/>
    <dgm:cxn modelId="{A8355FFE-15E5-4DFC-9A21-7770BE0B1339}" type="presParOf" srcId="{A2D6199A-F654-4B78-A2C2-6C74E4E0AF43}" destId="{CDFBFAE2-232F-4E9E-8701-9B3B2561EBCB}" srcOrd="1" destOrd="0" presId="urn:microsoft.com/office/officeart/2005/8/layout/hierarchy1"/>
    <dgm:cxn modelId="{5B575E7F-E1F8-4DE6-ADC2-6089894C3E63}" type="presParOf" srcId="{BC6265E0-2896-4893-9675-931A0A0FC02D}" destId="{C8602C20-7266-49C6-90CE-94C58FE34AB3}" srcOrd="1" destOrd="0" presId="urn:microsoft.com/office/officeart/2005/8/layout/hierarchy1"/>
    <dgm:cxn modelId="{59E57073-8F3F-472D-87AF-D7C7C8139689}" type="presParOf" srcId="{2B9FBB03-2BE7-4D1E-8AF0-2152BF769A9D}" destId="{B8CC5D5C-1B92-46DA-A7D3-688F648C69FD}" srcOrd="1" destOrd="0" presId="urn:microsoft.com/office/officeart/2005/8/layout/hierarchy1"/>
    <dgm:cxn modelId="{77FD14BD-3F6F-458C-AAD3-69EB376DED0B}" type="presParOf" srcId="{B8CC5D5C-1B92-46DA-A7D3-688F648C69FD}" destId="{4653B74A-DFA9-40D2-AC40-D95E22336885}" srcOrd="0" destOrd="0" presId="urn:microsoft.com/office/officeart/2005/8/layout/hierarchy1"/>
    <dgm:cxn modelId="{AAE869E5-65E4-4CE3-9DDE-52E39DAD073E}" type="presParOf" srcId="{4653B74A-DFA9-40D2-AC40-D95E22336885}" destId="{55E74A0E-0DC7-4909-9E8A-294530095D07}" srcOrd="0" destOrd="0" presId="urn:microsoft.com/office/officeart/2005/8/layout/hierarchy1"/>
    <dgm:cxn modelId="{63476929-D95D-412C-A4AE-AA4D9364A648}" type="presParOf" srcId="{4653B74A-DFA9-40D2-AC40-D95E22336885}" destId="{EF267D64-1A33-4049-861B-83ECF71781F2}" srcOrd="1" destOrd="0" presId="urn:microsoft.com/office/officeart/2005/8/layout/hierarchy1"/>
    <dgm:cxn modelId="{3DF4F764-B842-422D-8326-59A7B60CE198}" type="presParOf" srcId="{B8CC5D5C-1B92-46DA-A7D3-688F648C69FD}" destId="{CFF164A7-CBA4-4C4C-BB1D-57744465717A}" srcOrd="1" destOrd="0" presId="urn:microsoft.com/office/officeart/2005/8/layout/hierarchy1"/>
    <dgm:cxn modelId="{F12BD64C-73E2-4394-A69C-07B6E77AFA4A}" type="presParOf" srcId="{2B9FBB03-2BE7-4D1E-8AF0-2152BF769A9D}" destId="{531DB306-4278-4990-A922-C57432C06336}" srcOrd="2" destOrd="0" presId="urn:microsoft.com/office/officeart/2005/8/layout/hierarchy1"/>
    <dgm:cxn modelId="{370CE2D3-BD3B-48B1-93FE-FE60F6C98B4B}" type="presParOf" srcId="{531DB306-4278-4990-A922-C57432C06336}" destId="{0CC92CB3-FC2D-407B-B44D-E98A40F15A55}" srcOrd="0" destOrd="0" presId="urn:microsoft.com/office/officeart/2005/8/layout/hierarchy1"/>
    <dgm:cxn modelId="{214869D8-C679-4F2A-94AA-B1C67031EF60}" type="presParOf" srcId="{0CC92CB3-FC2D-407B-B44D-E98A40F15A55}" destId="{D5623312-D654-4FA6-B66C-2D8B5AC651E9}" srcOrd="0" destOrd="0" presId="urn:microsoft.com/office/officeart/2005/8/layout/hierarchy1"/>
    <dgm:cxn modelId="{468160DD-8076-4F9A-935A-3F3B67AB6412}" type="presParOf" srcId="{0CC92CB3-FC2D-407B-B44D-E98A40F15A55}" destId="{A7B1EA0C-8A86-48C7-9B40-EF50AD6DC9AD}" srcOrd="1" destOrd="0" presId="urn:microsoft.com/office/officeart/2005/8/layout/hierarchy1"/>
    <dgm:cxn modelId="{24D9B75D-282E-406A-822C-21F01CA0819D}" type="presParOf" srcId="{531DB306-4278-4990-A922-C57432C06336}" destId="{91DDFE86-E58D-4672-9382-23CC88AE2AE6}" srcOrd="1" destOrd="0" presId="urn:microsoft.com/office/officeart/2005/8/layout/hierarchy1"/>
    <dgm:cxn modelId="{3D65D0DB-E438-4D0F-AC86-8E0E7DEBFAB3}" type="presParOf" srcId="{91DDFE86-E58D-4672-9382-23CC88AE2AE6}" destId="{50D57EBE-5B94-4346-92A7-7A8717BB6636}" srcOrd="0" destOrd="0" presId="urn:microsoft.com/office/officeart/2005/8/layout/hierarchy1"/>
    <dgm:cxn modelId="{445AD925-3B31-4D9A-8530-BEE2F92215F3}" type="presParOf" srcId="{91DDFE86-E58D-4672-9382-23CC88AE2AE6}" destId="{788A939E-FD07-4371-B2F6-6CBE46924FFE}" srcOrd="1" destOrd="0" presId="urn:microsoft.com/office/officeart/2005/8/layout/hierarchy1"/>
    <dgm:cxn modelId="{D817CEDB-388F-4571-B7FB-4AD0F193466A}" type="presParOf" srcId="{788A939E-FD07-4371-B2F6-6CBE46924FFE}" destId="{EB5849A7-C7E0-4A6A-B9B2-2985A2BC7AA5}" srcOrd="0" destOrd="0" presId="urn:microsoft.com/office/officeart/2005/8/layout/hierarchy1"/>
    <dgm:cxn modelId="{82F6B036-5A1A-4ED2-87AD-1D09D1616EE7}" type="presParOf" srcId="{EB5849A7-C7E0-4A6A-B9B2-2985A2BC7AA5}" destId="{82077D35-8E5F-4D33-A886-9AA1744F2C56}" srcOrd="0" destOrd="0" presId="urn:microsoft.com/office/officeart/2005/8/layout/hierarchy1"/>
    <dgm:cxn modelId="{80B0AE82-D31E-4D6D-9D38-463DF1C86FE6}" type="presParOf" srcId="{EB5849A7-C7E0-4A6A-B9B2-2985A2BC7AA5}" destId="{33CDB0A0-8108-44E0-B000-F35BE24E04BB}" srcOrd="1" destOrd="0" presId="urn:microsoft.com/office/officeart/2005/8/layout/hierarchy1"/>
    <dgm:cxn modelId="{B76897DE-BC47-4675-A7A9-83EE663873F0}" type="presParOf" srcId="{788A939E-FD07-4371-B2F6-6CBE46924FFE}" destId="{4CD1DB13-80F5-47BE-9448-B5223A7A44D7}" srcOrd="1" destOrd="0" presId="urn:microsoft.com/office/officeart/2005/8/layout/hierarchy1"/>
    <dgm:cxn modelId="{CF940E42-287E-4B20-914B-8009C111DB5E}" type="presParOf" srcId="{4CD1DB13-80F5-47BE-9448-B5223A7A44D7}" destId="{8F2BE165-2FA6-4AAB-A249-EF724354D04C}" srcOrd="0" destOrd="0" presId="urn:microsoft.com/office/officeart/2005/8/layout/hierarchy1"/>
    <dgm:cxn modelId="{1AF3B37A-C271-46D1-89B6-BC4C2D2CE3AC}" type="presParOf" srcId="{4CD1DB13-80F5-47BE-9448-B5223A7A44D7}" destId="{5723D26A-3802-4170-BE9C-B191A9FA83B4}" srcOrd="1" destOrd="0" presId="urn:microsoft.com/office/officeart/2005/8/layout/hierarchy1"/>
    <dgm:cxn modelId="{37C03B8A-9F3A-4822-95FC-0EB482A6832E}" type="presParOf" srcId="{5723D26A-3802-4170-BE9C-B191A9FA83B4}" destId="{27FABF79-7345-45E0-AEE1-D538F64AC80A}" srcOrd="0" destOrd="0" presId="urn:microsoft.com/office/officeart/2005/8/layout/hierarchy1"/>
    <dgm:cxn modelId="{D450B3B5-3E13-4AFD-91C5-8ADEE516BE81}" type="presParOf" srcId="{27FABF79-7345-45E0-AEE1-D538F64AC80A}" destId="{0B4C31D4-E931-4A67-8A18-3EDDE4039FAF}" srcOrd="0" destOrd="0" presId="urn:microsoft.com/office/officeart/2005/8/layout/hierarchy1"/>
    <dgm:cxn modelId="{D1C00BAA-F24E-42C4-A45F-32D0E4102BA1}" type="presParOf" srcId="{27FABF79-7345-45E0-AEE1-D538F64AC80A}" destId="{5A5394F4-C556-444C-A534-DF5636D6953C}" srcOrd="1" destOrd="0" presId="urn:microsoft.com/office/officeart/2005/8/layout/hierarchy1"/>
    <dgm:cxn modelId="{7EFEC421-F12C-47E2-8B4A-AD86011CE04F}" type="presParOf" srcId="{5723D26A-3802-4170-BE9C-B191A9FA83B4}" destId="{7B811325-8827-4A8A-A5CA-CA672D486B6B}" srcOrd="1" destOrd="0" presId="urn:microsoft.com/office/officeart/2005/8/layout/hierarchy1"/>
    <dgm:cxn modelId="{B511DA74-5CAE-46B1-BD89-F0F367894F6F}" type="presParOf" srcId="{2B9FBB03-2BE7-4D1E-8AF0-2152BF769A9D}" destId="{69DA48CD-E6E2-4FCC-B457-B73CC91CC730}" srcOrd="3" destOrd="0" presId="urn:microsoft.com/office/officeart/2005/8/layout/hierarchy1"/>
    <dgm:cxn modelId="{2950044D-1C15-4261-B3DB-8CC7E4186DE1}" type="presParOf" srcId="{69DA48CD-E6E2-4FCC-B457-B73CC91CC730}" destId="{47022770-8015-4789-8B34-5AFC16D94D4C}" srcOrd="0" destOrd="0" presId="urn:microsoft.com/office/officeart/2005/8/layout/hierarchy1"/>
    <dgm:cxn modelId="{A2AB8656-43BC-48B2-AEB3-B169E161DD83}" type="presParOf" srcId="{47022770-8015-4789-8B34-5AFC16D94D4C}" destId="{3CDE90FE-03CB-49D8-85D0-A24FD78B0AE8}" srcOrd="0" destOrd="0" presId="urn:microsoft.com/office/officeart/2005/8/layout/hierarchy1"/>
    <dgm:cxn modelId="{1EA7470E-55E0-4281-8183-1CBD1D3486F7}" type="presParOf" srcId="{47022770-8015-4789-8B34-5AFC16D94D4C}" destId="{89346B1D-BAD9-45B0-9F1A-804D385B58D5}" srcOrd="1" destOrd="0" presId="urn:microsoft.com/office/officeart/2005/8/layout/hierarchy1"/>
    <dgm:cxn modelId="{3FD6A24B-CEA7-43E8-BBF8-96FA3402858C}" type="presParOf" srcId="{69DA48CD-E6E2-4FCC-B457-B73CC91CC730}" destId="{EE7DEAA3-7E78-4FC8-9153-1ACC17AE816F}" srcOrd="1" destOrd="0" presId="urn:microsoft.com/office/officeart/2005/8/layout/hierarchy1"/>
    <dgm:cxn modelId="{43831161-1D4F-4C42-8D9D-1A9E97F9B2F1}" type="presParOf" srcId="{2B9FBB03-2BE7-4D1E-8AF0-2152BF769A9D}" destId="{891424EB-7F6E-4395-8478-923A9C81332F}" srcOrd="4" destOrd="0" presId="urn:microsoft.com/office/officeart/2005/8/layout/hierarchy1"/>
    <dgm:cxn modelId="{38F2BEFC-3FE0-47D4-BDB5-6AEC37C67867}" type="presParOf" srcId="{891424EB-7F6E-4395-8478-923A9C81332F}" destId="{689AA185-F3B4-4D99-B913-439788D478D8}" srcOrd="0" destOrd="0" presId="urn:microsoft.com/office/officeart/2005/8/layout/hierarchy1"/>
    <dgm:cxn modelId="{477815DB-901D-458B-B296-4DE0EAABFB61}" type="presParOf" srcId="{689AA185-F3B4-4D99-B913-439788D478D8}" destId="{8E01866A-46A3-4841-B51E-EFBE9746E0F1}" srcOrd="0" destOrd="0" presId="urn:microsoft.com/office/officeart/2005/8/layout/hierarchy1"/>
    <dgm:cxn modelId="{F806195A-B7B6-406A-88E4-0B9E79710593}" type="presParOf" srcId="{689AA185-F3B4-4D99-B913-439788D478D8}" destId="{6574D4A6-E5ED-4ABE-B15F-609542D69B02}" srcOrd="1" destOrd="0" presId="urn:microsoft.com/office/officeart/2005/8/layout/hierarchy1"/>
    <dgm:cxn modelId="{7E0C911D-A6EE-4512-869D-B6470529DFCE}" type="presParOf" srcId="{891424EB-7F6E-4395-8478-923A9C81332F}" destId="{3E6B7A3B-FCA3-4748-B418-6E0F39F4E2D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C94F-1503-453B-9866-879475D5F7ED}">
      <dsp:nvSpPr>
        <dsp:cNvPr id="0" name=""/>
        <dsp:cNvSpPr/>
      </dsp:nvSpPr>
      <dsp:spPr>
        <a:xfrm rot="2535634">
          <a:off x="3101677" y="3501850"/>
          <a:ext cx="755448" cy="55107"/>
        </a:xfrm>
        <a:custGeom>
          <a:avLst/>
          <a:gdLst/>
          <a:ahLst/>
          <a:cxnLst/>
          <a:rect l="0" t="0" r="0" b="0"/>
          <a:pathLst>
            <a:path>
              <a:moveTo>
                <a:pt x="0" y="27553"/>
              </a:moveTo>
              <a:lnTo>
                <a:pt x="755448" y="275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697327-A73D-49CB-A714-1D412B9E117B}">
      <dsp:nvSpPr>
        <dsp:cNvPr id="0" name=""/>
        <dsp:cNvSpPr/>
      </dsp:nvSpPr>
      <dsp:spPr>
        <a:xfrm>
          <a:off x="3199850" y="2451327"/>
          <a:ext cx="852778" cy="55107"/>
        </a:xfrm>
        <a:custGeom>
          <a:avLst/>
          <a:gdLst/>
          <a:ahLst/>
          <a:cxnLst/>
          <a:rect l="0" t="0" r="0" b="0"/>
          <a:pathLst>
            <a:path>
              <a:moveTo>
                <a:pt x="0" y="27553"/>
              </a:moveTo>
              <a:lnTo>
                <a:pt x="852778" y="275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821AC9-3D13-4736-86A3-11576F0B1AF0}">
      <dsp:nvSpPr>
        <dsp:cNvPr id="0" name=""/>
        <dsp:cNvSpPr/>
      </dsp:nvSpPr>
      <dsp:spPr>
        <a:xfrm rot="19064366">
          <a:off x="3101677" y="1400803"/>
          <a:ext cx="755448" cy="55107"/>
        </a:xfrm>
        <a:custGeom>
          <a:avLst/>
          <a:gdLst/>
          <a:ahLst/>
          <a:cxnLst/>
          <a:rect l="0" t="0" r="0" b="0"/>
          <a:pathLst>
            <a:path>
              <a:moveTo>
                <a:pt x="0" y="27553"/>
              </a:moveTo>
              <a:lnTo>
                <a:pt x="755448" y="275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EC092-8995-4DB7-953B-7FC938909D30}">
      <dsp:nvSpPr>
        <dsp:cNvPr id="0" name=""/>
        <dsp:cNvSpPr/>
      </dsp:nvSpPr>
      <dsp:spPr>
        <a:xfrm>
          <a:off x="482540" y="883224"/>
          <a:ext cx="3681508" cy="31913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5000" r="-6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9E9E1-1522-44EF-9D4D-3183C01EA0BB}">
      <dsp:nvSpPr>
        <dsp:cNvPr id="0" name=""/>
        <dsp:cNvSpPr/>
      </dsp:nvSpPr>
      <dsp:spPr>
        <a:xfrm>
          <a:off x="3576758" y="1905"/>
          <a:ext cx="1402007" cy="14020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Planificare </a:t>
          </a:r>
          <a:r>
            <a:rPr lang="ro-RO" sz="1300" kern="1200"/>
            <a:t>și prognozare</a:t>
          </a:r>
        </a:p>
      </dsp:txBody>
      <dsp:txXfrm>
        <a:off x="3782077" y="207224"/>
        <a:ext cx="991369" cy="991369"/>
      </dsp:txXfrm>
    </dsp:sp>
    <dsp:sp modelId="{121A4C21-6760-4143-BEAC-5D16E55D588E}">
      <dsp:nvSpPr>
        <dsp:cNvPr id="0" name=""/>
        <dsp:cNvSpPr/>
      </dsp:nvSpPr>
      <dsp:spPr>
        <a:xfrm>
          <a:off x="5118966" y="1905"/>
          <a:ext cx="2103010" cy="140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ctr" defTabSz="577850">
            <a:lnSpc>
              <a:spcPct val="90000"/>
            </a:lnSpc>
            <a:spcBef>
              <a:spcPct val="0"/>
            </a:spcBef>
            <a:spcAft>
              <a:spcPct val="15000"/>
            </a:spcAft>
            <a:buChar char="•"/>
          </a:pPr>
          <a:r>
            <a:rPr lang="ro-RO" sz="1300" b="1" kern="1200"/>
            <a:t>Tipuri și forme ale planurilor și prognozelor financiare:</a:t>
          </a:r>
        </a:p>
        <a:p>
          <a:pPr marL="114300" lvl="1" indent="-114300" algn="l" defTabSz="577850">
            <a:lnSpc>
              <a:spcPct val="90000"/>
            </a:lnSpc>
            <a:spcBef>
              <a:spcPct val="0"/>
            </a:spcBef>
            <a:spcAft>
              <a:spcPct val="15000"/>
            </a:spcAft>
            <a:buChar char="•"/>
          </a:pPr>
          <a:r>
            <a:rPr lang="ro-RO" sz="1300" kern="1200"/>
            <a:t>planul de dezvoltare strategică, </a:t>
          </a:r>
        </a:p>
        <a:p>
          <a:pPr marL="114300" lvl="1" indent="-114300" algn="l" defTabSz="577850">
            <a:lnSpc>
              <a:spcPct val="90000"/>
            </a:lnSpc>
            <a:spcBef>
              <a:spcPct val="0"/>
            </a:spcBef>
            <a:spcAft>
              <a:spcPct val="15000"/>
            </a:spcAft>
            <a:buChar char="•"/>
          </a:pPr>
          <a:r>
            <a:rPr lang="ro-RO" sz="1300" kern="1200"/>
            <a:t>planul operațional, </a:t>
          </a:r>
        </a:p>
        <a:p>
          <a:pPr marL="114300" lvl="1" indent="-114300" algn="l" defTabSz="577850">
            <a:lnSpc>
              <a:spcPct val="90000"/>
            </a:lnSpc>
            <a:spcBef>
              <a:spcPct val="0"/>
            </a:spcBef>
            <a:spcAft>
              <a:spcPct val="15000"/>
            </a:spcAft>
            <a:buChar char="•"/>
          </a:pPr>
          <a:r>
            <a:rPr lang="ro-RO" sz="1300" kern="1200"/>
            <a:t>devizul (bugetul de venituri și cheltuieli)</a:t>
          </a:r>
        </a:p>
      </dsp:txBody>
      <dsp:txXfrm>
        <a:off x="5118966" y="1905"/>
        <a:ext cx="2103010" cy="1402007"/>
      </dsp:txXfrm>
    </dsp:sp>
    <dsp:sp modelId="{E574F586-4E7D-4DCE-8050-7B0F3FC2AC79}">
      <dsp:nvSpPr>
        <dsp:cNvPr id="0" name=""/>
        <dsp:cNvSpPr/>
      </dsp:nvSpPr>
      <dsp:spPr>
        <a:xfrm>
          <a:off x="4052628" y="1777877"/>
          <a:ext cx="1402007" cy="14020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o-RO" sz="1300" kern="1200"/>
            <a:t>Implementare (metode și instrumente)</a:t>
          </a:r>
        </a:p>
      </dsp:txBody>
      <dsp:txXfrm>
        <a:off x="4257947" y="1983196"/>
        <a:ext cx="991369" cy="991369"/>
      </dsp:txXfrm>
    </dsp:sp>
    <dsp:sp modelId="{905FA7A2-7798-4C8E-8312-7C2CF9B71A59}">
      <dsp:nvSpPr>
        <dsp:cNvPr id="0" name=""/>
        <dsp:cNvSpPr/>
      </dsp:nvSpPr>
      <dsp:spPr>
        <a:xfrm>
          <a:off x="5594836" y="1777877"/>
          <a:ext cx="2103010" cy="140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ro-RO" sz="1300" kern="1200"/>
            <a:t>Totalitatea regelmentărilor în domeniu;</a:t>
          </a:r>
        </a:p>
        <a:p>
          <a:pPr marL="114300" lvl="1" indent="-114300" algn="l" defTabSz="577850">
            <a:lnSpc>
              <a:spcPct val="90000"/>
            </a:lnSpc>
            <a:spcBef>
              <a:spcPct val="0"/>
            </a:spcBef>
            <a:spcAft>
              <a:spcPct val="15000"/>
            </a:spcAft>
            <a:buChar char="•"/>
          </a:pPr>
          <a:r>
            <a:rPr lang="en-US" sz="1300" kern="1200"/>
            <a:t>Identifica</a:t>
          </a:r>
          <a:r>
            <a:rPr lang="ro-RO" sz="1300" kern="1200"/>
            <a:t>rea surselor de venituri</a:t>
          </a:r>
        </a:p>
      </dsp:txBody>
      <dsp:txXfrm>
        <a:off x="5594836" y="1777877"/>
        <a:ext cx="2103010" cy="1402007"/>
      </dsp:txXfrm>
    </dsp:sp>
    <dsp:sp modelId="{1E571305-A882-468A-B9B8-E0F38D81881C}">
      <dsp:nvSpPr>
        <dsp:cNvPr id="0" name=""/>
        <dsp:cNvSpPr/>
      </dsp:nvSpPr>
      <dsp:spPr>
        <a:xfrm>
          <a:off x="3576758" y="3553849"/>
          <a:ext cx="1402007" cy="14020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o-RO" sz="1300" kern="1200"/>
            <a:t>Evaluare și analiză</a:t>
          </a:r>
        </a:p>
      </dsp:txBody>
      <dsp:txXfrm>
        <a:off x="3782077" y="3759168"/>
        <a:ext cx="991369" cy="991369"/>
      </dsp:txXfrm>
    </dsp:sp>
    <dsp:sp modelId="{3C1C1182-FE02-4D39-9450-A13DE203D985}">
      <dsp:nvSpPr>
        <dsp:cNvPr id="0" name=""/>
        <dsp:cNvSpPr/>
      </dsp:nvSpPr>
      <dsp:spPr>
        <a:xfrm>
          <a:off x="5118966" y="3553849"/>
          <a:ext cx="2103010" cy="140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ro-RO" sz="1300" b="1" kern="1200"/>
            <a:t>Intern</a:t>
          </a:r>
          <a:r>
            <a:rPr lang="ro-RO" sz="1300" kern="1200"/>
            <a:t> (Consiliu de administrație; Auditul intern)</a:t>
          </a:r>
        </a:p>
        <a:p>
          <a:pPr marL="114300" lvl="1" indent="-114300" algn="l" defTabSz="577850">
            <a:lnSpc>
              <a:spcPct val="90000"/>
            </a:lnSpc>
            <a:spcBef>
              <a:spcPct val="0"/>
            </a:spcBef>
            <a:spcAft>
              <a:spcPct val="15000"/>
            </a:spcAft>
            <a:buChar char="•"/>
          </a:pPr>
          <a:r>
            <a:rPr lang="ro-RO" sz="1300" b="1" kern="1200"/>
            <a:t>Extern</a:t>
          </a:r>
          <a:r>
            <a:rPr lang="ro-RO" sz="1300" kern="1200"/>
            <a:t> (Beneficiarii serviciilor educaționale; Auditul extern; Organe de control)</a:t>
          </a:r>
        </a:p>
      </dsp:txBody>
      <dsp:txXfrm>
        <a:off x="5118966" y="3553849"/>
        <a:ext cx="2103010" cy="1402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BE165-2FA6-4AAB-A249-EF724354D04C}">
      <dsp:nvSpPr>
        <dsp:cNvPr id="0" name=""/>
        <dsp:cNvSpPr/>
      </dsp:nvSpPr>
      <dsp:spPr>
        <a:xfrm>
          <a:off x="3824654" y="2750407"/>
          <a:ext cx="91440" cy="382024"/>
        </a:xfrm>
        <a:custGeom>
          <a:avLst/>
          <a:gdLst/>
          <a:ahLst/>
          <a:cxnLst/>
          <a:rect l="0" t="0" r="0" b="0"/>
          <a:pathLst>
            <a:path>
              <a:moveTo>
                <a:pt x="45720" y="0"/>
              </a:moveTo>
              <a:lnTo>
                <a:pt x="45720" y="382024"/>
              </a:lnTo>
            </a:path>
          </a:pathLst>
        </a:custGeom>
        <a:noFill/>
        <a:ln w="12700" cap="flat" cmpd="sng" algn="ctr">
          <a:solidFill>
            <a:schemeClr val="accent1">
              <a:shade val="8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0D57EBE-5B94-4346-92A7-7A8717BB6636}">
      <dsp:nvSpPr>
        <dsp:cNvPr id="0" name=""/>
        <dsp:cNvSpPr/>
      </dsp:nvSpPr>
      <dsp:spPr>
        <a:xfrm>
          <a:off x="3824654" y="1534278"/>
          <a:ext cx="91440" cy="382024"/>
        </a:xfrm>
        <a:custGeom>
          <a:avLst/>
          <a:gdLst/>
          <a:ahLst/>
          <a:cxnLst/>
          <a:rect l="0" t="0" r="0" b="0"/>
          <a:pathLst>
            <a:path>
              <a:moveTo>
                <a:pt x="45720" y="0"/>
              </a:moveTo>
              <a:lnTo>
                <a:pt x="45720" y="38202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DB49271-D9CA-490A-BC25-DDA297DA2068}">
      <dsp:nvSpPr>
        <dsp:cNvPr id="0" name=""/>
        <dsp:cNvSpPr/>
      </dsp:nvSpPr>
      <dsp:spPr>
        <a:xfrm>
          <a:off x="613751" y="1534278"/>
          <a:ext cx="91440" cy="382024"/>
        </a:xfrm>
        <a:custGeom>
          <a:avLst/>
          <a:gdLst/>
          <a:ahLst/>
          <a:cxnLst/>
          <a:rect l="0" t="0" r="0" b="0"/>
          <a:pathLst>
            <a:path>
              <a:moveTo>
                <a:pt x="45720" y="0"/>
              </a:moveTo>
              <a:lnTo>
                <a:pt x="45720" y="38202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7DAE66D-3078-4A4A-8030-F0C39C554420}">
      <dsp:nvSpPr>
        <dsp:cNvPr id="0" name=""/>
        <dsp:cNvSpPr/>
      </dsp:nvSpPr>
      <dsp:spPr>
        <a:xfrm>
          <a:off x="2695" y="700172"/>
          <a:ext cx="1313551" cy="83410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8302E27-BB11-479D-BBBB-64C8E19E9E6F}">
      <dsp:nvSpPr>
        <dsp:cNvPr id="0" name=""/>
        <dsp:cNvSpPr/>
      </dsp:nvSpPr>
      <dsp:spPr>
        <a:xfrm>
          <a:off x="148645" y="838825"/>
          <a:ext cx="1313551" cy="834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o-RO" sz="1500" kern="1200"/>
            <a:t>Consiliul profesoral</a:t>
          </a:r>
        </a:p>
      </dsp:txBody>
      <dsp:txXfrm>
        <a:off x="173075" y="863255"/>
        <a:ext cx="1264691" cy="785245"/>
      </dsp:txXfrm>
    </dsp:sp>
    <dsp:sp modelId="{0548E683-5A14-4942-A870-8F3386BBAA81}">
      <dsp:nvSpPr>
        <dsp:cNvPr id="0" name=""/>
        <dsp:cNvSpPr/>
      </dsp:nvSpPr>
      <dsp:spPr>
        <a:xfrm>
          <a:off x="2695" y="1916302"/>
          <a:ext cx="1313551" cy="83410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DFBFAE2-232F-4E9E-8701-9B3B2561EBCB}">
      <dsp:nvSpPr>
        <dsp:cNvPr id="0" name=""/>
        <dsp:cNvSpPr/>
      </dsp:nvSpPr>
      <dsp:spPr>
        <a:xfrm>
          <a:off x="148645" y="2054955"/>
          <a:ext cx="1313551" cy="834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o-RO" sz="1500" kern="1200"/>
            <a:t>Consiliul elevilor</a:t>
          </a:r>
        </a:p>
      </dsp:txBody>
      <dsp:txXfrm>
        <a:off x="173075" y="2079385"/>
        <a:ext cx="1264691" cy="785245"/>
      </dsp:txXfrm>
    </dsp:sp>
    <dsp:sp modelId="{55E74A0E-0DC7-4909-9E8A-294530095D07}">
      <dsp:nvSpPr>
        <dsp:cNvPr id="0" name=""/>
        <dsp:cNvSpPr/>
      </dsp:nvSpPr>
      <dsp:spPr>
        <a:xfrm>
          <a:off x="1608147" y="700172"/>
          <a:ext cx="1313551" cy="83410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F267D64-1A33-4049-861B-83ECF71781F2}">
      <dsp:nvSpPr>
        <dsp:cNvPr id="0" name=""/>
        <dsp:cNvSpPr/>
      </dsp:nvSpPr>
      <dsp:spPr>
        <a:xfrm>
          <a:off x="1754097" y="838825"/>
          <a:ext cx="1313551" cy="834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o-RO" sz="1500" kern="1200"/>
            <a:t>Consiliul de administrație</a:t>
          </a:r>
        </a:p>
      </dsp:txBody>
      <dsp:txXfrm>
        <a:off x="1778527" y="863255"/>
        <a:ext cx="1264691" cy="785245"/>
      </dsp:txXfrm>
    </dsp:sp>
    <dsp:sp modelId="{D5623312-D654-4FA6-B66C-2D8B5AC651E9}">
      <dsp:nvSpPr>
        <dsp:cNvPr id="0" name=""/>
        <dsp:cNvSpPr/>
      </dsp:nvSpPr>
      <dsp:spPr>
        <a:xfrm>
          <a:off x="3213599" y="700172"/>
          <a:ext cx="1313551" cy="83410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7B1EA0C-8A86-48C7-9B40-EF50AD6DC9AD}">
      <dsp:nvSpPr>
        <dsp:cNvPr id="0" name=""/>
        <dsp:cNvSpPr/>
      </dsp:nvSpPr>
      <dsp:spPr>
        <a:xfrm>
          <a:off x="3359549" y="838825"/>
          <a:ext cx="1313551" cy="834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o-RO" sz="1500" kern="1200"/>
            <a:t>Director</a:t>
          </a:r>
        </a:p>
      </dsp:txBody>
      <dsp:txXfrm>
        <a:off x="3383979" y="863255"/>
        <a:ext cx="1264691" cy="785245"/>
      </dsp:txXfrm>
    </dsp:sp>
    <dsp:sp modelId="{82077D35-8E5F-4D33-A886-9AA1744F2C56}">
      <dsp:nvSpPr>
        <dsp:cNvPr id="0" name=""/>
        <dsp:cNvSpPr/>
      </dsp:nvSpPr>
      <dsp:spPr>
        <a:xfrm>
          <a:off x="3213599" y="1916302"/>
          <a:ext cx="1313551" cy="83410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3CDB0A0-8108-44E0-B000-F35BE24E04BB}">
      <dsp:nvSpPr>
        <dsp:cNvPr id="0" name=""/>
        <dsp:cNvSpPr/>
      </dsp:nvSpPr>
      <dsp:spPr>
        <a:xfrm>
          <a:off x="3359549" y="2054955"/>
          <a:ext cx="1313551" cy="834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o-RO" sz="1500" kern="1200"/>
            <a:t>Directori adjuncți</a:t>
          </a:r>
        </a:p>
      </dsp:txBody>
      <dsp:txXfrm>
        <a:off x="3383979" y="2079385"/>
        <a:ext cx="1264691" cy="785245"/>
      </dsp:txXfrm>
    </dsp:sp>
    <dsp:sp modelId="{0B4C31D4-E931-4A67-8A18-3EDDE4039FAF}">
      <dsp:nvSpPr>
        <dsp:cNvPr id="0" name=""/>
        <dsp:cNvSpPr/>
      </dsp:nvSpPr>
      <dsp:spPr>
        <a:xfrm>
          <a:off x="3213599" y="3132432"/>
          <a:ext cx="1313551" cy="83410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A5394F4-C556-444C-A534-DF5636D6953C}">
      <dsp:nvSpPr>
        <dsp:cNvPr id="0" name=""/>
        <dsp:cNvSpPr/>
      </dsp:nvSpPr>
      <dsp:spPr>
        <a:xfrm>
          <a:off x="3359549" y="3271084"/>
          <a:ext cx="1313551" cy="834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o-RO" sz="1500" kern="1200"/>
            <a:t>Șefi de secție</a:t>
          </a:r>
        </a:p>
      </dsp:txBody>
      <dsp:txXfrm>
        <a:off x="3383979" y="3295514"/>
        <a:ext cx="1264691" cy="785245"/>
      </dsp:txXfrm>
    </dsp:sp>
    <dsp:sp modelId="{3CDE90FE-03CB-49D8-85D0-A24FD78B0AE8}">
      <dsp:nvSpPr>
        <dsp:cNvPr id="0" name=""/>
        <dsp:cNvSpPr/>
      </dsp:nvSpPr>
      <dsp:spPr>
        <a:xfrm>
          <a:off x="4819050" y="700172"/>
          <a:ext cx="1313551" cy="83410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9346B1D-BAD9-45B0-9F1A-804D385B58D5}">
      <dsp:nvSpPr>
        <dsp:cNvPr id="0" name=""/>
        <dsp:cNvSpPr/>
      </dsp:nvSpPr>
      <dsp:spPr>
        <a:xfrm>
          <a:off x="4965001" y="838825"/>
          <a:ext cx="1313551" cy="834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o-RO" sz="1500" kern="1200"/>
            <a:t>Consiliul metodico-științific</a:t>
          </a:r>
        </a:p>
      </dsp:txBody>
      <dsp:txXfrm>
        <a:off x="4989431" y="863255"/>
        <a:ext cx="1264691" cy="785245"/>
      </dsp:txXfrm>
    </dsp:sp>
    <dsp:sp modelId="{8E01866A-46A3-4841-B51E-EFBE9746E0F1}">
      <dsp:nvSpPr>
        <dsp:cNvPr id="0" name=""/>
        <dsp:cNvSpPr/>
      </dsp:nvSpPr>
      <dsp:spPr>
        <a:xfrm>
          <a:off x="6424502" y="700172"/>
          <a:ext cx="1313551" cy="83410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574D4A6-E5ED-4ABE-B15F-609542D69B02}">
      <dsp:nvSpPr>
        <dsp:cNvPr id="0" name=""/>
        <dsp:cNvSpPr/>
      </dsp:nvSpPr>
      <dsp:spPr>
        <a:xfrm>
          <a:off x="6570452" y="838825"/>
          <a:ext cx="1313551" cy="834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o-RO" sz="1500" kern="1200"/>
            <a:t>Consiliul de etică</a:t>
          </a:r>
        </a:p>
      </dsp:txBody>
      <dsp:txXfrm>
        <a:off x="6594882" y="863255"/>
        <a:ext cx="1264691" cy="78524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302C5-D767-124B-B4E4-A427BB8FBDE3}" type="datetimeFigureOut">
              <a:rPr lang="en-US" smtClean="0"/>
              <a:t>11/19/2019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6673-F612-024A-A657-67DC8189039D}" type="slidenum">
              <a:rPr lang="en-US" smtClean="0"/>
              <a:t>‹#›</a:t>
            </a:fld>
            <a:endParaRPr lang="en-US"/>
          </a:p>
        </p:txBody>
      </p:sp>
    </p:spTree>
    <p:extLst>
      <p:ext uri="{BB962C8B-B14F-4D97-AF65-F5344CB8AC3E}">
        <p14:creationId xmlns:p14="http://schemas.microsoft.com/office/powerpoint/2010/main" val="40553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5</a:t>
            </a:fld>
            <a:endParaRPr lang="en-US"/>
          </a:p>
        </p:txBody>
      </p:sp>
    </p:spTree>
    <p:extLst>
      <p:ext uri="{BB962C8B-B14F-4D97-AF65-F5344CB8AC3E}">
        <p14:creationId xmlns:p14="http://schemas.microsoft.com/office/powerpoint/2010/main" val="315407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14</a:t>
            </a:fld>
            <a:endParaRPr lang="en-US"/>
          </a:p>
        </p:txBody>
      </p:sp>
    </p:spTree>
    <p:extLst>
      <p:ext uri="{BB962C8B-B14F-4D97-AF65-F5344CB8AC3E}">
        <p14:creationId xmlns:p14="http://schemas.microsoft.com/office/powerpoint/2010/main" val="315407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15</a:t>
            </a:fld>
            <a:endParaRPr lang="en-US"/>
          </a:p>
        </p:txBody>
      </p:sp>
    </p:spTree>
    <p:extLst>
      <p:ext uri="{BB962C8B-B14F-4D97-AF65-F5344CB8AC3E}">
        <p14:creationId xmlns:p14="http://schemas.microsoft.com/office/powerpoint/2010/main" val="322716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86673-F612-024A-A657-67DC8189039D}" type="slidenum">
              <a:rPr lang="en-US" smtClean="0"/>
              <a:t>16</a:t>
            </a:fld>
            <a:endParaRPr lang="en-US"/>
          </a:p>
        </p:txBody>
      </p:sp>
    </p:spTree>
    <p:extLst>
      <p:ext uri="{BB962C8B-B14F-4D97-AF65-F5344CB8AC3E}">
        <p14:creationId xmlns:p14="http://schemas.microsoft.com/office/powerpoint/2010/main" val="1338684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17</a:t>
            </a:fld>
            <a:endParaRPr lang="en-US"/>
          </a:p>
        </p:txBody>
      </p:sp>
    </p:spTree>
    <p:extLst>
      <p:ext uri="{BB962C8B-B14F-4D97-AF65-F5344CB8AC3E}">
        <p14:creationId xmlns:p14="http://schemas.microsoft.com/office/powerpoint/2010/main" val="343224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18</a:t>
            </a:fld>
            <a:endParaRPr lang="en-US"/>
          </a:p>
        </p:txBody>
      </p:sp>
    </p:spTree>
    <p:extLst>
      <p:ext uri="{BB962C8B-B14F-4D97-AF65-F5344CB8AC3E}">
        <p14:creationId xmlns:p14="http://schemas.microsoft.com/office/powerpoint/2010/main" val="3091069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19</a:t>
            </a:fld>
            <a:endParaRPr lang="en-US"/>
          </a:p>
        </p:txBody>
      </p:sp>
    </p:spTree>
    <p:extLst>
      <p:ext uri="{BB962C8B-B14F-4D97-AF65-F5344CB8AC3E}">
        <p14:creationId xmlns:p14="http://schemas.microsoft.com/office/powerpoint/2010/main" val="343224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20</a:t>
            </a:fld>
            <a:endParaRPr lang="en-US"/>
          </a:p>
        </p:txBody>
      </p:sp>
    </p:spTree>
    <p:extLst>
      <p:ext uri="{BB962C8B-B14F-4D97-AF65-F5344CB8AC3E}">
        <p14:creationId xmlns:p14="http://schemas.microsoft.com/office/powerpoint/2010/main" val="3793938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21</a:t>
            </a:fld>
            <a:endParaRPr lang="en-US"/>
          </a:p>
        </p:txBody>
      </p:sp>
    </p:spTree>
    <p:extLst>
      <p:ext uri="{BB962C8B-B14F-4D97-AF65-F5344CB8AC3E}">
        <p14:creationId xmlns:p14="http://schemas.microsoft.com/office/powerpoint/2010/main" val="3793938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22</a:t>
            </a:fld>
            <a:endParaRPr lang="en-US"/>
          </a:p>
        </p:txBody>
      </p:sp>
    </p:spTree>
    <p:extLst>
      <p:ext uri="{BB962C8B-B14F-4D97-AF65-F5344CB8AC3E}">
        <p14:creationId xmlns:p14="http://schemas.microsoft.com/office/powerpoint/2010/main" val="80697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23</a:t>
            </a:fld>
            <a:endParaRPr lang="en-US"/>
          </a:p>
        </p:txBody>
      </p:sp>
    </p:spTree>
    <p:extLst>
      <p:ext uri="{BB962C8B-B14F-4D97-AF65-F5344CB8AC3E}">
        <p14:creationId xmlns:p14="http://schemas.microsoft.com/office/powerpoint/2010/main" val="381989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6</a:t>
            </a:fld>
            <a:endParaRPr lang="en-US"/>
          </a:p>
        </p:txBody>
      </p:sp>
    </p:spTree>
    <p:extLst>
      <p:ext uri="{BB962C8B-B14F-4D97-AF65-F5344CB8AC3E}">
        <p14:creationId xmlns:p14="http://schemas.microsoft.com/office/powerpoint/2010/main" val="265589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24</a:t>
            </a:fld>
            <a:endParaRPr lang="en-US"/>
          </a:p>
        </p:txBody>
      </p:sp>
    </p:spTree>
    <p:extLst>
      <p:ext uri="{BB962C8B-B14F-4D97-AF65-F5344CB8AC3E}">
        <p14:creationId xmlns:p14="http://schemas.microsoft.com/office/powerpoint/2010/main" val="2145819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25</a:t>
            </a:fld>
            <a:endParaRPr lang="en-US"/>
          </a:p>
        </p:txBody>
      </p:sp>
    </p:spTree>
    <p:extLst>
      <p:ext uri="{BB962C8B-B14F-4D97-AF65-F5344CB8AC3E}">
        <p14:creationId xmlns:p14="http://schemas.microsoft.com/office/powerpoint/2010/main" val="2482047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26</a:t>
            </a:fld>
            <a:endParaRPr lang="en-US"/>
          </a:p>
        </p:txBody>
      </p:sp>
    </p:spTree>
    <p:extLst>
      <p:ext uri="{BB962C8B-B14F-4D97-AF65-F5344CB8AC3E}">
        <p14:creationId xmlns:p14="http://schemas.microsoft.com/office/powerpoint/2010/main" val="511826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27</a:t>
            </a:fld>
            <a:endParaRPr lang="en-US"/>
          </a:p>
        </p:txBody>
      </p:sp>
    </p:spTree>
    <p:extLst>
      <p:ext uri="{BB962C8B-B14F-4D97-AF65-F5344CB8AC3E}">
        <p14:creationId xmlns:p14="http://schemas.microsoft.com/office/powerpoint/2010/main" val="2892411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86673-F612-024A-A657-67DC8189039D}" type="slidenum">
              <a:rPr lang="en-US" smtClean="0"/>
              <a:t>28</a:t>
            </a:fld>
            <a:endParaRPr lang="en-US"/>
          </a:p>
        </p:txBody>
      </p:sp>
    </p:spTree>
    <p:extLst>
      <p:ext uri="{BB962C8B-B14F-4D97-AF65-F5344CB8AC3E}">
        <p14:creationId xmlns:p14="http://schemas.microsoft.com/office/powerpoint/2010/main" val="1055733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29</a:t>
            </a:fld>
            <a:endParaRPr lang="en-US"/>
          </a:p>
        </p:txBody>
      </p:sp>
    </p:spTree>
    <p:extLst>
      <p:ext uri="{BB962C8B-B14F-4D97-AF65-F5344CB8AC3E}">
        <p14:creationId xmlns:p14="http://schemas.microsoft.com/office/powerpoint/2010/main" val="224299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30</a:t>
            </a:fld>
            <a:endParaRPr lang="en-US"/>
          </a:p>
        </p:txBody>
      </p:sp>
    </p:spTree>
    <p:extLst>
      <p:ext uri="{BB962C8B-B14F-4D97-AF65-F5344CB8AC3E}">
        <p14:creationId xmlns:p14="http://schemas.microsoft.com/office/powerpoint/2010/main" val="1093897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31</a:t>
            </a:fld>
            <a:endParaRPr lang="en-US"/>
          </a:p>
        </p:txBody>
      </p:sp>
    </p:spTree>
    <p:extLst>
      <p:ext uri="{BB962C8B-B14F-4D97-AF65-F5344CB8AC3E}">
        <p14:creationId xmlns:p14="http://schemas.microsoft.com/office/powerpoint/2010/main" val="1415105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32</a:t>
            </a:fld>
            <a:endParaRPr lang="en-US"/>
          </a:p>
        </p:txBody>
      </p:sp>
    </p:spTree>
    <p:extLst>
      <p:ext uri="{BB962C8B-B14F-4D97-AF65-F5344CB8AC3E}">
        <p14:creationId xmlns:p14="http://schemas.microsoft.com/office/powerpoint/2010/main" val="3361838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33</a:t>
            </a:fld>
            <a:endParaRPr lang="en-US"/>
          </a:p>
        </p:txBody>
      </p:sp>
    </p:spTree>
    <p:extLst>
      <p:ext uri="{BB962C8B-B14F-4D97-AF65-F5344CB8AC3E}">
        <p14:creationId xmlns:p14="http://schemas.microsoft.com/office/powerpoint/2010/main" val="103282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7</a:t>
            </a:fld>
            <a:endParaRPr lang="en-US"/>
          </a:p>
        </p:txBody>
      </p:sp>
    </p:spTree>
    <p:extLst>
      <p:ext uri="{BB962C8B-B14F-4D97-AF65-F5344CB8AC3E}">
        <p14:creationId xmlns:p14="http://schemas.microsoft.com/office/powerpoint/2010/main" val="315407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8</a:t>
            </a:fld>
            <a:endParaRPr lang="en-US"/>
          </a:p>
        </p:txBody>
      </p:sp>
    </p:spTree>
    <p:extLst>
      <p:ext uri="{BB962C8B-B14F-4D97-AF65-F5344CB8AC3E}">
        <p14:creationId xmlns:p14="http://schemas.microsoft.com/office/powerpoint/2010/main" val="114664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9</a:t>
            </a:fld>
            <a:endParaRPr lang="en-US"/>
          </a:p>
        </p:txBody>
      </p:sp>
    </p:spTree>
    <p:extLst>
      <p:ext uri="{BB962C8B-B14F-4D97-AF65-F5344CB8AC3E}">
        <p14:creationId xmlns:p14="http://schemas.microsoft.com/office/powerpoint/2010/main" val="427019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a:solidFill>
                  <a:schemeClr val="dk1"/>
                </a:solidFill>
                <a:effectLst/>
                <a:latin typeface="+mn-lt"/>
                <a:ea typeface="+mn-ea"/>
                <a:cs typeface="+mn-cs"/>
              </a:rPr>
              <a:t>Conform pct. 168. din Ordinul nr. 840 din 21.08.2015 pentru aprobarea Regulamentului-cadru de organizare și funcționare a instituțiilor de învățământ profesional tehnic secundar  „Directorul instituţiei de învățământ gestionează mijloacele financiare bugetare/extrabugetare alocate, în conformitate cu bugetul instituției de învățământ aprobat anual, gestionează balanţa independentă şi are deschise la bancă conturi de decontare şi alte conturi, inclusiv valutare”. </a:t>
            </a:r>
            <a:endParaRPr lang="en-US" dirty="0"/>
          </a:p>
        </p:txBody>
      </p:sp>
      <p:sp>
        <p:nvSpPr>
          <p:cNvPr id="4" name="Slide Number Placeholder 3"/>
          <p:cNvSpPr>
            <a:spLocks noGrp="1"/>
          </p:cNvSpPr>
          <p:nvPr>
            <p:ph type="sldNum" sz="quarter" idx="10"/>
          </p:nvPr>
        </p:nvSpPr>
        <p:spPr/>
        <p:txBody>
          <a:bodyPr/>
          <a:lstStyle/>
          <a:p>
            <a:fld id="{9C186673-F612-024A-A657-67DC8189039D}" type="slidenum">
              <a:rPr lang="en-US" smtClean="0"/>
              <a:t>10</a:t>
            </a:fld>
            <a:endParaRPr lang="en-US"/>
          </a:p>
        </p:txBody>
      </p:sp>
    </p:spTree>
    <p:extLst>
      <p:ext uri="{BB962C8B-B14F-4D97-AF65-F5344CB8AC3E}">
        <p14:creationId xmlns:p14="http://schemas.microsoft.com/office/powerpoint/2010/main" val="232888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86673-F612-024A-A657-67DC8189039D}" type="slidenum">
              <a:rPr lang="en-US" smtClean="0"/>
              <a:t>11</a:t>
            </a:fld>
            <a:endParaRPr lang="en-US"/>
          </a:p>
        </p:txBody>
      </p:sp>
    </p:spTree>
    <p:extLst>
      <p:ext uri="{BB962C8B-B14F-4D97-AF65-F5344CB8AC3E}">
        <p14:creationId xmlns:p14="http://schemas.microsoft.com/office/powerpoint/2010/main" val="232888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86673-F612-024A-A657-67DC8189039D}" type="slidenum">
              <a:rPr lang="en-US" smtClean="0"/>
              <a:t>12</a:t>
            </a:fld>
            <a:endParaRPr lang="en-US"/>
          </a:p>
        </p:txBody>
      </p:sp>
    </p:spTree>
    <p:extLst>
      <p:ext uri="{BB962C8B-B14F-4D97-AF65-F5344CB8AC3E}">
        <p14:creationId xmlns:p14="http://schemas.microsoft.com/office/powerpoint/2010/main" val="7610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86673-F612-024A-A657-67DC8189039D}" type="slidenum">
              <a:rPr lang="en-US" smtClean="0"/>
              <a:t>13</a:t>
            </a:fld>
            <a:endParaRPr lang="en-US"/>
          </a:p>
        </p:txBody>
      </p:sp>
    </p:spTree>
    <p:extLst>
      <p:ext uri="{BB962C8B-B14F-4D97-AF65-F5344CB8AC3E}">
        <p14:creationId xmlns:p14="http://schemas.microsoft.com/office/powerpoint/2010/main" val="3154071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tif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48100" y="4152899"/>
            <a:ext cx="5295900" cy="1312863"/>
          </a:xfrm>
        </p:spPr>
        <p:txBody>
          <a:bodyPr anchor="ctr">
            <a:normAutofit/>
          </a:bodyPr>
          <a:lstStyle>
            <a:lvl1pPr algn="ctr">
              <a:defRPr sz="2400" b="1">
                <a:latin typeface="PT Sans" panose="020B0503020203020204" pitchFamily="34" charset="-52"/>
                <a:ea typeface="PT Sans" panose="020B0503020203020204" pitchFamily="34" charset="-52"/>
              </a:defRPr>
            </a:lvl1pPr>
          </a:lstStyle>
          <a:p>
            <a:r>
              <a:rPr lang="en-US" dirty="0"/>
              <a:t>Click to edit Master title style</a:t>
            </a:r>
          </a:p>
        </p:txBody>
      </p:sp>
      <p:sp>
        <p:nvSpPr>
          <p:cNvPr id="3" name="Subtitle 2"/>
          <p:cNvSpPr>
            <a:spLocks noGrp="1"/>
          </p:cNvSpPr>
          <p:nvPr>
            <p:ph type="subTitle" idx="1"/>
          </p:nvPr>
        </p:nvSpPr>
        <p:spPr>
          <a:xfrm>
            <a:off x="3848100" y="5513388"/>
            <a:ext cx="5295900" cy="766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7086600" y="6348413"/>
            <a:ext cx="2057400" cy="365125"/>
          </a:xfrm>
        </p:spPr>
        <p:txBody>
          <a:bodyPr/>
          <a:lstStyle/>
          <a:p>
            <a:fld id="{9DB1B711-F118-FD47-BA4A-A436BA8EC516}" type="slidenum">
              <a:rPr lang="en-US" smtClean="0"/>
              <a:t>‹#›</a:t>
            </a:fld>
            <a:endParaRPr lang="en-US"/>
          </a:p>
        </p:txBody>
      </p:sp>
      <p:pic>
        <p:nvPicPr>
          <p:cNvPr id="9" name="Picture 2" descr="Related image">
            <a:extLst>
              <a:ext uri="{FF2B5EF4-FFF2-40B4-BE49-F238E27FC236}">
                <a16:creationId xmlns:a16="http://schemas.microsoft.com/office/drawing/2014/main" id="{A8D16F90-1135-4232-9354-869593EA48A7}"/>
              </a:ext>
            </a:extLst>
          </p:cNvPr>
          <p:cNvPicPr>
            <a:picLocks noChangeAspect="1" noChangeArrowheads="1"/>
          </p:cNvPicPr>
          <p:nvPr userDrawn="1"/>
        </p:nvPicPr>
        <p:blipFill>
          <a:blip r:embed="rId3" cstate="print"/>
          <a:srcRect l="1198" b="19257"/>
          <a:stretch>
            <a:fillRect/>
          </a:stretch>
        </p:blipFill>
        <p:spPr bwMode="auto">
          <a:xfrm>
            <a:off x="3860800" y="955007"/>
            <a:ext cx="5283200" cy="3244883"/>
          </a:xfrm>
          <a:prstGeom prst="rect">
            <a:avLst/>
          </a:prstGeom>
          <a:noFill/>
          <a:ln w="9525">
            <a:noFill/>
            <a:miter lim="800000"/>
            <a:headEnd/>
            <a:tailEnd/>
          </a:ln>
        </p:spPr>
      </p:pic>
      <p:sp>
        <p:nvSpPr>
          <p:cNvPr id="10" name="Rectangle 9"/>
          <p:cNvSpPr/>
          <p:nvPr userDrawn="1"/>
        </p:nvSpPr>
        <p:spPr>
          <a:xfrm>
            <a:off x="0" y="0"/>
            <a:ext cx="9144000" cy="955007"/>
          </a:xfrm>
          <a:prstGeom prst="rect">
            <a:avLst/>
          </a:prstGeom>
          <a:solidFill>
            <a:srgbClr val="FFFFFF"/>
          </a:soli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Рисунок 6">
            <a:extLst>
              <a:ext uri="{FF2B5EF4-FFF2-40B4-BE49-F238E27FC236}">
                <a16:creationId xmlns:a16="http://schemas.microsoft.com/office/drawing/2014/main" id="{E5F33AEA-F34D-4696-8532-3DCAB86602D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40958" y="176855"/>
            <a:ext cx="1391190" cy="55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924" y="252275"/>
            <a:ext cx="1473280" cy="590416"/>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1873" y="86048"/>
            <a:ext cx="2275901" cy="782910"/>
          </a:xfrm>
          <a:prstGeom prst="rect">
            <a:avLst/>
          </a:prstGeom>
        </p:spPr>
      </p:pic>
    </p:spTree>
    <p:extLst>
      <p:ext uri="{BB962C8B-B14F-4D97-AF65-F5344CB8AC3E}">
        <p14:creationId xmlns:p14="http://schemas.microsoft.com/office/powerpoint/2010/main" val="193160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6D1A09-F2CC-7642-8800-6AD7DDA45985}" type="datetime1">
              <a:rPr lang="en-US" smtClean="0"/>
              <a:t>11/19/2019</a:t>
            </a:fld>
            <a:endParaRPr lang="en-US"/>
          </a:p>
        </p:txBody>
      </p:sp>
      <p:sp>
        <p:nvSpPr>
          <p:cNvPr id="5" name="Footer Placeholder 4"/>
          <p:cNvSpPr>
            <a:spLocks noGrp="1"/>
          </p:cNvSpPr>
          <p:nvPr>
            <p:ph type="ftr" sz="quarter" idx="11"/>
          </p:nvPr>
        </p:nvSpPr>
        <p:spPr/>
        <p:txBody>
          <a:bodyPr/>
          <a:lstStyle/>
          <a:p>
            <a:r>
              <a:rPr lang="en-US"/>
              <a:t>Universitatea Tehnică a Moldovei</a:t>
            </a:r>
          </a:p>
        </p:txBody>
      </p:sp>
      <p:sp>
        <p:nvSpPr>
          <p:cNvPr id="6" name="Slide Number Placeholder 5"/>
          <p:cNvSpPr>
            <a:spLocks noGrp="1"/>
          </p:cNvSpPr>
          <p:nvPr>
            <p:ph type="sldNum" sz="quarter" idx="12"/>
          </p:nvPr>
        </p:nvSpPr>
        <p:spPr/>
        <p:txBody>
          <a:bodyPr/>
          <a:lstStyle/>
          <a:p>
            <a:fld id="{9DB1B711-F118-FD47-BA4A-A436BA8EC516}" type="slidenum">
              <a:rPr lang="en-US" smtClean="0"/>
              <a:t>‹#›</a:t>
            </a:fld>
            <a:endParaRPr lang="en-US"/>
          </a:p>
        </p:txBody>
      </p:sp>
    </p:spTree>
    <p:extLst>
      <p:ext uri="{BB962C8B-B14F-4D97-AF65-F5344CB8AC3E}">
        <p14:creationId xmlns:p14="http://schemas.microsoft.com/office/powerpoint/2010/main" val="147286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CCA48-844B-594E-8C20-0EE13B73226F}" type="datetime1">
              <a:rPr lang="en-US" smtClean="0"/>
              <a:t>11/19/2019</a:t>
            </a:fld>
            <a:endParaRPr lang="en-US"/>
          </a:p>
        </p:txBody>
      </p:sp>
      <p:sp>
        <p:nvSpPr>
          <p:cNvPr id="5" name="Footer Placeholder 4"/>
          <p:cNvSpPr>
            <a:spLocks noGrp="1"/>
          </p:cNvSpPr>
          <p:nvPr>
            <p:ph type="ftr" sz="quarter" idx="11"/>
          </p:nvPr>
        </p:nvSpPr>
        <p:spPr/>
        <p:txBody>
          <a:bodyPr/>
          <a:lstStyle/>
          <a:p>
            <a:r>
              <a:rPr lang="en-US"/>
              <a:t>Universitatea Tehnică a Moldovei</a:t>
            </a:r>
          </a:p>
        </p:txBody>
      </p:sp>
      <p:sp>
        <p:nvSpPr>
          <p:cNvPr id="6" name="Slide Number Placeholder 5"/>
          <p:cNvSpPr>
            <a:spLocks noGrp="1"/>
          </p:cNvSpPr>
          <p:nvPr>
            <p:ph type="sldNum" sz="quarter" idx="12"/>
          </p:nvPr>
        </p:nvSpPr>
        <p:spPr/>
        <p:txBody>
          <a:bodyPr/>
          <a:lstStyle/>
          <a:p>
            <a:fld id="{9DB1B711-F118-FD47-BA4A-A436BA8EC516}" type="slidenum">
              <a:rPr lang="en-US" smtClean="0"/>
              <a:t>‹#›</a:t>
            </a:fld>
            <a:endParaRPr lang="en-US"/>
          </a:p>
        </p:txBody>
      </p:sp>
    </p:spTree>
    <p:extLst>
      <p:ext uri="{BB962C8B-B14F-4D97-AF65-F5344CB8AC3E}">
        <p14:creationId xmlns:p14="http://schemas.microsoft.com/office/powerpoint/2010/main" val="40161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1" t="14444" r="716" b="10232"/>
          <a:stretch/>
        </p:blipFill>
        <p:spPr>
          <a:xfrm>
            <a:off x="0" y="0"/>
            <a:ext cx="9144000" cy="927100"/>
          </a:xfrm>
          <a:prstGeom prst="rect">
            <a:avLst/>
          </a:prstGeom>
        </p:spPr>
      </p:pic>
      <p:sp>
        <p:nvSpPr>
          <p:cNvPr id="2" name="Title 1"/>
          <p:cNvSpPr>
            <a:spLocks noGrp="1"/>
          </p:cNvSpPr>
          <p:nvPr>
            <p:ph type="title"/>
          </p:nvPr>
        </p:nvSpPr>
        <p:spPr>
          <a:xfrm>
            <a:off x="0" y="1"/>
            <a:ext cx="7086600" cy="927099"/>
          </a:xfrm>
        </p:spPr>
        <p:txBody>
          <a:bodyPr>
            <a:normAutofit/>
          </a:bodyPr>
          <a:lstStyle>
            <a:lvl1pPr marL="539750" indent="0">
              <a:defRPr sz="3200" b="1">
                <a:solidFill>
                  <a:schemeClr val="bg1"/>
                </a:solidFill>
                <a:latin typeface="PT Sans" panose="020B0503020203020204" pitchFamily="34" charset="-52"/>
                <a:ea typeface="PT Sans" panose="020B0503020203020204" pitchFamily="34" charset="-52"/>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086600" y="266701"/>
            <a:ext cx="2057400" cy="365125"/>
          </a:xfrm>
        </p:spPr>
        <p:txBody>
          <a:bodyPr/>
          <a:lstStyle>
            <a:lvl1pPr>
              <a:defRPr sz="1400">
                <a:solidFill>
                  <a:schemeClr val="bg1"/>
                </a:solidFill>
              </a:defRPr>
            </a:lvl1pPr>
          </a:lstStyle>
          <a:p>
            <a:fld id="{9DB1B711-F118-FD47-BA4A-A436BA8EC516}"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81572"/>
            <a:ext cx="1454150" cy="500228"/>
          </a:xfrm>
          <a:prstGeom prst="rect">
            <a:avLst/>
          </a:prstGeom>
        </p:spPr>
      </p:pic>
      <p:pic>
        <p:nvPicPr>
          <p:cNvPr id="9" name="Рисунок 6">
            <a:extLst>
              <a:ext uri="{FF2B5EF4-FFF2-40B4-BE49-F238E27FC236}">
                <a16:creationId xmlns:a16="http://schemas.microsoft.com/office/drawing/2014/main" id="{E5F33AEA-F34D-4696-8532-3DCAB86602D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12050" y="6384266"/>
            <a:ext cx="1003300" cy="39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24260" y="6379712"/>
            <a:ext cx="1003340" cy="402088"/>
          </a:xfrm>
          <a:prstGeom prst="rect">
            <a:avLst/>
          </a:prstGeom>
        </p:spPr>
      </p:pic>
    </p:spTree>
    <p:extLst>
      <p:ext uri="{BB962C8B-B14F-4D97-AF65-F5344CB8AC3E}">
        <p14:creationId xmlns:p14="http://schemas.microsoft.com/office/powerpoint/2010/main" val="89158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B4614B-8959-C54A-A58B-7299B050F731}" type="datetime1">
              <a:rPr lang="en-US" smtClean="0"/>
              <a:t>11/19/2019</a:t>
            </a:fld>
            <a:endParaRPr lang="en-US"/>
          </a:p>
        </p:txBody>
      </p:sp>
      <p:sp>
        <p:nvSpPr>
          <p:cNvPr id="5" name="Footer Placeholder 4"/>
          <p:cNvSpPr>
            <a:spLocks noGrp="1"/>
          </p:cNvSpPr>
          <p:nvPr>
            <p:ph type="ftr" sz="quarter" idx="11"/>
          </p:nvPr>
        </p:nvSpPr>
        <p:spPr/>
        <p:txBody>
          <a:bodyPr/>
          <a:lstStyle/>
          <a:p>
            <a:r>
              <a:rPr lang="en-US"/>
              <a:t>Universitatea Tehnică a Moldovei</a:t>
            </a:r>
          </a:p>
        </p:txBody>
      </p:sp>
      <p:sp>
        <p:nvSpPr>
          <p:cNvPr id="6" name="Slide Number Placeholder 5"/>
          <p:cNvSpPr>
            <a:spLocks noGrp="1"/>
          </p:cNvSpPr>
          <p:nvPr>
            <p:ph type="sldNum" sz="quarter" idx="12"/>
          </p:nvPr>
        </p:nvSpPr>
        <p:spPr/>
        <p:txBody>
          <a:bodyPr/>
          <a:lstStyle/>
          <a:p>
            <a:fld id="{9DB1B711-F118-FD47-BA4A-A436BA8EC516}"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0"/>
            <a:ext cx="9144000" cy="1231392"/>
          </a:xfrm>
          <a:prstGeom prst="rect">
            <a:avLst/>
          </a:prstGeom>
        </p:spPr>
      </p:pic>
    </p:spTree>
    <p:extLst>
      <p:ext uri="{BB962C8B-B14F-4D97-AF65-F5344CB8AC3E}">
        <p14:creationId xmlns:p14="http://schemas.microsoft.com/office/powerpoint/2010/main" val="180141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EBBDFF-B772-254C-988B-F88A55EA1D63}" type="datetime1">
              <a:rPr lang="en-US" smtClean="0"/>
              <a:t>11/19/2019</a:t>
            </a:fld>
            <a:endParaRPr lang="en-US"/>
          </a:p>
        </p:txBody>
      </p:sp>
      <p:sp>
        <p:nvSpPr>
          <p:cNvPr id="6" name="Footer Placeholder 5"/>
          <p:cNvSpPr>
            <a:spLocks noGrp="1"/>
          </p:cNvSpPr>
          <p:nvPr>
            <p:ph type="ftr" sz="quarter" idx="11"/>
          </p:nvPr>
        </p:nvSpPr>
        <p:spPr/>
        <p:txBody>
          <a:bodyPr/>
          <a:lstStyle/>
          <a:p>
            <a:r>
              <a:rPr lang="en-US"/>
              <a:t>Universitatea Tehnică a Moldovei</a:t>
            </a:r>
          </a:p>
        </p:txBody>
      </p:sp>
      <p:sp>
        <p:nvSpPr>
          <p:cNvPr id="7" name="Slide Number Placeholder 6"/>
          <p:cNvSpPr>
            <a:spLocks noGrp="1"/>
          </p:cNvSpPr>
          <p:nvPr>
            <p:ph type="sldNum" sz="quarter" idx="12"/>
          </p:nvPr>
        </p:nvSpPr>
        <p:spPr/>
        <p:txBody>
          <a:bodyPr/>
          <a:lstStyle/>
          <a:p>
            <a:fld id="{9DB1B711-F118-FD47-BA4A-A436BA8EC516}" type="slidenum">
              <a:rPr lang="en-US" smtClean="0"/>
              <a:t>‹#›</a:t>
            </a:fld>
            <a:endParaRPr lang="en-US"/>
          </a:p>
        </p:txBody>
      </p:sp>
    </p:spTree>
    <p:extLst>
      <p:ext uri="{BB962C8B-B14F-4D97-AF65-F5344CB8AC3E}">
        <p14:creationId xmlns:p14="http://schemas.microsoft.com/office/powerpoint/2010/main" val="123724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8984EA-CE6C-9D4C-B3ED-6A1BBA87A0F3}" type="datetime1">
              <a:rPr lang="en-US" smtClean="0"/>
              <a:t>11/19/2019</a:t>
            </a:fld>
            <a:endParaRPr lang="en-US"/>
          </a:p>
        </p:txBody>
      </p:sp>
      <p:sp>
        <p:nvSpPr>
          <p:cNvPr id="8" name="Footer Placeholder 7"/>
          <p:cNvSpPr>
            <a:spLocks noGrp="1"/>
          </p:cNvSpPr>
          <p:nvPr>
            <p:ph type="ftr" sz="quarter" idx="11"/>
          </p:nvPr>
        </p:nvSpPr>
        <p:spPr/>
        <p:txBody>
          <a:bodyPr/>
          <a:lstStyle/>
          <a:p>
            <a:r>
              <a:rPr lang="en-US"/>
              <a:t>Universitatea Tehnică a Moldovei</a:t>
            </a:r>
          </a:p>
        </p:txBody>
      </p:sp>
      <p:sp>
        <p:nvSpPr>
          <p:cNvPr id="9" name="Slide Number Placeholder 8"/>
          <p:cNvSpPr>
            <a:spLocks noGrp="1"/>
          </p:cNvSpPr>
          <p:nvPr>
            <p:ph type="sldNum" sz="quarter" idx="12"/>
          </p:nvPr>
        </p:nvSpPr>
        <p:spPr/>
        <p:txBody>
          <a:bodyPr/>
          <a:lstStyle/>
          <a:p>
            <a:fld id="{9DB1B711-F118-FD47-BA4A-A436BA8EC516}" type="slidenum">
              <a:rPr lang="en-US" smtClean="0"/>
              <a:t>‹#›</a:t>
            </a:fld>
            <a:endParaRPr lang="en-US"/>
          </a:p>
        </p:txBody>
      </p:sp>
    </p:spTree>
    <p:extLst>
      <p:ext uri="{BB962C8B-B14F-4D97-AF65-F5344CB8AC3E}">
        <p14:creationId xmlns:p14="http://schemas.microsoft.com/office/powerpoint/2010/main" val="36365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4200" y="1681165"/>
            <a:ext cx="78867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A345EA-9DB5-9448-8735-1208F0E5D7DA}" type="datetime1">
              <a:rPr lang="en-US" smtClean="0"/>
              <a:t>11/19/2019</a:t>
            </a:fld>
            <a:endParaRPr lang="en-US"/>
          </a:p>
        </p:txBody>
      </p:sp>
      <p:sp>
        <p:nvSpPr>
          <p:cNvPr id="4" name="Footer Placeholder 3"/>
          <p:cNvSpPr>
            <a:spLocks noGrp="1"/>
          </p:cNvSpPr>
          <p:nvPr>
            <p:ph type="ftr" sz="quarter" idx="11"/>
          </p:nvPr>
        </p:nvSpPr>
        <p:spPr/>
        <p:txBody>
          <a:bodyPr/>
          <a:lstStyle/>
          <a:p>
            <a:r>
              <a:rPr lang="en-US"/>
              <a:t>Universitatea Tehnică a Moldovei</a:t>
            </a:r>
          </a:p>
        </p:txBody>
      </p:sp>
      <p:sp>
        <p:nvSpPr>
          <p:cNvPr id="5" name="Slide Number Placeholder 4"/>
          <p:cNvSpPr>
            <a:spLocks noGrp="1"/>
          </p:cNvSpPr>
          <p:nvPr>
            <p:ph type="sldNum" sz="quarter" idx="12"/>
          </p:nvPr>
        </p:nvSpPr>
        <p:spPr/>
        <p:txBody>
          <a:bodyPr/>
          <a:lstStyle/>
          <a:p>
            <a:fld id="{9DB1B711-F118-FD47-BA4A-A436BA8EC516}"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000" cy="1231392"/>
          </a:xfrm>
          <a:prstGeom prst="rect">
            <a:avLst/>
          </a:prstGeom>
        </p:spPr>
      </p:pic>
    </p:spTree>
    <p:extLst>
      <p:ext uri="{BB962C8B-B14F-4D97-AF65-F5344CB8AC3E}">
        <p14:creationId xmlns:p14="http://schemas.microsoft.com/office/powerpoint/2010/main" val="20623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3797"/>
          <a:stretch/>
        </p:blipFill>
        <p:spPr>
          <a:xfrm>
            <a:off x="6350" y="-6350"/>
            <a:ext cx="9144000" cy="5226050"/>
          </a:xfrm>
          <a:prstGeom prst="rect">
            <a:avLst/>
          </a:prstGeom>
        </p:spPr>
      </p:pic>
      <p:sp>
        <p:nvSpPr>
          <p:cNvPr id="8" name="Rectangle 7"/>
          <p:cNvSpPr/>
          <p:nvPr userDrawn="1"/>
        </p:nvSpPr>
        <p:spPr>
          <a:xfrm>
            <a:off x="0" y="0"/>
            <a:ext cx="9144000" cy="95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Рисунок 6">
            <a:extLst>
              <a:ext uri="{FF2B5EF4-FFF2-40B4-BE49-F238E27FC236}">
                <a16:creationId xmlns:a16="http://schemas.microsoft.com/office/drawing/2014/main" id="{E5F33AEA-F34D-4696-8532-3DCAB86602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0958" y="176855"/>
            <a:ext cx="1391190" cy="55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924" y="252275"/>
            <a:ext cx="1473280" cy="590416"/>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1873" y="86048"/>
            <a:ext cx="2275901" cy="782910"/>
          </a:xfrm>
          <a:prstGeom prst="rect">
            <a:avLst/>
          </a:prstGeom>
        </p:spPr>
      </p:pic>
    </p:spTree>
    <p:extLst>
      <p:ext uri="{BB962C8B-B14F-4D97-AF65-F5344CB8AC3E}">
        <p14:creationId xmlns:p14="http://schemas.microsoft.com/office/powerpoint/2010/main" val="14969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E186BA-8F56-624F-88A0-7711C2F6F6FB}" type="datetime1">
              <a:rPr lang="en-US" smtClean="0"/>
              <a:t>11/19/2019</a:t>
            </a:fld>
            <a:endParaRPr lang="en-US"/>
          </a:p>
        </p:txBody>
      </p:sp>
      <p:sp>
        <p:nvSpPr>
          <p:cNvPr id="6" name="Footer Placeholder 5"/>
          <p:cNvSpPr>
            <a:spLocks noGrp="1"/>
          </p:cNvSpPr>
          <p:nvPr>
            <p:ph type="ftr" sz="quarter" idx="11"/>
          </p:nvPr>
        </p:nvSpPr>
        <p:spPr/>
        <p:txBody>
          <a:bodyPr/>
          <a:lstStyle/>
          <a:p>
            <a:r>
              <a:rPr lang="en-US"/>
              <a:t>Universitatea Tehnică a Moldovei</a:t>
            </a:r>
          </a:p>
        </p:txBody>
      </p:sp>
      <p:sp>
        <p:nvSpPr>
          <p:cNvPr id="7" name="Slide Number Placeholder 6"/>
          <p:cNvSpPr>
            <a:spLocks noGrp="1"/>
          </p:cNvSpPr>
          <p:nvPr>
            <p:ph type="sldNum" sz="quarter" idx="12"/>
          </p:nvPr>
        </p:nvSpPr>
        <p:spPr/>
        <p:txBody>
          <a:bodyPr/>
          <a:lstStyle/>
          <a:p>
            <a:fld id="{9DB1B711-F118-FD47-BA4A-A436BA8EC516}" type="slidenum">
              <a:rPr lang="en-US" smtClean="0"/>
              <a:t>‹#›</a:t>
            </a:fld>
            <a:endParaRPr lang="en-US"/>
          </a:p>
        </p:txBody>
      </p:sp>
    </p:spTree>
    <p:extLst>
      <p:ext uri="{BB962C8B-B14F-4D97-AF65-F5344CB8AC3E}">
        <p14:creationId xmlns:p14="http://schemas.microsoft.com/office/powerpoint/2010/main" val="120621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38797-70D7-6445-A298-E4EB6B25E176}" type="datetime1">
              <a:rPr lang="en-US" smtClean="0"/>
              <a:t>11/19/2019</a:t>
            </a:fld>
            <a:endParaRPr lang="en-US"/>
          </a:p>
        </p:txBody>
      </p:sp>
      <p:sp>
        <p:nvSpPr>
          <p:cNvPr id="6" name="Footer Placeholder 5"/>
          <p:cNvSpPr>
            <a:spLocks noGrp="1"/>
          </p:cNvSpPr>
          <p:nvPr>
            <p:ph type="ftr" sz="quarter" idx="11"/>
          </p:nvPr>
        </p:nvSpPr>
        <p:spPr/>
        <p:txBody>
          <a:bodyPr/>
          <a:lstStyle/>
          <a:p>
            <a:r>
              <a:rPr lang="en-US"/>
              <a:t>Universitatea Tehnică a Moldovei</a:t>
            </a:r>
          </a:p>
        </p:txBody>
      </p:sp>
      <p:sp>
        <p:nvSpPr>
          <p:cNvPr id="7" name="Slide Number Placeholder 6"/>
          <p:cNvSpPr>
            <a:spLocks noGrp="1"/>
          </p:cNvSpPr>
          <p:nvPr>
            <p:ph type="sldNum" sz="quarter" idx="12"/>
          </p:nvPr>
        </p:nvSpPr>
        <p:spPr/>
        <p:txBody>
          <a:bodyPr/>
          <a:lstStyle/>
          <a:p>
            <a:fld id="{9DB1B711-F118-FD47-BA4A-A436BA8EC516}" type="slidenum">
              <a:rPr lang="en-US" smtClean="0"/>
              <a:t>‹#›</a:t>
            </a:fld>
            <a:endParaRPr lang="en-US"/>
          </a:p>
        </p:txBody>
      </p:sp>
    </p:spTree>
    <p:extLst>
      <p:ext uri="{BB962C8B-B14F-4D97-AF65-F5344CB8AC3E}">
        <p14:creationId xmlns:p14="http://schemas.microsoft.com/office/powerpoint/2010/main" val="55283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1E495-898F-CA4F-999E-D818BF38DAFE}" type="datetime1">
              <a:rPr lang="en-US" smtClean="0"/>
              <a:t>11/19/2019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Universitatea Tehnică a Moldovei</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1B711-F118-FD47-BA4A-A436BA8EC516}" type="slidenum">
              <a:rPr lang="en-US" smtClean="0"/>
              <a:t>‹#›</a:t>
            </a:fld>
            <a:endParaRPr lang="en-US"/>
          </a:p>
        </p:txBody>
      </p:sp>
    </p:spTree>
    <p:extLst>
      <p:ext uri="{BB962C8B-B14F-4D97-AF65-F5344CB8AC3E}">
        <p14:creationId xmlns:p14="http://schemas.microsoft.com/office/powerpoint/2010/main" val="1923228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onitorul.md/monitor/v-2084-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50546" y="4698026"/>
            <a:ext cx="5293454" cy="1876641"/>
          </a:xfrm>
          <a:noFill/>
        </p:spPr>
        <p:txBody>
          <a:bodyPr anchor="ctr">
            <a:noAutofit/>
          </a:bodyPr>
          <a:lstStyle/>
          <a:p>
            <a:r>
              <a:rPr lang="ro-RO" dirty="0">
                <a:solidFill>
                  <a:schemeClr val="accent1">
                    <a:lumMod val="75000"/>
                  </a:schemeClr>
                </a:solidFill>
              </a:rPr>
              <a:t>Activitatea financiar-economică și sistemul de management al IÎPT în procesul de tranziție la regimul de autogestiune financiar-economică</a:t>
            </a:r>
            <a:endParaRPr lang="en-GB" sz="3200" b="1" dirty="0">
              <a:solidFill>
                <a:schemeClr val="accent1">
                  <a:lumMod val="75000"/>
                </a:schemeClr>
              </a:solidFill>
              <a:cs typeface="Arial" charset="0"/>
            </a:endParaRPr>
          </a:p>
        </p:txBody>
      </p:sp>
      <p:sp>
        <p:nvSpPr>
          <p:cNvPr id="5" name="Title 1"/>
          <p:cNvSpPr txBox="1">
            <a:spLocks/>
          </p:cNvSpPr>
          <p:nvPr/>
        </p:nvSpPr>
        <p:spPr>
          <a:xfrm>
            <a:off x="183716" y="5807615"/>
            <a:ext cx="3357974" cy="699552"/>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2000" b="1" dirty="0">
                <a:solidFill>
                  <a:schemeClr val="bg1"/>
                </a:solidFill>
                <a:latin typeface="PT Sans" panose="020B0503020203020204" pitchFamily="34" charset="-52"/>
                <a:ea typeface="PT Sans" panose="020B0503020203020204" pitchFamily="34" charset="-52"/>
                <a:cs typeface="Arial" charset="0"/>
              </a:rPr>
              <a:t>Daniela Pojar</a:t>
            </a:r>
            <a:endParaRPr lang="en-US" sz="2000" b="1" dirty="0">
              <a:solidFill>
                <a:schemeClr val="bg1"/>
              </a:solidFill>
              <a:latin typeface="PT Sans" panose="020B0503020203020204" pitchFamily="34" charset="-52"/>
              <a:ea typeface="PT Sans" panose="020B0503020203020204" pitchFamily="34" charset="-52"/>
              <a:cs typeface="Arial" charset="0"/>
            </a:endParaRPr>
          </a:p>
          <a:p>
            <a:pPr algn="l">
              <a:spcBef>
                <a:spcPts val="600"/>
              </a:spcBef>
            </a:pPr>
            <a:r>
              <a:rPr lang="ro-RO" sz="1600" dirty="0">
                <a:solidFill>
                  <a:schemeClr val="bg2">
                    <a:lumMod val="75000"/>
                  </a:schemeClr>
                </a:solidFill>
                <a:latin typeface="Arial" charset="0"/>
                <a:ea typeface="Arial" charset="0"/>
                <a:cs typeface="Arial" charset="0"/>
              </a:rPr>
              <a:t>Șef Direcția managementul resurselor UTM</a:t>
            </a:r>
            <a:endParaRPr lang="en-GB" sz="1600" dirty="0">
              <a:solidFill>
                <a:schemeClr val="bg2">
                  <a:lumMod val="75000"/>
                </a:schemeClr>
              </a:solidFill>
              <a:latin typeface="Arial" charset="0"/>
              <a:ea typeface="Arial" charset="0"/>
              <a:cs typeface="Arial" charset="0"/>
            </a:endParaRPr>
          </a:p>
        </p:txBody>
      </p:sp>
    </p:spTree>
    <p:extLst>
      <p:ext uri="{BB962C8B-B14F-4D97-AF65-F5344CB8AC3E}">
        <p14:creationId xmlns:p14="http://schemas.microsoft.com/office/powerpoint/2010/main" val="52500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730212451"/>
              </p:ext>
            </p:extLst>
          </p:nvPr>
        </p:nvGraphicFramePr>
        <p:xfrm>
          <a:off x="280657" y="927100"/>
          <a:ext cx="8561341" cy="5272532"/>
        </p:xfrm>
        <a:graphic>
          <a:graphicData uri="http://schemas.openxmlformats.org/drawingml/2006/table">
            <a:tbl>
              <a:tblPr firstRow="1" bandRow="1">
                <a:tableStyleId>{5C22544A-7EE6-4342-B048-85BDC9FD1C3A}</a:tableStyleId>
              </a:tblPr>
              <a:tblGrid>
                <a:gridCol w="1512039">
                  <a:extLst>
                    <a:ext uri="{9D8B030D-6E8A-4147-A177-3AD203B41FA5}">
                      <a16:colId xmlns:a16="http://schemas.microsoft.com/office/drawing/2014/main" val="20000"/>
                    </a:ext>
                  </a:extLst>
                </a:gridCol>
                <a:gridCol w="3524651">
                  <a:extLst>
                    <a:ext uri="{9D8B030D-6E8A-4147-A177-3AD203B41FA5}">
                      <a16:colId xmlns:a16="http://schemas.microsoft.com/office/drawing/2014/main" val="20002"/>
                    </a:ext>
                  </a:extLst>
                </a:gridCol>
                <a:gridCol w="3524651">
                  <a:extLst>
                    <a:ext uri="{9D8B030D-6E8A-4147-A177-3AD203B41FA5}">
                      <a16:colId xmlns:a16="http://schemas.microsoft.com/office/drawing/2014/main" val="1749891598"/>
                    </a:ext>
                  </a:extLst>
                </a:gridCol>
              </a:tblGrid>
              <a:tr h="349615">
                <a:tc>
                  <a:txBody>
                    <a:bodyPr/>
                    <a:lstStyle/>
                    <a:p>
                      <a:pPr algn="ctr"/>
                      <a:r>
                        <a:rPr lang="ro-RO" sz="1800" dirty="0"/>
                        <a:t>Indicator</a:t>
                      </a:r>
                      <a:endParaRPr lang="en-US" sz="1800" dirty="0"/>
                    </a:p>
                  </a:txBody>
                  <a:tcPr/>
                </a:tc>
                <a:tc>
                  <a:txBody>
                    <a:bodyPr/>
                    <a:lstStyle/>
                    <a:p>
                      <a:pPr algn="ctr"/>
                      <a:r>
                        <a:rPr lang="ro-RO" sz="1800" dirty="0"/>
                        <a:t>Modul de realizare</a:t>
                      </a:r>
                      <a:endParaRPr lang="en-US" sz="1800" dirty="0"/>
                    </a:p>
                  </a:txBody>
                  <a:tcPr/>
                </a:tc>
                <a:tc>
                  <a:txBody>
                    <a:bodyPr/>
                    <a:lstStyle/>
                    <a:p>
                      <a:pPr algn="ctr"/>
                      <a:r>
                        <a:rPr lang="ro-RO" sz="1800" dirty="0"/>
                        <a:t>Comentarii</a:t>
                      </a:r>
                      <a:endParaRPr lang="en-US" sz="1800" dirty="0"/>
                    </a:p>
                  </a:txBody>
                  <a:tcPr/>
                </a:tc>
                <a:extLst>
                  <a:ext uri="{0D108BD9-81ED-4DB2-BD59-A6C34878D82A}">
                    <a16:rowId xmlns:a16="http://schemas.microsoft.com/office/drawing/2014/main" val="10000"/>
                  </a:ext>
                </a:extLst>
              </a:tr>
              <a:tr h="265125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400" kern="1200" dirty="0">
                          <a:solidFill>
                            <a:schemeClr val="dk1"/>
                          </a:solidFill>
                          <a:effectLst/>
                          <a:latin typeface="Calibri" panose="020F0502020204030204" pitchFamily="34" charset="0"/>
                          <a:ea typeface="+mn-ea"/>
                          <a:cs typeface="Calibri" panose="020F0502020204030204" pitchFamily="34" charset="0"/>
                        </a:rPr>
                        <a:t>Durata ciclului de finanțare și Tipul alocațiilor din Bugetul de Stat</a:t>
                      </a:r>
                      <a:endParaRPr lang="en-US" sz="1400" kern="1200" dirty="0">
                        <a:solidFill>
                          <a:schemeClr val="dk1"/>
                        </a:solidFill>
                        <a:effectLst/>
                        <a:latin typeface="Calibri" panose="020F0502020204030204" pitchFamily="34" charset="0"/>
                        <a:ea typeface="+mn-ea"/>
                        <a:cs typeface="Calibri" panose="020F0502020204030204" pitchFamily="34" charset="0"/>
                      </a:endParaRPr>
                    </a:p>
                    <a:p>
                      <a:pPr algn="l"/>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1400" kern="1200" dirty="0">
                          <a:solidFill>
                            <a:schemeClr val="dk1"/>
                          </a:solidFill>
                          <a:effectLst/>
                          <a:latin typeface="Calibri" panose="020F0502020204030204" pitchFamily="34" charset="0"/>
                          <a:ea typeface="+mn-ea"/>
                          <a:cs typeface="Calibri" panose="020F0502020204030204" pitchFamily="34" charset="0"/>
                        </a:rPr>
                        <a:t>Volumul alocațiilor de la bugetul de stat se  calculează şi se comunică instituţiei la elaborarea proiectului de buget anual, dar se revizuieşte la repartizare în conformitate cu numărul real de elevi în instituţie.</a:t>
                      </a:r>
                      <a:endParaRPr lang="ro-RO" sz="1400" kern="1200" dirty="0">
                        <a:solidFill>
                          <a:schemeClr val="dk1"/>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kern="1200" dirty="0">
                          <a:solidFill>
                            <a:schemeClr val="dk1"/>
                          </a:solidFill>
                          <a:effectLst/>
                          <a:latin typeface="+mn-lt"/>
                          <a:ea typeface="+mn-ea"/>
                          <a:cs typeface="+mn-cs"/>
                        </a:rPr>
                        <a:t>MECC, după totalizarea datelor pentru toate instituţiile de învățământ profesional tehnic, va stabili costul mediu de instruire pentru anul respectiv. </a:t>
                      </a:r>
                      <a:endParaRPr lang="en-US" sz="1400" kern="1200" dirty="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kern="1200" dirty="0">
                          <a:solidFill>
                            <a:schemeClr val="dk1"/>
                          </a:solidFill>
                          <a:effectLst/>
                          <a:latin typeface="+mn-lt"/>
                          <a:ea typeface="+mn-ea"/>
                          <a:cs typeface="+mn-cs"/>
                        </a:rPr>
                        <a:t>Costul mediu de instruire a fost determinat plecând de la alocarea financiară generală (cheltuieli istorice) și nu de la nevoile reale de finanțare. În costul mediu de instruire sunt incluse și cheltuieli cu retribuirea muncii, iar în situația în care sunt majorări salariale, există riscul subfinanțării.</a:t>
                      </a:r>
                      <a:endParaRPr lang="en-US" sz="14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2155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dirty="0"/>
                        <a:t>Gestionarea mijloacelor</a:t>
                      </a:r>
                      <a:r>
                        <a:rPr lang="ro-RO" sz="1400" baseline="0" dirty="0"/>
                        <a:t> financiare</a:t>
                      </a:r>
                      <a:endParaRPr lang="en-US" sz="1400" dirty="0"/>
                    </a:p>
                    <a:p>
                      <a:pPr algn="l"/>
                      <a:endParaRPr lang="en-US" sz="1600" dirty="0"/>
                    </a:p>
                  </a:txBody>
                  <a:tcPr/>
                </a:tc>
                <a:tc>
                  <a:txBody>
                    <a:bodyPr/>
                    <a:lstStyle/>
                    <a:p>
                      <a:pPr marL="285750" indent="-285750" algn="l">
                        <a:buFont typeface="Arial" panose="020B0604020202020204" pitchFamily="34" charset="0"/>
                        <a:buChar char="•"/>
                      </a:pPr>
                      <a:r>
                        <a:rPr lang="ro-RO" sz="1400" kern="1200" dirty="0">
                          <a:solidFill>
                            <a:schemeClr val="dk1"/>
                          </a:solidFill>
                          <a:effectLst/>
                          <a:latin typeface="+mn-lt"/>
                          <a:ea typeface="+mn-ea"/>
                          <a:cs typeface="+mn-cs"/>
                        </a:rPr>
                        <a:t>Directorul instituției este împuternicit cu dreptul de </a:t>
                      </a:r>
                      <a:r>
                        <a:rPr lang="ro-RO" sz="1400" kern="1200" dirty="0">
                          <a:solidFill>
                            <a:srgbClr val="FF0000"/>
                          </a:solidFill>
                          <a:effectLst/>
                          <a:latin typeface="+mn-lt"/>
                          <a:ea typeface="+mn-ea"/>
                          <a:cs typeface="+mn-cs"/>
                        </a:rPr>
                        <a:t>a efectua cheltuieli </a:t>
                      </a:r>
                      <a:r>
                        <a:rPr lang="ro-RO" sz="1400" kern="1200" dirty="0">
                          <a:solidFill>
                            <a:schemeClr val="dk1"/>
                          </a:solidFill>
                          <a:effectLst/>
                          <a:latin typeface="+mn-lt"/>
                          <a:ea typeface="+mn-ea"/>
                          <a:cs typeface="+mn-cs"/>
                        </a:rPr>
                        <a:t>în limita bugetului aprobat de către </a:t>
                      </a:r>
                      <a:r>
                        <a:rPr lang="ro-RO" sz="1400" kern="1200" dirty="0">
                          <a:solidFill>
                            <a:srgbClr val="FF0000"/>
                          </a:solidFill>
                          <a:effectLst/>
                          <a:latin typeface="+mn-lt"/>
                          <a:ea typeface="+mn-ea"/>
                          <a:cs typeface="+mn-cs"/>
                        </a:rPr>
                        <a:t>Consiliul de administrare al instituției;</a:t>
                      </a:r>
                    </a:p>
                    <a:p>
                      <a:pPr marL="285750" indent="-285750" algn="l">
                        <a:buFont typeface="Arial" panose="020B0604020202020204" pitchFamily="34" charset="0"/>
                        <a:buChar char="•"/>
                      </a:pPr>
                      <a:r>
                        <a:rPr lang="ro-RO" sz="1400" kern="1200" dirty="0">
                          <a:solidFill>
                            <a:schemeClr val="dk1"/>
                          </a:solidFill>
                          <a:effectLst/>
                          <a:latin typeface="+mn-lt"/>
                          <a:ea typeface="+mn-ea"/>
                          <a:cs typeface="+mn-cs"/>
                        </a:rPr>
                        <a:t>Prin conturi trezoreriale;</a:t>
                      </a:r>
                    </a:p>
                    <a:p>
                      <a:pPr marL="285750" indent="-285750" algn="l">
                        <a:buFont typeface="Arial" panose="020B0604020202020204" pitchFamily="34" charset="0"/>
                        <a:buChar char="•"/>
                      </a:pPr>
                      <a:r>
                        <a:rPr lang="ro-RO" sz="1400" kern="1200" dirty="0">
                          <a:solidFill>
                            <a:schemeClr val="dk1"/>
                          </a:solidFill>
                          <a:effectLst/>
                          <a:latin typeface="+mn-lt"/>
                          <a:ea typeface="+mn-ea"/>
                          <a:cs typeface="+mn-cs"/>
                        </a:rPr>
                        <a:t>Soldul nu este tranzitoriu</a:t>
                      </a:r>
                      <a:endParaRPr lang="en-US" sz="1400" kern="1200" dirty="0">
                        <a:solidFill>
                          <a:schemeClr val="dk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ro-RO" sz="1400" kern="1200" dirty="0">
                          <a:solidFill>
                            <a:schemeClr val="dk1"/>
                          </a:solidFill>
                          <a:effectLst/>
                          <a:latin typeface="+mn-lt"/>
                          <a:ea typeface="+mn-ea"/>
                          <a:cs typeface="+mn-cs"/>
                        </a:rPr>
                        <a:t>Dreptul de a deține conturi de decontare nu se regăsește în regulamentele-cadru de funcționare a instituțiilor de învățământ profesional  tehnic postsecundar și postsecundar non-terțiar, precum și a centrelor de excelență.  </a:t>
                      </a:r>
                    </a:p>
                    <a:p>
                      <a:pPr marL="285750" lvl="0" indent="-285750">
                        <a:buFont typeface="Arial" panose="020B0604020202020204" pitchFamily="34" charset="0"/>
                        <a:buChar char="•"/>
                      </a:pPr>
                      <a:r>
                        <a:rPr lang="ro-RO" sz="1400" kern="1200" dirty="0">
                          <a:solidFill>
                            <a:schemeClr val="dk1"/>
                          </a:solidFill>
                          <a:effectLst/>
                          <a:latin typeface="+mn-lt"/>
                          <a:ea typeface="+mn-ea"/>
                          <a:cs typeface="+mn-cs"/>
                        </a:rPr>
                        <a:t>Nu există prevederi legale referitor la posibilitatea păstrării surplusului financiar.</a:t>
                      </a:r>
                    </a:p>
                    <a:p>
                      <a:pPr marL="285750" indent="-285750" algn="l">
                        <a:buFont typeface="Arial" panose="020B0604020202020204" pitchFamily="34" charset="0"/>
                        <a:buChar char="•"/>
                      </a:pPr>
                      <a:endParaRPr lang="en-US" sz="1600" dirty="0"/>
                    </a:p>
                  </a:txBody>
                  <a:tcPr/>
                </a:tc>
                <a:extLst>
                  <a:ext uri="{0D108BD9-81ED-4DB2-BD59-A6C34878D82A}">
                    <a16:rowId xmlns:a16="http://schemas.microsoft.com/office/drawing/2014/main" val="10002"/>
                  </a:ext>
                </a:extLst>
              </a:tr>
            </a:tbl>
          </a:graphicData>
        </a:graphic>
      </p:graphicFrame>
      <p:sp>
        <p:nvSpPr>
          <p:cNvPr id="15" name="Slide Number Placeholder 14"/>
          <p:cNvSpPr>
            <a:spLocks noGrp="1"/>
          </p:cNvSpPr>
          <p:nvPr>
            <p:ph type="sldNum" sz="quarter" idx="12"/>
          </p:nvPr>
        </p:nvSpPr>
        <p:spPr/>
        <p:txBody>
          <a:bodyPr/>
          <a:lstStyle/>
          <a:p>
            <a:fld id="{9DB1B711-F118-FD47-BA4A-A436BA8EC516}" type="slidenum">
              <a:rPr lang="en-US" smtClean="0"/>
              <a:t>10</a:t>
            </a:fld>
            <a:endParaRPr lang="en-US"/>
          </a:p>
        </p:txBody>
      </p:sp>
      <p:sp>
        <p:nvSpPr>
          <p:cNvPr id="7" name="Title 1"/>
          <p:cNvSpPr>
            <a:spLocks noGrp="1"/>
          </p:cNvSpPr>
          <p:nvPr>
            <p:ph type="title"/>
          </p:nvPr>
        </p:nvSpPr>
        <p:spPr>
          <a:xfrm>
            <a:off x="0" y="1"/>
            <a:ext cx="7086600" cy="927099"/>
          </a:xfrm>
        </p:spPr>
        <p:txBody>
          <a:bodyPr>
            <a:normAutofit/>
          </a:bodyPr>
          <a:lstStyle/>
          <a:p>
            <a:r>
              <a:rPr lang="x-none" dirty="0"/>
              <a:t>Indicatori ai autonomiei financiare- I</a:t>
            </a:r>
            <a:endParaRPr lang="en-US" dirty="0"/>
          </a:p>
        </p:txBody>
      </p:sp>
    </p:spTree>
    <p:extLst>
      <p:ext uri="{BB962C8B-B14F-4D97-AF65-F5344CB8AC3E}">
        <p14:creationId xmlns:p14="http://schemas.microsoft.com/office/powerpoint/2010/main" val="380238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96261861"/>
              </p:ext>
            </p:extLst>
          </p:nvPr>
        </p:nvGraphicFramePr>
        <p:xfrm>
          <a:off x="243281" y="927101"/>
          <a:ext cx="8754804" cy="5367846"/>
        </p:xfrm>
        <a:graphic>
          <a:graphicData uri="http://schemas.openxmlformats.org/drawingml/2006/table">
            <a:tbl>
              <a:tblPr firstRow="1" bandRow="1">
                <a:tableStyleId>{5C22544A-7EE6-4342-B048-85BDC9FD1C3A}</a:tableStyleId>
              </a:tblPr>
              <a:tblGrid>
                <a:gridCol w="1242660">
                  <a:extLst>
                    <a:ext uri="{9D8B030D-6E8A-4147-A177-3AD203B41FA5}">
                      <a16:colId xmlns:a16="http://schemas.microsoft.com/office/drawing/2014/main" val="20000"/>
                    </a:ext>
                  </a:extLst>
                </a:gridCol>
                <a:gridCol w="4388937">
                  <a:extLst>
                    <a:ext uri="{9D8B030D-6E8A-4147-A177-3AD203B41FA5}">
                      <a16:colId xmlns:a16="http://schemas.microsoft.com/office/drawing/2014/main" val="20001"/>
                    </a:ext>
                  </a:extLst>
                </a:gridCol>
                <a:gridCol w="3123207">
                  <a:extLst>
                    <a:ext uri="{9D8B030D-6E8A-4147-A177-3AD203B41FA5}">
                      <a16:colId xmlns:a16="http://schemas.microsoft.com/office/drawing/2014/main" val="20002"/>
                    </a:ext>
                  </a:extLst>
                </a:gridCol>
              </a:tblGrid>
              <a:tr h="346734">
                <a:tc>
                  <a:txBody>
                    <a:bodyPr/>
                    <a:lstStyle/>
                    <a:p>
                      <a:pPr algn="ctr"/>
                      <a:r>
                        <a:rPr lang="ro-RO" sz="1800" dirty="0"/>
                        <a:t>Indicator</a:t>
                      </a:r>
                      <a:endParaRPr lang="en-US" sz="1800" dirty="0"/>
                    </a:p>
                  </a:txBody>
                  <a:tcPr/>
                </a:tc>
                <a:tc>
                  <a:txBody>
                    <a:bodyPr/>
                    <a:lstStyle/>
                    <a:p>
                      <a:pPr algn="ctr"/>
                      <a:r>
                        <a:rPr lang="ro-RO" sz="1800" dirty="0"/>
                        <a:t>Modul de realizare</a:t>
                      </a:r>
                      <a:endParaRPr lang="en-US" sz="1800" dirty="0"/>
                    </a:p>
                  </a:txBody>
                  <a:tcPr/>
                </a:tc>
                <a:tc>
                  <a:txBody>
                    <a:bodyPr/>
                    <a:lstStyle/>
                    <a:p>
                      <a:pPr algn="ctr"/>
                      <a:r>
                        <a:rPr lang="ro-RO" sz="1800" dirty="0"/>
                        <a:t>Comentarii</a:t>
                      </a:r>
                      <a:endParaRPr lang="en-US" sz="1800" dirty="0"/>
                    </a:p>
                  </a:txBody>
                  <a:tcPr/>
                </a:tc>
                <a:extLst>
                  <a:ext uri="{0D108BD9-81ED-4DB2-BD59-A6C34878D82A}">
                    <a16:rowId xmlns:a16="http://schemas.microsoft.com/office/drawing/2014/main" val="10000"/>
                  </a:ext>
                </a:extLst>
              </a:tr>
              <a:tr h="2716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dirty="0"/>
                        <a:t>Gestionarea</a:t>
                      </a:r>
                      <a:r>
                        <a:rPr lang="ro-RO" sz="1400" baseline="0" dirty="0"/>
                        <a:t> patrimoniului, </a:t>
                      </a:r>
                      <a:r>
                        <a:rPr lang="ro-RO" sz="1400" kern="1200" dirty="0">
                          <a:solidFill>
                            <a:schemeClr val="dk1"/>
                          </a:solidFill>
                          <a:effectLst/>
                          <a:latin typeface="+mn-lt"/>
                          <a:ea typeface="+mn-ea"/>
                          <a:cs typeface="+mn-cs"/>
                        </a:rPr>
                        <a:t>dezvoltarea, fortificarea şi dotarea Instituţiei</a:t>
                      </a:r>
                      <a:endParaRPr lang="en-US" sz="1400" dirty="0"/>
                    </a:p>
                    <a:p>
                      <a:pPr algn="l"/>
                      <a:endParaRPr lang="en-US" sz="16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b="0" i="0" kern="1200" dirty="0">
                          <a:solidFill>
                            <a:schemeClr val="dk1"/>
                          </a:solidFill>
                          <a:effectLst/>
                          <a:latin typeface="+mn-lt"/>
                          <a:ea typeface="+mn-ea"/>
                          <a:cs typeface="+mn-cs"/>
                        </a:rPr>
                        <a:t>Fondurile fixe şi circulante s</a:t>
                      </a:r>
                      <a:r>
                        <a:rPr lang="en-US" sz="1400" b="0" i="0" kern="1200" dirty="0">
                          <a:solidFill>
                            <a:schemeClr val="dk1"/>
                          </a:solidFill>
                          <a:effectLst/>
                          <a:latin typeface="+mn-lt"/>
                          <a:ea typeface="+mn-ea"/>
                          <a:cs typeface="+mn-cs"/>
                        </a:rPr>
                        <a:t>u</a:t>
                      </a:r>
                      <a:r>
                        <a:rPr lang="ro-RO" sz="1400" b="0" i="0" kern="1200" dirty="0">
                          <a:solidFill>
                            <a:schemeClr val="dk1"/>
                          </a:solidFill>
                          <a:effectLst/>
                          <a:latin typeface="+mn-lt"/>
                          <a:ea typeface="+mn-ea"/>
                          <a:cs typeface="+mn-cs"/>
                        </a:rPr>
                        <a:t>nt proprietate de stat şi se atribuie IÎ cu drept de gestiune operativă.</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b="0" i="0" kern="1200" dirty="0">
                          <a:solidFill>
                            <a:schemeClr val="dk1"/>
                          </a:solidFill>
                          <a:effectLst/>
                          <a:latin typeface="+mn-lt"/>
                          <a:ea typeface="+mn-ea"/>
                          <a:cs typeface="+mn-cs"/>
                        </a:rPr>
                        <a:t>Dezvoltarea bazei tehnico-materiale se realizează din contul mijloacelor bugetare şi al mijloacelor extrabugetare ale IÎ. Baza tehnico-materială poate fi completată de ministere, agenţi economici, autorităţile publice locale, care au dreptul să transmită IÎ utilaje, aparate, mijloace de transport, spaţii locative, terenuri etc. cu titlu de sponsorizare sau de acoperire a cheltuielilor pentru pregătirea şi perfecţionarea profesională a specialiştilor şi pentru alte servicii.</a:t>
                      </a:r>
                      <a:endParaRPr lang="en-US" sz="1400" b="0" i="0" kern="1200" dirty="0">
                        <a:solidFill>
                          <a:schemeClr val="dk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b="0" i="0" kern="1200" dirty="0">
                          <a:solidFill>
                            <a:schemeClr val="dk1"/>
                          </a:solidFill>
                          <a:effectLst/>
                          <a:latin typeface="+mn-lt"/>
                          <a:ea typeface="+mn-ea"/>
                          <a:cs typeface="+mn-cs"/>
                        </a:rPr>
                        <a:t>Locațiunea și arenda doar cu acordul ME.</a:t>
                      </a:r>
                      <a:endParaRPr lang="en-US" sz="14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400" kern="1200" dirty="0">
                          <a:solidFill>
                            <a:schemeClr val="dk1"/>
                          </a:solidFill>
                          <a:effectLst/>
                          <a:latin typeface="+mn-lt"/>
                          <a:ea typeface="+mn-ea"/>
                          <a:cs typeface="+mn-cs"/>
                        </a:rPr>
                        <a:t>Locațiunea imobilelor este posibilă doar cu aprobarea Fondatorului. Chiria și arenda terenurilor se efectuează în conformitate cu prevederile Hotărârii Guvernului nr. 91 din 11.02.2019 pentru aprobarea Regulamentului cu privire la valorificarea terenurilor proprietate publică a statului.</a:t>
                      </a:r>
                      <a:endParaRPr lang="en-US" sz="1400" kern="1200" dirty="0">
                        <a:solidFill>
                          <a:schemeClr val="dk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978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400" dirty="0">
                          <a:latin typeface="+mn-lt"/>
                        </a:rPr>
                        <a:t>Dreptul de a stabili taxe</a:t>
                      </a:r>
                      <a:r>
                        <a:rPr lang="ro-RO" sz="1400" baseline="0" dirty="0">
                          <a:latin typeface="+mn-lt"/>
                        </a:rPr>
                        <a:t> pentru diverse categorii de venituri</a:t>
                      </a:r>
                    </a:p>
                    <a:p>
                      <a:pPr algn="l"/>
                      <a:endParaRPr lang="en-US" sz="1600" dirty="0"/>
                    </a:p>
                  </a:txBody>
                  <a:tcPr/>
                </a:tc>
                <a:tc>
                  <a:txBody>
                    <a:bodyPr/>
                    <a:lstStyle/>
                    <a:p>
                      <a:pPr marL="285750" indent="-285750" algn="l">
                        <a:buFont typeface="Arial" panose="020B0604020202020204" pitchFamily="34" charset="0"/>
                        <a:buChar char="•"/>
                      </a:pPr>
                      <a:r>
                        <a:rPr lang="ro-RO" sz="1400" b="0" i="0" kern="1200" dirty="0">
                          <a:solidFill>
                            <a:schemeClr val="dk1"/>
                          </a:solidFill>
                          <a:effectLst/>
                          <a:latin typeface="+mn-lt"/>
                          <a:ea typeface="+mn-ea"/>
                          <a:cs typeface="Calibri" panose="020F0502020204030204" pitchFamily="34" charset="0"/>
                        </a:rPr>
                        <a:t>Taxele sunt stabilite conform Catalogului tarifelor </a:t>
                      </a:r>
                      <a:r>
                        <a:rPr lang="ro-RO" sz="1400" b="0" i="0" kern="1200" dirty="0">
                          <a:solidFill>
                            <a:srgbClr val="FF0000"/>
                          </a:solidFill>
                          <a:effectLst/>
                          <a:latin typeface="+mn-lt"/>
                          <a:ea typeface="+mn-ea"/>
                          <a:cs typeface="Calibri" panose="020F0502020204030204" pitchFamily="34" charset="0"/>
                        </a:rPr>
                        <a:t>aprobate de către MECC</a:t>
                      </a:r>
                      <a:r>
                        <a:rPr lang="ro-RO" sz="1400" b="0" i="0" kern="1200" dirty="0">
                          <a:solidFill>
                            <a:schemeClr val="dk1"/>
                          </a:solidFill>
                          <a:effectLst/>
                          <a:latin typeface="+mn-lt"/>
                          <a:ea typeface="+mn-ea"/>
                          <a:cs typeface="Calibri" panose="020F0502020204030204" pitchFamily="34" charset="0"/>
                        </a:rPr>
                        <a:t>;</a:t>
                      </a:r>
                    </a:p>
                    <a:p>
                      <a:pPr marL="285750" indent="-285750" algn="l">
                        <a:buFont typeface="Arial" panose="020B0604020202020204" pitchFamily="34" charset="0"/>
                        <a:buChar char="•"/>
                      </a:pPr>
                      <a:r>
                        <a:rPr lang="vi-VN" sz="1400" b="0" i="0" kern="1200" dirty="0">
                          <a:solidFill>
                            <a:schemeClr val="dk1"/>
                          </a:solidFill>
                          <a:effectLst/>
                          <a:latin typeface="Calibri" panose="020F0502020204030204" pitchFamily="34" charset="0"/>
                          <a:ea typeface="+mn-ea"/>
                          <a:cs typeface="Calibri" panose="020F0502020204030204" pitchFamily="34" charset="0"/>
                        </a:rPr>
                        <a:t>Evidenţa executării de casă de pentru fiecare categorie de venit se efectuează prin </a:t>
                      </a:r>
                      <a:r>
                        <a:rPr lang="vi-VN" sz="1400" b="0" i="0" kern="1200" dirty="0">
                          <a:solidFill>
                            <a:srgbClr val="FF0000"/>
                          </a:solidFill>
                          <a:effectLst/>
                          <a:latin typeface="Calibri" panose="020F0502020204030204" pitchFamily="34" charset="0"/>
                          <a:ea typeface="+mn-ea"/>
                          <a:cs typeface="Calibri" panose="020F0502020204030204" pitchFamily="34" charset="0"/>
                        </a:rPr>
                        <a:t>conturile trezoreriale </a:t>
                      </a:r>
                      <a:r>
                        <a:rPr lang="vi-VN" sz="1400" b="0" i="0" kern="1200" dirty="0">
                          <a:solidFill>
                            <a:schemeClr val="dk1"/>
                          </a:solidFill>
                          <a:effectLst/>
                          <a:latin typeface="Calibri" panose="020F0502020204030204" pitchFamily="34" charset="0"/>
                          <a:ea typeface="+mn-ea"/>
                          <a:cs typeface="Calibri" panose="020F0502020204030204" pitchFamily="34" charset="0"/>
                        </a:rPr>
                        <a:t>ale instituţiilor, deschise în trezoreriile teritoriale ale Ministerului Finanţelor. </a:t>
                      </a:r>
                      <a:endParaRPr lang="en-US" sz="1400" b="0" i="0" kern="1200" dirty="0">
                        <a:solidFill>
                          <a:schemeClr val="dk1"/>
                        </a:solidFill>
                        <a:effectLst/>
                        <a:latin typeface="Calibri" panose="020F0502020204030204" pitchFamily="34" charset="0"/>
                        <a:ea typeface="+mn-ea"/>
                        <a:cs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Calibri" panose="020F0502020204030204" pitchFamily="34" charset="0"/>
                        <a:cs typeface="Calibri" panose="020F050202020403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kern="1200" dirty="0">
                          <a:solidFill>
                            <a:schemeClr val="dk1"/>
                          </a:solidFill>
                          <a:effectLst/>
                          <a:latin typeface="+mn-lt"/>
                          <a:ea typeface="+mn-ea"/>
                          <a:cs typeface="+mn-cs"/>
                        </a:rPr>
                        <a:t>ModificărialeHG nr. 872 din 21.12.2015 prin oferirea de prerogative Consiliului de Administrație și Consiliului Profesoral de a stabili și modifica cuantumul taxelor de studii.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kern="1200" dirty="0">
                          <a:solidFill>
                            <a:schemeClr val="dk1"/>
                          </a:solidFill>
                          <a:effectLst/>
                          <a:latin typeface="+mn-lt"/>
                          <a:ea typeface="+mn-ea"/>
                          <a:cs typeface="+mn-cs"/>
                        </a:rPr>
                        <a:t>Planul de conturi contabile în sectorul corporativ         Contabilitatea de angajamente       evidența de casă a veniturilor</a:t>
                      </a:r>
                      <a:r>
                        <a:rPr lang="ro-RO" sz="1800" kern="1200" dirty="0">
                          <a:solidFill>
                            <a:schemeClr val="dk1"/>
                          </a:solidFill>
                          <a:effectLst/>
                          <a:latin typeface="+mn-lt"/>
                          <a:ea typeface="+mn-ea"/>
                          <a:cs typeface="+mn-cs"/>
                        </a:rPr>
                        <a:t>.</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43068705"/>
                  </a:ext>
                </a:extLst>
              </a:tr>
            </a:tbl>
          </a:graphicData>
        </a:graphic>
      </p:graphicFrame>
      <p:sp>
        <p:nvSpPr>
          <p:cNvPr id="15" name="Slide Number Placeholder 14"/>
          <p:cNvSpPr>
            <a:spLocks noGrp="1"/>
          </p:cNvSpPr>
          <p:nvPr>
            <p:ph type="sldNum" sz="quarter" idx="12"/>
          </p:nvPr>
        </p:nvSpPr>
        <p:spPr/>
        <p:txBody>
          <a:bodyPr/>
          <a:lstStyle/>
          <a:p>
            <a:fld id="{9DB1B711-F118-FD47-BA4A-A436BA8EC516}" type="slidenum">
              <a:rPr lang="en-US" smtClean="0"/>
              <a:t>11</a:t>
            </a:fld>
            <a:endParaRPr lang="en-US"/>
          </a:p>
        </p:txBody>
      </p:sp>
      <p:sp>
        <p:nvSpPr>
          <p:cNvPr id="7" name="Title 1"/>
          <p:cNvSpPr>
            <a:spLocks noGrp="1"/>
          </p:cNvSpPr>
          <p:nvPr>
            <p:ph type="title"/>
          </p:nvPr>
        </p:nvSpPr>
        <p:spPr>
          <a:xfrm>
            <a:off x="0" y="1"/>
            <a:ext cx="7086600" cy="927099"/>
          </a:xfrm>
        </p:spPr>
        <p:txBody>
          <a:bodyPr>
            <a:normAutofit/>
          </a:bodyPr>
          <a:lstStyle/>
          <a:p>
            <a:r>
              <a:rPr lang="x-none" dirty="0"/>
              <a:t>Indicatori ai </a:t>
            </a:r>
            <a:r>
              <a:rPr lang="x-none"/>
              <a:t>autonomiei financiare- </a:t>
            </a:r>
            <a:r>
              <a:rPr lang="x-none" dirty="0"/>
              <a:t>II</a:t>
            </a:r>
            <a:endParaRPr lang="en-US" dirty="0"/>
          </a:p>
        </p:txBody>
      </p:sp>
      <p:sp>
        <p:nvSpPr>
          <p:cNvPr id="5" name="Arrow: Right 4">
            <a:extLst>
              <a:ext uri="{FF2B5EF4-FFF2-40B4-BE49-F238E27FC236}">
                <a16:creationId xmlns:a16="http://schemas.microsoft.com/office/drawing/2014/main" id="{D59DA374-7305-4CFF-9698-A1AAC10F8545}"/>
              </a:ext>
            </a:extLst>
          </p:cNvPr>
          <p:cNvSpPr/>
          <p:nvPr/>
        </p:nvSpPr>
        <p:spPr>
          <a:xfrm>
            <a:off x="5929008" y="5811736"/>
            <a:ext cx="28210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Not Equal 7">
            <a:extLst>
              <a:ext uri="{FF2B5EF4-FFF2-40B4-BE49-F238E27FC236}">
                <a16:creationId xmlns:a16="http://schemas.microsoft.com/office/drawing/2014/main" id="{501426C9-7CE1-44DE-B8A5-021E19D45FA6}"/>
              </a:ext>
            </a:extLst>
          </p:cNvPr>
          <p:cNvSpPr/>
          <p:nvPr/>
        </p:nvSpPr>
        <p:spPr>
          <a:xfrm>
            <a:off x="5929008" y="6011081"/>
            <a:ext cx="282102" cy="16926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Tree>
    <p:extLst>
      <p:ext uri="{BB962C8B-B14F-4D97-AF65-F5344CB8AC3E}">
        <p14:creationId xmlns:p14="http://schemas.microsoft.com/office/powerpoint/2010/main" val="333878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96010440"/>
              </p:ext>
            </p:extLst>
          </p:nvPr>
        </p:nvGraphicFramePr>
        <p:xfrm>
          <a:off x="243281" y="927101"/>
          <a:ext cx="8754804" cy="4868639"/>
        </p:xfrm>
        <a:graphic>
          <a:graphicData uri="http://schemas.openxmlformats.org/drawingml/2006/table">
            <a:tbl>
              <a:tblPr firstRow="1" bandRow="1">
                <a:tableStyleId>{5C22544A-7EE6-4342-B048-85BDC9FD1C3A}</a:tableStyleId>
              </a:tblPr>
              <a:tblGrid>
                <a:gridCol w="1242660">
                  <a:extLst>
                    <a:ext uri="{9D8B030D-6E8A-4147-A177-3AD203B41FA5}">
                      <a16:colId xmlns:a16="http://schemas.microsoft.com/office/drawing/2014/main" val="20000"/>
                    </a:ext>
                  </a:extLst>
                </a:gridCol>
                <a:gridCol w="4388937">
                  <a:extLst>
                    <a:ext uri="{9D8B030D-6E8A-4147-A177-3AD203B41FA5}">
                      <a16:colId xmlns:a16="http://schemas.microsoft.com/office/drawing/2014/main" val="20001"/>
                    </a:ext>
                  </a:extLst>
                </a:gridCol>
                <a:gridCol w="3123207">
                  <a:extLst>
                    <a:ext uri="{9D8B030D-6E8A-4147-A177-3AD203B41FA5}">
                      <a16:colId xmlns:a16="http://schemas.microsoft.com/office/drawing/2014/main" val="20002"/>
                    </a:ext>
                  </a:extLst>
                </a:gridCol>
              </a:tblGrid>
              <a:tr h="346734">
                <a:tc>
                  <a:txBody>
                    <a:bodyPr/>
                    <a:lstStyle/>
                    <a:p>
                      <a:pPr algn="ctr"/>
                      <a:r>
                        <a:rPr lang="ro-RO" sz="1800" dirty="0"/>
                        <a:t>Indicator</a:t>
                      </a:r>
                      <a:endParaRPr lang="en-US" sz="1800" dirty="0"/>
                    </a:p>
                  </a:txBody>
                  <a:tcPr/>
                </a:tc>
                <a:tc>
                  <a:txBody>
                    <a:bodyPr/>
                    <a:lstStyle/>
                    <a:p>
                      <a:pPr algn="ctr"/>
                      <a:r>
                        <a:rPr lang="ro-RO" sz="1800" dirty="0"/>
                        <a:t>Modul de realizare</a:t>
                      </a:r>
                      <a:endParaRPr lang="en-US" sz="1800" dirty="0"/>
                    </a:p>
                  </a:txBody>
                  <a:tcPr/>
                </a:tc>
                <a:tc>
                  <a:txBody>
                    <a:bodyPr/>
                    <a:lstStyle/>
                    <a:p>
                      <a:pPr algn="ctr"/>
                      <a:r>
                        <a:rPr lang="ro-RO" sz="1800" dirty="0"/>
                        <a:t>Comentarii</a:t>
                      </a:r>
                      <a:endParaRPr lang="en-US" sz="1800" dirty="0"/>
                    </a:p>
                  </a:txBody>
                  <a:tcPr/>
                </a:tc>
                <a:extLst>
                  <a:ext uri="{0D108BD9-81ED-4DB2-BD59-A6C34878D82A}">
                    <a16:rowId xmlns:a16="http://schemas.microsoft.com/office/drawing/2014/main" val="10000"/>
                  </a:ext>
                </a:extLst>
              </a:tr>
              <a:tr h="2491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dirty="0"/>
                        <a:t>Salarizarea personalului</a:t>
                      </a:r>
                      <a:endParaRPr lang="en-US" sz="1400" dirty="0"/>
                    </a:p>
                    <a:p>
                      <a:pPr algn="l"/>
                      <a:endParaRPr lang="en-US" sz="1600" dirty="0"/>
                    </a:p>
                  </a:txBody>
                  <a:tcPr/>
                </a:tc>
                <a:tc>
                  <a:txBody>
                    <a:bodyPr/>
                    <a:lstStyle/>
                    <a:p>
                      <a:pPr marL="285750" lvl="0" indent="-285750">
                        <a:buFont typeface="Arial" panose="020B0604020202020204" pitchFamily="34" charset="0"/>
                        <a:buChar char="•"/>
                      </a:pPr>
                      <a:r>
                        <a:rPr lang="ro-RO" sz="1400" kern="1200" dirty="0">
                          <a:solidFill>
                            <a:schemeClr val="dk1"/>
                          </a:solidFill>
                          <a:effectLst/>
                          <a:latin typeface="+mn-lt"/>
                          <a:ea typeface="+mn-ea"/>
                          <a:cs typeface="+mn-cs"/>
                        </a:rPr>
                        <a:t>Se realizează conform HG nr. 1234 din 14.12.2018, care incumbă obligația în sarcina </a:t>
                      </a:r>
                      <a:r>
                        <a:rPr lang="ro-RO" sz="1400" kern="1200" dirty="0">
                          <a:solidFill>
                            <a:srgbClr val="FF0000"/>
                          </a:solidFill>
                          <a:effectLst/>
                          <a:latin typeface="+mn-lt"/>
                          <a:ea typeface="+mn-ea"/>
                          <a:cs typeface="+mn-cs"/>
                        </a:rPr>
                        <a:t>Consiliului de administrație</a:t>
                      </a:r>
                      <a:r>
                        <a:rPr lang="ro-RO" sz="1400" kern="1200" dirty="0">
                          <a:solidFill>
                            <a:schemeClr val="dk1"/>
                          </a:solidFill>
                          <a:effectLst/>
                          <a:latin typeface="+mn-lt"/>
                          <a:ea typeface="+mn-ea"/>
                          <a:cs typeface="+mn-cs"/>
                        </a:rPr>
                        <a:t> de a aproba reglementările interne privind motivarea salariaților și privind salarizarea pentru condiții specifice de muncă;</a:t>
                      </a:r>
                    </a:p>
                    <a:p>
                      <a:pPr marL="285750" lvl="0" indent="-285750">
                        <a:buFont typeface="Arial" panose="020B0604020202020204" pitchFamily="34" charset="0"/>
                        <a:buChar char="•"/>
                      </a:pPr>
                      <a:r>
                        <a:rPr lang="ro-RO" sz="1400" kern="1200" dirty="0">
                          <a:solidFill>
                            <a:schemeClr val="dk1"/>
                          </a:solidFill>
                          <a:effectLst/>
                          <a:latin typeface="+mn-lt"/>
                          <a:ea typeface="+mn-ea"/>
                          <a:cs typeface="+mn-cs"/>
                        </a:rPr>
                        <a:t>Statele-tip, schema de încadrare și lista de tarifiere se avizează și se aprobă de către </a:t>
                      </a:r>
                      <a:r>
                        <a:rPr lang="ro-RO" sz="1400" kern="1200" dirty="0">
                          <a:solidFill>
                            <a:srgbClr val="FF0000"/>
                          </a:solidFill>
                          <a:effectLst/>
                          <a:latin typeface="+mn-lt"/>
                          <a:ea typeface="+mn-ea"/>
                          <a:cs typeface="+mn-cs"/>
                        </a:rPr>
                        <a:t>Consiliul de administrație</a:t>
                      </a:r>
                      <a:r>
                        <a:rPr lang="ro-RO" sz="1400" kern="1200" dirty="0">
                          <a:solidFill>
                            <a:schemeClr val="dk1"/>
                          </a:solidFill>
                          <a:effectLst/>
                          <a:latin typeface="+mn-lt"/>
                          <a:ea typeface="+mn-ea"/>
                          <a:cs typeface="+mn-cs"/>
                        </a:rPr>
                        <a:t>.</a:t>
                      </a:r>
                    </a:p>
                    <a:p>
                      <a:pPr marL="285750" indent="-285750">
                        <a:buFont typeface="Arial" panose="020B0604020202020204" pitchFamily="34" charset="0"/>
                        <a:buChar char="•"/>
                      </a:pPr>
                      <a:r>
                        <a:rPr lang="ro-RO" sz="1400" kern="1200" dirty="0">
                          <a:solidFill>
                            <a:schemeClr val="dk1"/>
                          </a:solidFill>
                          <a:effectLst/>
                          <a:latin typeface="+mn-lt"/>
                          <a:ea typeface="+mn-ea"/>
                          <a:cs typeface="+mn-cs"/>
                        </a:rPr>
                        <a:t>Nu există limite de cheltuieli de personal, ci doar norme de personal recomandate. Instituția (</a:t>
                      </a:r>
                      <a:r>
                        <a:rPr lang="ro-RO" sz="1400" kern="1200" dirty="0">
                          <a:solidFill>
                            <a:srgbClr val="FF0000"/>
                          </a:solidFill>
                          <a:effectLst/>
                          <a:latin typeface="+mn-lt"/>
                          <a:ea typeface="+mn-ea"/>
                          <a:cs typeface="+mn-cs"/>
                        </a:rPr>
                        <a:t>Consiliul de administrație</a:t>
                      </a:r>
                      <a:r>
                        <a:rPr lang="ro-RO" sz="1400" kern="1200" dirty="0">
                          <a:solidFill>
                            <a:schemeClr val="dk1"/>
                          </a:solidFill>
                          <a:effectLst/>
                          <a:latin typeface="+mn-lt"/>
                          <a:ea typeface="+mn-ea"/>
                          <a:cs typeface="+mn-cs"/>
                        </a:rPr>
                        <a:t>) își aprobă statele-tip.</a:t>
                      </a:r>
                      <a:endParaRPr lang="en-US" sz="1400" dirty="0">
                        <a:latin typeface="Calibri" panose="020F0502020204030204" pitchFamily="34" charset="0"/>
                        <a:cs typeface="Calibri" panose="020F0502020204030204" pitchFamily="34" charset="0"/>
                      </a:endParaRPr>
                    </a:p>
                  </a:txBody>
                  <a:tcPr/>
                </a:tc>
                <a:tc>
                  <a:txBody>
                    <a:bodyPr/>
                    <a:lstStyle/>
                    <a:p>
                      <a:r>
                        <a:rPr lang="ro-RO" sz="1400" kern="1200" dirty="0">
                          <a:solidFill>
                            <a:schemeClr val="dk1"/>
                          </a:solidFill>
                          <a:effectLst/>
                          <a:latin typeface="+mn-lt"/>
                          <a:ea typeface="+mn-ea"/>
                          <a:cs typeface="+mn-cs"/>
                        </a:rPr>
                        <a:t>Există </a:t>
                      </a:r>
                      <a:r>
                        <a:rPr lang="ro-RO" sz="1400" kern="1200" dirty="0">
                          <a:solidFill>
                            <a:srgbClr val="FF0000"/>
                          </a:solidFill>
                          <a:effectLst/>
                          <a:latin typeface="+mn-lt"/>
                          <a:ea typeface="+mn-ea"/>
                          <a:cs typeface="+mn-cs"/>
                        </a:rPr>
                        <a:t>libertat</a:t>
                      </a:r>
                      <a:r>
                        <a:rPr lang="ro-RO" sz="1400" kern="1200" dirty="0">
                          <a:solidFill>
                            <a:schemeClr val="dk1"/>
                          </a:solidFill>
                          <a:effectLst/>
                          <a:latin typeface="+mn-lt"/>
                          <a:ea typeface="+mn-ea"/>
                          <a:cs typeface="+mn-cs"/>
                        </a:rPr>
                        <a:t>e, în sensul acordării </a:t>
                      </a:r>
                      <a:r>
                        <a:rPr lang="ro-RO" sz="1400" kern="1200" dirty="0">
                          <a:solidFill>
                            <a:srgbClr val="FF0000"/>
                          </a:solidFill>
                          <a:effectLst/>
                          <a:latin typeface="+mn-lt"/>
                          <a:ea typeface="+mn-ea"/>
                          <a:cs typeface="+mn-cs"/>
                        </a:rPr>
                        <a:t>organelor de conducere </a:t>
                      </a:r>
                      <a:r>
                        <a:rPr lang="ro-RO" sz="1400" kern="1200" dirty="0">
                          <a:solidFill>
                            <a:schemeClr val="dk1"/>
                          </a:solidFill>
                          <a:effectLst/>
                          <a:latin typeface="+mn-lt"/>
                          <a:ea typeface="+mn-ea"/>
                          <a:cs typeface="+mn-cs"/>
                        </a:rPr>
                        <a:t>a instituțiilor de învățământ profesioanl tehnic prerogativelor de a decide asupra sistemului de motivare a performanței și de a salariza activitatea personalului în condiții speciale de muncă.</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556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400" dirty="0">
                          <a:latin typeface="+mn-lt"/>
                        </a:rPr>
                        <a:t>Dreptul de a înființa persoane juridice</a:t>
                      </a:r>
                      <a:endParaRPr lang="ro-RO" sz="1400" baseline="0" dirty="0">
                        <a:latin typeface="+mn-lt"/>
                      </a:endParaRPr>
                    </a:p>
                    <a:p>
                      <a:pPr algn="l"/>
                      <a:endParaRPr lang="en-US" sz="1600" dirty="0"/>
                    </a:p>
                  </a:txBody>
                  <a:tcPr/>
                </a:tc>
                <a:tc>
                  <a:txBody>
                    <a:bodyPr/>
                    <a:lstStyle/>
                    <a:p>
                      <a:pPr marL="285750" lvl="0" indent="-285750">
                        <a:buFont typeface="Arial" panose="020B0604020202020204" pitchFamily="34" charset="0"/>
                        <a:buChar char="•"/>
                      </a:pPr>
                      <a:r>
                        <a:rPr lang="ro-RO" sz="1400" kern="1200" dirty="0">
                          <a:solidFill>
                            <a:schemeClr val="dk1"/>
                          </a:solidFill>
                          <a:effectLst/>
                          <a:latin typeface="+mn-lt"/>
                          <a:ea typeface="+mn-ea"/>
                          <a:cs typeface="+mn-cs"/>
                        </a:rPr>
                        <a:t>Instituția publică poate constitui, singură sau împreună cu alte persoane juridice de drept public, societăți cu răspundere limitată sau societăți pe acțiuni. </a:t>
                      </a:r>
                    </a:p>
                    <a:p>
                      <a:pPr marL="285750" lvl="0" indent="-285750">
                        <a:buFont typeface="Arial" panose="020B0604020202020204" pitchFamily="34" charset="0"/>
                        <a:buChar char="•"/>
                      </a:pPr>
                      <a:r>
                        <a:rPr lang="ro-RO" sz="1400" kern="1200" dirty="0">
                          <a:solidFill>
                            <a:schemeClr val="dk1"/>
                          </a:solidFill>
                          <a:effectLst/>
                          <a:latin typeface="+mn-lt"/>
                          <a:ea typeface="+mn-ea"/>
                          <a:cs typeface="+mn-cs"/>
                        </a:rPr>
                        <a:t>Instituția publică poate constitui societăți cu răspundere limitată sau societăți pe acțiuni împreună cu persoane juridice de drept privat în condițiile legislației privind parteneriatul public-privat.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400" kern="1200" dirty="0">
                          <a:solidFill>
                            <a:schemeClr val="dk1"/>
                          </a:solidFill>
                          <a:effectLst/>
                          <a:latin typeface="+mn-lt"/>
                          <a:ea typeface="+mn-ea"/>
                          <a:cs typeface="+mn-cs"/>
                        </a:rPr>
                        <a:t>Prerogativa este valabilă începând cu 1 martie 2019, în urma publicării în </a:t>
                      </a:r>
                      <a:r>
                        <a:rPr lang="ro-RO" sz="1400" u="none" strike="noStrike" kern="1200" dirty="0">
                          <a:solidFill>
                            <a:schemeClr val="dk1"/>
                          </a:solidFill>
                          <a:effectLst/>
                          <a:latin typeface="+mn-lt"/>
                          <a:ea typeface="+mn-ea"/>
                          <a:cs typeface="+mn-cs"/>
                          <a:hlinkClick r:id="rId3"/>
                        </a:rPr>
                        <a:t>Monitorul Oficial al Republicii Moldova nr. 467-479 din 14.12.2018</a:t>
                      </a:r>
                      <a:r>
                        <a:rPr lang="ro-RO" sz="1400" kern="1200" dirty="0">
                          <a:solidFill>
                            <a:schemeClr val="dk1"/>
                          </a:solidFill>
                          <a:effectLst/>
                          <a:latin typeface="+mn-lt"/>
                          <a:ea typeface="+mn-ea"/>
                          <a:cs typeface="+mn-cs"/>
                        </a:rPr>
                        <a:t> a Legii privind modernizarea Codului civil și modificarea unor acte legislative nr. 133 din 15.11.2018.</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43068705"/>
                  </a:ext>
                </a:extLst>
              </a:tr>
            </a:tbl>
          </a:graphicData>
        </a:graphic>
      </p:graphicFrame>
      <p:sp>
        <p:nvSpPr>
          <p:cNvPr id="15" name="Slide Number Placeholder 14"/>
          <p:cNvSpPr>
            <a:spLocks noGrp="1"/>
          </p:cNvSpPr>
          <p:nvPr>
            <p:ph type="sldNum" sz="quarter" idx="12"/>
          </p:nvPr>
        </p:nvSpPr>
        <p:spPr/>
        <p:txBody>
          <a:bodyPr/>
          <a:lstStyle/>
          <a:p>
            <a:fld id="{9DB1B711-F118-FD47-BA4A-A436BA8EC516}" type="slidenum">
              <a:rPr lang="en-US" smtClean="0"/>
              <a:t>12</a:t>
            </a:fld>
            <a:endParaRPr lang="en-US"/>
          </a:p>
        </p:txBody>
      </p:sp>
      <p:sp>
        <p:nvSpPr>
          <p:cNvPr id="7" name="Title 1"/>
          <p:cNvSpPr>
            <a:spLocks noGrp="1"/>
          </p:cNvSpPr>
          <p:nvPr>
            <p:ph type="title"/>
          </p:nvPr>
        </p:nvSpPr>
        <p:spPr>
          <a:xfrm>
            <a:off x="0" y="1"/>
            <a:ext cx="7086600" cy="927099"/>
          </a:xfrm>
        </p:spPr>
        <p:txBody>
          <a:bodyPr>
            <a:normAutofit/>
          </a:bodyPr>
          <a:lstStyle/>
          <a:p>
            <a:r>
              <a:rPr lang="x-none" dirty="0"/>
              <a:t>Indicatori ai autonomiei financiare- I</a:t>
            </a:r>
            <a:r>
              <a:rPr lang="ro-RO" dirty="0"/>
              <a:t>I</a:t>
            </a:r>
            <a:r>
              <a:rPr lang="x-none" dirty="0"/>
              <a:t>I</a:t>
            </a:r>
            <a:endParaRPr lang="en-US" dirty="0"/>
          </a:p>
        </p:txBody>
      </p:sp>
      <p:pic>
        <p:nvPicPr>
          <p:cNvPr id="9" name="Picture 8">
            <a:extLst>
              <a:ext uri="{FF2B5EF4-FFF2-40B4-BE49-F238E27FC236}">
                <a16:creationId xmlns:a16="http://schemas.microsoft.com/office/drawing/2014/main" id="{A48A977B-9B36-4D0F-8C8B-457418CA8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281" y="2178465"/>
            <a:ext cx="1241161" cy="1489393"/>
          </a:xfrm>
          <a:prstGeom prst="rect">
            <a:avLst/>
          </a:prstGeom>
        </p:spPr>
      </p:pic>
    </p:spTree>
    <p:extLst>
      <p:ext uri="{BB962C8B-B14F-4D97-AF65-F5344CB8AC3E}">
        <p14:creationId xmlns:p14="http://schemas.microsoft.com/office/powerpoint/2010/main" val="21020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13</a:t>
            </a:fld>
            <a:endParaRPr lang="en-US"/>
          </a:p>
        </p:txBody>
      </p:sp>
      <p:sp>
        <p:nvSpPr>
          <p:cNvPr id="4" name="Content Placeholder 3"/>
          <p:cNvSpPr>
            <a:spLocks noGrp="1"/>
          </p:cNvSpPr>
          <p:nvPr>
            <p:ph idx="1"/>
          </p:nvPr>
        </p:nvSpPr>
        <p:spPr>
          <a:xfrm>
            <a:off x="628650" y="1193800"/>
            <a:ext cx="7886700" cy="4983163"/>
          </a:xfrm>
        </p:spPr>
        <p:txBody>
          <a:bodyPr>
            <a:normAutofit/>
          </a:bodyPr>
          <a:lstStyle/>
          <a:p>
            <a:pPr lvl="0"/>
            <a:r>
              <a:rPr lang="ro-RO" sz="1800" dirty="0"/>
              <a:t>Finanțarea depinde de numărul de elevi care își fac studiile în cadrul instituției, iar statul nu alocă bani în plus pentru elevi inexistenți, astfel nu este prejudiciat bugetul de stat, deoarece Finanțarea în bază de cost per elev reprezintă un indicator de referință pentru orientarea fiecărei instituții de învățământ profesional tehnic în fundamentarea necesarului de fonduri ;</a:t>
            </a:r>
            <a:endParaRPr lang="en-US" sz="1800" dirty="0"/>
          </a:p>
          <a:p>
            <a:pPr lvl="0"/>
            <a:r>
              <a:rPr lang="ro-RO" sz="1800" dirty="0"/>
              <a:t>Managerii instituțiilor își planifică în mod real cheltuielile, nu reieșind din suma care ar urma să o primească de la bugetul de stat și pe care trebuie să o valorifice până la sfârșitul anului financiar, ci reieșind din necesitățile reale de instruire pentru numărul respectiv de elevi;</a:t>
            </a:r>
            <a:endParaRPr lang="en-US" sz="1800" dirty="0"/>
          </a:p>
          <a:p>
            <a:pPr lvl="0"/>
            <a:r>
              <a:rPr lang="ro-RO" sz="1800" dirty="0"/>
              <a:t>Ținând cont de faptul că indicatorul principal este numărul de elevi și de principiul „resursa financiară urmează elevul”, instituțiile trebuie să devină atractive pentru potențialii beneficiari ai serviciilor. Acest aspect nu are decât un impact pozitiv asupra creșterii calității studiilor și serviciilor oferite de către instituții. </a:t>
            </a:r>
            <a:endParaRPr lang="en-US" sz="1800" dirty="0"/>
          </a:p>
          <a:p>
            <a:pPr lvl="0"/>
            <a:r>
              <a:rPr lang="ro-RO" sz="1800" dirty="0"/>
              <a:t>Finanțarea în bază de cost per elev este conformă principiului transparenței în alocarea fondurilor din bugetul de stat.</a:t>
            </a:r>
            <a:endParaRPr lang="en-US" sz="1800" dirty="0"/>
          </a:p>
        </p:txBody>
      </p:sp>
      <p:sp>
        <p:nvSpPr>
          <p:cNvPr id="7" name="Title 1"/>
          <p:cNvSpPr>
            <a:spLocks noGrp="1"/>
          </p:cNvSpPr>
          <p:nvPr>
            <p:ph type="title"/>
          </p:nvPr>
        </p:nvSpPr>
        <p:spPr>
          <a:xfrm>
            <a:off x="0" y="1"/>
            <a:ext cx="7086600" cy="927099"/>
          </a:xfrm>
        </p:spPr>
        <p:txBody>
          <a:bodyPr>
            <a:normAutofit/>
          </a:bodyPr>
          <a:lstStyle/>
          <a:p>
            <a:r>
              <a:rPr lang="ro-RO" dirty="0"/>
              <a:t>Costul per-capita - avantaje</a:t>
            </a:r>
            <a:endParaRPr lang="en-US" dirty="0"/>
          </a:p>
        </p:txBody>
      </p:sp>
      <p:pic>
        <p:nvPicPr>
          <p:cNvPr id="3" name="Picture 2">
            <a:extLst>
              <a:ext uri="{FF2B5EF4-FFF2-40B4-BE49-F238E27FC236}">
                <a16:creationId xmlns:a16="http://schemas.microsoft.com/office/drawing/2014/main" id="{DBB738CB-5E90-43C8-BA08-666E0FAF49A8}"/>
              </a:ext>
            </a:extLst>
          </p:cNvPr>
          <p:cNvPicPr>
            <a:picLocks noChangeAspect="1"/>
          </p:cNvPicPr>
          <p:nvPr/>
        </p:nvPicPr>
        <p:blipFill>
          <a:blip r:embed="rId3"/>
          <a:stretch>
            <a:fillRect/>
          </a:stretch>
        </p:blipFill>
        <p:spPr>
          <a:xfrm>
            <a:off x="5321030" y="5372471"/>
            <a:ext cx="2126708" cy="1417805"/>
          </a:xfrm>
          <a:prstGeom prst="rect">
            <a:avLst/>
          </a:prstGeom>
        </p:spPr>
      </p:pic>
    </p:spTree>
    <p:extLst>
      <p:ext uri="{BB962C8B-B14F-4D97-AF65-F5344CB8AC3E}">
        <p14:creationId xmlns:p14="http://schemas.microsoft.com/office/powerpoint/2010/main" val="272813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14</a:t>
            </a:fld>
            <a:endParaRPr lang="en-US"/>
          </a:p>
        </p:txBody>
      </p:sp>
      <p:sp>
        <p:nvSpPr>
          <p:cNvPr id="4" name="Content Placeholder 3"/>
          <p:cNvSpPr>
            <a:spLocks noGrp="1"/>
          </p:cNvSpPr>
          <p:nvPr>
            <p:ph idx="1"/>
          </p:nvPr>
        </p:nvSpPr>
        <p:spPr>
          <a:xfrm>
            <a:off x="628650" y="1193800"/>
            <a:ext cx="7886700" cy="4983163"/>
          </a:xfrm>
        </p:spPr>
        <p:txBody>
          <a:bodyPr>
            <a:normAutofit lnSpcReduction="10000"/>
          </a:bodyPr>
          <a:lstStyle/>
          <a:p>
            <a:pPr marL="0" indent="0">
              <a:buNone/>
            </a:pPr>
            <a:r>
              <a:rPr lang="ro-RO" sz="1800" dirty="0"/>
              <a:t>Din discuțiile cu managerii instituțiilor de învățământ profesional tehnic am constatat că finanțarea în bază de cost per elev </a:t>
            </a:r>
            <a:r>
              <a:rPr lang="ro-RO" sz="1800" dirty="0">
                <a:solidFill>
                  <a:srgbClr val="FF0000"/>
                </a:solidFill>
              </a:rPr>
              <a:t>nu acoperă cheltuielile și nevoile reale ale instituții</a:t>
            </a:r>
            <a:r>
              <a:rPr lang="ro-RO" sz="1800" dirty="0"/>
              <a:t>. </a:t>
            </a:r>
          </a:p>
          <a:p>
            <a:pPr marL="0" indent="0">
              <a:buNone/>
            </a:pPr>
            <a:endParaRPr lang="ro-RO" sz="1800" dirty="0"/>
          </a:p>
          <a:p>
            <a:pPr marL="0" indent="0">
              <a:buNone/>
            </a:pPr>
            <a:endParaRPr lang="ro-RO" sz="1800" dirty="0"/>
          </a:p>
          <a:p>
            <a:pPr marL="0" indent="0">
              <a:buNone/>
            </a:pPr>
            <a:endParaRPr lang="ro-RO" sz="1800" dirty="0"/>
          </a:p>
          <a:p>
            <a:pPr marL="0" indent="0">
              <a:buNone/>
            </a:pPr>
            <a:r>
              <a:rPr lang="ro-RO" sz="1800" dirty="0"/>
              <a:t>Considerăm că acest fapt se datorează următorilor factori:</a:t>
            </a:r>
            <a:endParaRPr lang="en-US" sz="1800" dirty="0"/>
          </a:p>
          <a:p>
            <a:pPr lvl="0"/>
            <a:endParaRPr lang="ro-RO" sz="1800" dirty="0"/>
          </a:p>
          <a:p>
            <a:pPr lvl="0"/>
            <a:r>
              <a:rPr lang="ro-RO" sz="1800" dirty="0"/>
              <a:t>Valoarea insuficientă a costului mediu de instruire;</a:t>
            </a:r>
            <a:endParaRPr lang="en-US" sz="1800" dirty="0"/>
          </a:p>
          <a:p>
            <a:pPr lvl="0"/>
            <a:r>
              <a:rPr lang="ro-RO" sz="1800" dirty="0"/>
              <a:t>Anumiți coeficienți în formula de calcul a volumului finanțării de la bugetul de stat nu țin cont de specificul fiecărei instituții;</a:t>
            </a:r>
            <a:endParaRPr lang="en-US" sz="1800" dirty="0"/>
          </a:p>
          <a:p>
            <a:pPr lvl="0"/>
            <a:r>
              <a:rPr lang="ro-RO" sz="1800" dirty="0"/>
              <a:t>Evoluția demografică negativă în ceea ce privește potențialii elevi, influențată de </a:t>
            </a:r>
            <a:r>
              <a:rPr lang="ro-RO" sz="1800" dirty="0" err="1"/>
              <a:t>de</a:t>
            </a:r>
            <a:r>
              <a:rPr lang="ro-RO" sz="1800" dirty="0"/>
              <a:t> descreșterea principalilor indicatori demografici, precum rata natalității și migrația externă a populației, conform datelor Biroului Național de Statistică;</a:t>
            </a:r>
            <a:endParaRPr lang="en-US" sz="1800" dirty="0"/>
          </a:p>
          <a:p>
            <a:pPr lvl="0"/>
            <a:r>
              <a:rPr lang="ro-RO" sz="1800" dirty="0"/>
              <a:t>Costul mediu de instruire are la bază cheltuielile istorice, care nu corespundeau realității și nu acopereau nici la momentul respectiv necesitățile instituțiilor de învățământ profesional tehnic. </a:t>
            </a:r>
            <a:endParaRPr lang="en-US" sz="1800" dirty="0"/>
          </a:p>
          <a:p>
            <a:pPr marL="0" indent="0">
              <a:buNone/>
            </a:pPr>
            <a:endParaRPr lang="en-US" sz="1800" dirty="0"/>
          </a:p>
          <a:p>
            <a:pPr marL="0" indent="0">
              <a:buNone/>
            </a:pPr>
            <a:endParaRPr lang="en-US" dirty="0"/>
          </a:p>
        </p:txBody>
      </p:sp>
      <p:sp>
        <p:nvSpPr>
          <p:cNvPr id="7" name="Title 1"/>
          <p:cNvSpPr>
            <a:spLocks noGrp="1"/>
          </p:cNvSpPr>
          <p:nvPr>
            <p:ph type="title"/>
          </p:nvPr>
        </p:nvSpPr>
        <p:spPr>
          <a:xfrm>
            <a:off x="0" y="1"/>
            <a:ext cx="7086600" cy="927099"/>
          </a:xfrm>
        </p:spPr>
        <p:txBody>
          <a:bodyPr>
            <a:normAutofit/>
          </a:bodyPr>
          <a:lstStyle/>
          <a:p>
            <a:r>
              <a:rPr lang="ro-RO" dirty="0"/>
              <a:t>Costul </a:t>
            </a:r>
            <a:r>
              <a:rPr lang="ro-RO" dirty="0" err="1"/>
              <a:t>per-capita</a:t>
            </a:r>
            <a:r>
              <a:rPr lang="ro-RO" dirty="0"/>
              <a:t>: provocări și dileme</a:t>
            </a:r>
            <a:endParaRPr lang="en-US" dirty="0"/>
          </a:p>
        </p:txBody>
      </p:sp>
      <p:pic>
        <p:nvPicPr>
          <p:cNvPr id="6" name="Picture 5">
            <a:extLst>
              <a:ext uri="{FF2B5EF4-FFF2-40B4-BE49-F238E27FC236}">
                <a16:creationId xmlns:a16="http://schemas.microsoft.com/office/drawing/2014/main" id="{5A965826-B12D-46A5-835D-784646E5D78B}"/>
              </a:ext>
            </a:extLst>
          </p:cNvPr>
          <p:cNvPicPr>
            <a:picLocks noChangeAspect="1"/>
          </p:cNvPicPr>
          <p:nvPr/>
        </p:nvPicPr>
        <p:blipFill>
          <a:blip r:embed="rId3"/>
          <a:stretch>
            <a:fillRect/>
          </a:stretch>
        </p:blipFill>
        <p:spPr>
          <a:xfrm>
            <a:off x="6253535" y="1823616"/>
            <a:ext cx="1861765" cy="1861765"/>
          </a:xfrm>
          <a:prstGeom prst="rect">
            <a:avLst/>
          </a:prstGeom>
        </p:spPr>
      </p:pic>
      <p:pic>
        <p:nvPicPr>
          <p:cNvPr id="9" name="Picture 8">
            <a:extLst>
              <a:ext uri="{FF2B5EF4-FFF2-40B4-BE49-F238E27FC236}">
                <a16:creationId xmlns:a16="http://schemas.microsoft.com/office/drawing/2014/main" id="{6B686133-F11A-4BA7-9363-2F7900FF5B1C}"/>
              </a:ext>
            </a:extLst>
          </p:cNvPr>
          <p:cNvPicPr>
            <a:picLocks noChangeAspect="1"/>
          </p:cNvPicPr>
          <p:nvPr/>
        </p:nvPicPr>
        <p:blipFill>
          <a:blip r:embed="rId4"/>
          <a:stretch>
            <a:fillRect/>
          </a:stretch>
        </p:blipFill>
        <p:spPr>
          <a:xfrm>
            <a:off x="2529191" y="1787286"/>
            <a:ext cx="2042809" cy="1196503"/>
          </a:xfrm>
          <a:prstGeom prst="rect">
            <a:avLst/>
          </a:prstGeom>
        </p:spPr>
      </p:pic>
    </p:spTree>
    <p:extLst>
      <p:ext uri="{BB962C8B-B14F-4D97-AF65-F5344CB8AC3E}">
        <p14:creationId xmlns:p14="http://schemas.microsoft.com/office/powerpoint/2010/main" val="367711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15</a:t>
            </a:fld>
            <a:endParaRPr lang="en-US"/>
          </a:p>
        </p:txBody>
      </p:sp>
      <p:sp>
        <p:nvSpPr>
          <p:cNvPr id="19" name="Footer Placeholder 18"/>
          <p:cNvSpPr>
            <a:spLocks noGrp="1"/>
          </p:cNvSpPr>
          <p:nvPr>
            <p:ph type="ftr" sz="quarter" idx="4294967295"/>
          </p:nvPr>
        </p:nvSpPr>
        <p:spPr>
          <a:xfrm>
            <a:off x="3028950" y="6356351"/>
            <a:ext cx="3086100" cy="365125"/>
          </a:xfrm>
        </p:spPr>
        <p:txBody>
          <a:bodyPr/>
          <a:lstStyle/>
          <a:p>
            <a:r>
              <a:rPr lang="en-US" dirty="0" err="1"/>
              <a:t>Uiversitatea</a:t>
            </a:r>
            <a:r>
              <a:rPr lang="en-US" dirty="0"/>
              <a:t> </a:t>
            </a:r>
            <a:r>
              <a:rPr lang="en-US" dirty="0" err="1"/>
              <a:t>Tehnică</a:t>
            </a:r>
            <a:r>
              <a:rPr lang="en-US" dirty="0"/>
              <a:t> a </a:t>
            </a:r>
            <a:r>
              <a:rPr lang="en-US" dirty="0" err="1"/>
              <a:t>Moldovei</a:t>
            </a:r>
            <a:endParaRPr lang="en-US" dirty="0"/>
          </a:p>
        </p:txBody>
      </p:sp>
      <p:sp>
        <p:nvSpPr>
          <p:cNvPr id="8" name="Title 1"/>
          <p:cNvSpPr>
            <a:spLocks noGrp="1"/>
          </p:cNvSpPr>
          <p:nvPr>
            <p:ph type="title"/>
          </p:nvPr>
        </p:nvSpPr>
        <p:spPr>
          <a:xfrm>
            <a:off x="0" y="1"/>
            <a:ext cx="7086600" cy="927099"/>
          </a:xfrm>
        </p:spPr>
        <p:txBody>
          <a:bodyPr>
            <a:normAutofit/>
          </a:bodyPr>
          <a:lstStyle/>
          <a:p>
            <a:r>
              <a:rPr lang="ro-RO" dirty="0"/>
              <a:t>Costul per-capita</a:t>
            </a:r>
            <a:endParaRPr lang="en-US" dirty="0"/>
          </a:p>
        </p:txBody>
      </p:sp>
      <p:sp>
        <p:nvSpPr>
          <p:cNvPr id="5" name="Content Placeholder 4"/>
          <p:cNvSpPr>
            <a:spLocks noGrp="1"/>
          </p:cNvSpPr>
          <p:nvPr>
            <p:ph idx="1"/>
          </p:nvPr>
        </p:nvSpPr>
        <p:spPr>
          <a:xfrm>
            <a:off x="255553" y="1405909"/>
            <a:ext cx="7166503" cy="4950442"/>
          </a:xfrm>
        </p:spPr>
        <p:txBody>
          <a:bodyPr>
            <a:normAutofit/>
          </a:bodyPr>
          <a:lstStyle/>
          <a:p>
            <a:pPr marL="0" indent="0" algn="just">
              <a:buNone/>
            </a:pPr>
            <a:r>
              <a:rPr lang="en-US" dirty="0"/>
              <a:t>Este important </a:t>
            </a:r>
            <a:r>
              <a:rPr lang="en-US" dirty="0" err="1"/>
              <a:t>să</a:t>
            </a:r>
            <a:r>
              <a:rPr lang="en-US" dirty="0"/>
              <a:t> </a:t>
            </a:r>
            <a:r>
              <a:rPr lang="en-US" dirty="0" err="1"/>
              <a:t>evidențiem</a:t>
            </a:r>
            <a:r>
              <a:rPr lang="en-US" dirty="0"/>
              <a:t> </a:t>
            </a:r>
            <a:r>
              <a:rPr lang="en-US" dirty="0" err="1"/>
              <a:t>faptul</a:t>
            </a:r>
            <a:r>
              <a:rPr lang="en-US" dirty="0"/>
              <a:t> </a:t>
            </a:r>
            <a:r>
              <a:rPr lang="en-US" dirty="0" err="1"/>
              <a:t>că</a:t>
            </a:r>
            <a:r>
              <a:rPr lang="en-US" dirty="0"/>
              <a:t> </a:t>
            </a:r>
            <a:r>
              <a:rPr lang="en-US" dirty="0" err="1"/>
              <a:t>finanțarea</a:t>
            </a:r>
            <a:r>
              <a:rPr lang="en-US" dirty="0"/>
              <a:t> </a:t>
            </a:r>
            <a:r>
              <a:rPr lang="en-US" dirty="0" err="1"/>
              <a:t>în</a:t>
            </a:r>
            <a:r>
              <a:rPr lang="en-US" dirty="0"/>
              <a:t> </a:t>
            </a:r>
            <a:r>
              <a:rPr lang="en-US" dirty="0" err="1"/>
              <a:t>bază</a:t>
            </a:r>
            <a:r>
              <a:rPr lang="en-US" dirty="0"/>
              <a:t> de cost per </a:t>
            </a:r>
            <a:r>
              <a:rPr lang="en-US" dirty="0" err="1"/>
              <a:t>elev</a:t>
            </a:r>
            <a:r>
              <a:rPr lang="en-US" dirty="0"/>
              <a:t> </a:t>
            </a:r>
            <a:r>
              <a:rPr lang="en-US" dirty="0" err="1"/>
              <a:t>este</a:t>
            </a:r>
            <a:r>
              <a:rPr lang="en-US" dirty="0"/>
              <a:t> un </a:t>
            </a:r>
            <a:r>
              <a:rPr lang="en-US" dirty="0">
                <a:solidFill>
                  <a:srgbClr val="FF0000"/>
                </a:solidFill>
              </a:rPr>
              <a:t>indicator </a:t>
            </a:r>
            <a:r>
              <a:rPr lang="en-US" dirty="0" err="1">
                <a:solidFill>
                  <a:srgbClr val="FF0000"/>
                </a:solidFill>
              </a:rPr>
              <a:t>esențial</a:t>
            </a:r>
            <a:r>
              <a:rPr lang="en-US" dirty="0">
                <a:solidFill>
                  <a:srgbClr val="FF0000"/>
                </a:solidFill>
              </a:rPr>
              <a:t> al </a:t>
            </a:r>
            <a:r>
              <a:rPr lang="en-US" dirty="0" err="1">
                <a:solidFill>
                  <a:srgbClr val="FF0000"/>
                </a:solidFill>
              </a:rPr>
              <a:t>modului</a:t>
            </a:r>
            <a:r>
              <a:rPr lang="en-US" dirty="0">
                <a:solidFill>
                  <a:srgbClr val="FF0000"/>
                </a:solidFill>
              </a:rPr>
              <a:t> de </a:t>
            </a:r>
            <a:r>
              <a:rPr lang="en-US" dirty="0" err="1">
                <a:solidFill>
                  <a:srgbClr val="FF0000"/>
                </a:solidFill>
              </a:rPr>
              <a:t>funcționare</a:t>
            </a:r>
            <a:r>
              <a:rPr lang="en-US" dirty="0">
                <a:solidFill>
                  <a:srgbClr val="FF0000"/>
                </a:solidFill>
              </a:rPr>
              <a:t> a </a:t>
            </a:r>
            <a:r>
              <a:rPr lang="en-US" dirty="0" err="1">
                <a:solidFill>
                  <a:srgbClr val="FF0000"/>
                </a:solidFill>
              </a:rPr>
              <a:t>instituțiilor</a:t>
            </a:r>
            <a:r>
              <a:rPr lang="en-US" dirty="0">
                <a:solidFill>
                  <a:srgbClr val="FF0000"/>
                </a:solidFill>
              </a:rPr>
              <a:t> de </a:t>
            </a:r>
            <a:r>
              <a:rPr lang="en-US" dirty="0" err="1">
                <a:solidFill>
                  <a:srgbClr val="FF0000"/>
                </a:solidFill>
              </a:rPr>
              <a:t>învățământ</a:t>
            </a:r>
            <a:r>
              <a:rPr lang="en-US" dirty="0">
                <a:solidFill>
                  <a:srgbClr val="FF0000"/>
                </a:solidFill>
              </a:rPr>
              <a:t> </a:t>
            </a:r>
            <a:r>
              <a:rPr lang="en-US" dirty="0" err="1">
                <a:solidFill>
                  <a:srgbClr val="FF0000"/>
                </a:solidFill>
              </a:rPr>
              <a:t>profesional</a:t>
            </a:r>
            <a:r>
              <a:rPr lang="en-US" dirty="0">
                <a:solidFill>
                  <a:srgbClr val="FF0000"/>
                </a:solidFill>
              </a:rPr>
              <a:t> </a:t>
            </a:r>
            <a:r>
              <a:rPr lang="en-US" dirty="0" err="1">
                <a:solidFill>
                  <a:srgbClr val="FF0000"/>
                </a:solidFill>
              </a:rPr>
              <a:t>tehnic</a:t>
            </a:r>
            <a:r>
              <a:rPr lang="en-US" dirty="0">
                <a:solidFill>
                  <a:srgbClr val="FF0000"/>
                </a:solidFill>
              </a:rPr>
              <a:t> </a:t>
            </a:r>
            <a:r>
              <a:rPr lang="en-US" dirty="0" err="1">
                <a:solidFill>
                  <a:srgbClr val="FF0000"/>
                </a:solidFill>
              </a:rPr>
              <a:t>în</a:t>
            </a:r>
            <a:r>
              <a:rPr lang="en-US" dirty="0">
                <a:solidFill>
                  <a:srgbClr val="FF0000"/>
                </a:solidFill>
              </a:rPr>
              <a:t> </a:t>
            </a:r>
            <a:r>
              <a:rPr lang="en-US" dirty="0" err="1">
                <a:solidFill>
                  <a:srgbClr val="FF0000"/>
                </a:solidFill>
              </a:rPr>
              <a:t>condiții</a:t>
            </a:r>
            <a:r>
              <a:rPr lang="en-US" dirty="0">
                <a:solidFill>
                  <a:srgbClr val="FF0000"/>
                </a:solidFill>
              </a:rPr>
              <a:t> de </a:t>
            </a:r>
            <a:r>
              <a:rPr lang="en-US" dirty="0" err="1">
                <a:solidFill>
                  <a:srgbClr val="FF0000"/>
                </a:solidFill>
              </a:rPr>
              <a:t>autogestiune</a:t>
            </a:r>
            <a:r>
              <a:rPr lang="en-US" dirty="0">
                <a:solidFill>
                  <a:srgbClr val="FF0000"/>
                </a:solidFill>
              </a:rPr>
              <a:t> </a:t>
            </a:r>
            <a:r>
              <a:rPr lang="en-US" dirty="0" err="1">
                <a:solidFill>
                  <a:srgbClr val="FF0000"/>
                </a:solidFill>
              </a:rPr>
              <a:t>financiar-economică</a:t>
            </a:r>
            <a:r>
              <a:rPr lang="ro-RO" dirty="0">
                <a:solidFill>
                  <a:srgbClr val="FF0000"/>
                </a:solidFill>
              </a:rPr>
              <a:t>.</a:t>
            </a:r>
          </a:p>
          <a:p>
            <a:pPr marL="0" indent="0" algn="just">
              <a:buNone/>
            </a:pPr>
            <a:endParaRPr lang="en-US" dirty="0">
              <a:solidFill>
                <a:srgbClr val="FF0000"/>
              </a:solidFill>
            </a:endParaRPr>
          </a:p>
        </p:txBody>
      </p:sp>
      <p:pic>
        <p:nvPicPr>
          <p:cNvPr id="6" name="Picture 5">
            <a:extLst>
              <a:ext uri="{FF2B5EF4-FFF2-40B4-BE49-F238E27FC236}">
                <a16:creationId xmlns:a16="http://schemas.microsoft.com/office/drawing/2014/main" id="{424F1634-24DD-479B-9F46-8B3DC34FBABC}"/>
              </a:ext>
            </a:extLst>
          </p:cNvPr>
          <p:cNvPicPr>
            <a:picLocks noChangeAspect="1"/>
          </p:cNvPicPr>
          <p:nvPr/>
        </p:nvPicPr>
        <p:blipFill>
          <a:blip r:embed="rId3"/>
          <a:stretch>
            <a:fillRect/>
          </a:stretch>
        </p:blipFill>
        <p:spPr>
          <a:xfrm>
            <a:off x="354249" y="3517901"/>
            <a:ext cx="4038600" cy="2257425"/>
          </a:xfrm>
          <a:prstGeom prst="rect">
            <a:avLst/>
          </a:prstGeom>
        </p:spPr>
      </p:pic>
      <p:pic>
        <p:nvPicPr>
          <p:cNvPr id="9" name="Picture 8">
            <a:extLst>
              <a:ext uri="{FF2B5EF4-FFF2-40B4-BE49-F238E27FC236}">
                <a16:creationId xmlns:a16="http://schemas.microsoft.com/office/drawing/2014/main" id="{3487F8FD-B6AD-4229-B993-6AE0F9E9E8D5}"/>
              </a:ext>
            </a:extLst>
          </p:cNvPr>
          <p:cNvPicPr>
            <a:picLocks noChangeAspect="1"/>
          </p:cNvPicPr>
          <p:nvPr/>
        </p:nvPicPr>
        <p:blipFill>
          <a:blip r:embed="rId4"/>
          <a:stretch>
            <a:fillRect/>
          </a:stretch>
        </p:blipFill>
        <p:spPr>
          <a:xfrm>
            <a:off x="4888311" y="3517901"/>
            <a:ext cx="3901440" cy="2633472"/>
          </a:xfrm>
          <a:prstGeom prst="rect">
            <a:avLst/>
          </a:prstGeom>
        </p:spPr>
      </p:pic>
    </p:spTree>
    <p:extLst>
      <p:ext uri="{BB962C8B-B14F-4D97-AF65-F5344CB8AC3E}">
        <p14:creationId xmlns:p14="http://schemas.microsoft.com/office/powerpoint/2010/main" val="105873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16</a:t>
            </a:fld>
            <a:endParaRPr lang="en-US"/>
          </a:p>
        </p:txBody>
      </p:sp>
      <p:sp>
        <p:nvSpPr>
          <p:cNvPr id="19" name="Footer Placeholder 18"/>
          <p:cNvSpPr>
            <a:spLocks noGrp="1"/>
          </p:cNvSpPr>
          <p:nvPr>
            <p:ph type="ftr" sz="quarter" idx="4294967295"/>
          </p:nvPr>
        </p:nvSpPr>
        <p:spPr>
          <a:xfrm>
            <a:off x="3028950" y="6356351"/>
            <a:ext cx="3086100" cy="365125"/>
          </a:xfrm>
        </p:spPr>
        <p:txBody>
          <a:bodyPr/>
          <a:lstStyle/>
          <a:p>
            <a:r>
              <a:rPr lang="en-US" dirty="0" err="1"/>
              <a:t>Uiversitatea</a:t>
            </a:r>
            <a:r>
              <a:rPr lang="en-US" dirty="0"/>
              <a:t> </a:t>
            </a:r>
            <a:r>
              <a:rPr lang="en-US" dirty="0" err="1"/>
              <a:t>Tehnică</a:t>
            </a:r>
            <a:r>
              <a:rPr lang="en-US" dirty="0"/>
              <a:t> a </a:t>
            </a:r>
            <a:r>
              <a:rPr lang="en-US" dirty="0" err="1"/>
              <a:t>Moldovei</a:t>
            </a:r>
            <a:endParaRPr lang="en-US" dirty="0"/>
          </a:p>
        </p:txBody>
      </p:sp>
      <p:sp>
        <p:nvSpPr>
          <p:cNvPr id="8" name="Title 1"/>
          <p:cNvSpPr>
            <a:spLocks noGrp="1"/>
          </p:cNvSpPr>
          <p:nvPr>
            <p:ph type="title"/>
          </p:nvPr>
        </p:nvSpPr>
        <p:spPr>
          <a:xfrm>
            <a:off x="0" y="1"/>
            <a:ext cx="7086600" cy="927099"/>
          </a:xfrm>
        </p:spPr>
        <p:txBody>
          <a:bodyPr>
            <a:normAutofit/>
          </a:bodyPr>
          <a:lstStyle/>
          <a:p>
            <a:r>
              <a:rPr lang="ro-RO" dirty="0"/>
              <a:t>Creșterea veniturilor: soluții</a:t>
            </a:r>
            <a:endParaRPr lang="en-US" dirty="0"/>
          </a:p>
        </p:txBody>
      </p:sp>
      <p:sp>
        <p:nvSpPr>
          <p:cNvPr id="5" name="Content Placeholder 4"/>
          <p:cNvSpPr>
            <a:spLocks noGrp="1"/>
          </p:cNvSpPr>
          <p:nvPr>
            <p:ph idx="1"/>
          </p:nvPr>
        </p:nvSpPr>
        <p:spPr>
          <a:xfrm>
            <a:off x="255553" y="1405909"/>
            <a:ext cx="8012958" cy="4950442"/>
          </a:xfrm>
        </p:spPr>
        <p:txBody>
          <a:bodyPr>
            <a:normAutofit lnSpcReduction="10000"/>
          </a:bodyPr>
          <a:lstStyle/>
          <a:p>
            <a:pPr marL="0" indent="0" algn="just">
              <a:buNone/>
            </a:pPr>
            <a:r>
              <a:rPr lang="ro-RO" dirty="0">
                <a:solidFill>
                  <a:srgbClr val="FF0000"/>
                </a:solidFill>
              </a:rPr>
              <a:t>Identificarea activităților generatoare de venituri!</a:t>
            </a:r>
          </a:p>
          <a:p>
            <a:pPr marL="0" indent="0" algn="just">
              <a:buNone/>
            </a:pPr>
            <a:r>
              <a:rPr lang="ro-RO" dirty="0"/>
              <a:t>Cadru legal favorabil:</a:t>
            </a:r>
          </a:p>
          <a:p>
            <a:pPr marL="342900" indent="-342900">
              <a:buAutoNum type="arabicPeriod"/>
            </a:pPr>
            <a:r>
              <a:rPr lang="ro-RO" sz="1600" i="1" dirty="0"/>
              <a:t>HG nr. 872 din 21.12.2015 cu privire la lucrările și serviciile contra</a:t>
            </a:r>
          </a:p>
          <a:p>
            <a:pPr marL="0" indent="0">
              <a:buNone/>
            </a:pPr>
            <a:r>
              <a:rPr lang="ro-RO" sz="1600" i="1" dirty="0"/>
              <a:t> plată, mărimea tarifelor la servicii, modul de formare și utilizare a </a:t>
            </a:r>
          </a:p>
          <a:p>
            <a:pPr marL="0" indent="0">
              <a:buNone/>
            </a:pPr>
            <a:r>
              <a:rPr lang="ro-RO" sz="1600" i="1" dirty="0"/>
              <a:t>veniturilor colectate de către autoritățile/instituțiile subordonate MECC</a:t>
            </a:r>
            <a:r>
              <a:rPr lang="ro-RO" sz="1800" i="1" dirty="0"/>
              <a:t>.</a:t>
            </a:r>
          </a:p>
          <a:p>
            <a:pPr marL="0" indent="0">
              <a:buNone/>
            </a:pPr>
            <a:r>
              <a:rPr lang="ro-RO" sz="1800" i="1" dirty="0"/>
              <a:t>2. Art. </a:t>
            </a:r>
            <a:r>
              <a:rPr lang="ro-RO" sz="1600" dirty="0"/>
              <a:t>194</a:t>
            </a:r>
            <a:r>
              <a:rPr lang="ro-RO" sz="1600" baseline="30000" dirty="0"/>
              <a:t>1 </a:t>
            </a:r>
            <a:r>
              <a:rPr lang="ro-RO" sz="1600" i="1" dirty="0"/>
              <a:t>Codul civil al RM: Instituția publică este în drept să desfășoare </a:t>
            </a:r>
          </a:p>
          <a:p>
            <a:pPr marL="0" indent="0">
              <a:buNone/>
            </a:pPr>
            <a:r>
              <a:rPr lang="ro-RO" sz="1600" i="1" dirty="0"/>
              <a:t>activitatea neinterzisă de lege, care ține de realizarea scopurilor prevăzute de </a:t>
            </a:r>
          </a:p>
          <a:p>
            <a:pPr marL="0" indent="0">
              <a:buNone/>
            </a:pPr>
            <a:r>
              <a:rPr lang="ro-RO" sz="1600" i="1" dirty="0"/>
              <a:t>lege sau statut. Totodată, pentru desfășurarea activității de întreprinzător care nu rezultă nemijlocit din scopul prevăzut în statut, instituția publică poate constitui, singură sau împreună cu alte persoane juridice de drept public, societăți cu răspundere limitată sau societăți pe acțiuni. Instituția publică poate constitui societăți cu răspundere limitată sau societăți pe acțiuni împreună cu persoane juridice de drept privat în condițiile legislației privind parteneriatul public-privat.</a:t>
            </a:r>
          </a:p>
          <a:p>
            <a:pPr marL="0" indent="0">
              <a:buNone/>
            </a:pPr>
            <a:r>
              <a:rPr lang="ro-RO" sz="1600" i="1" u="sng" dirty="0">
                <a:solidFill>
                  <a:srgbClr val="FF0000"/>
                </a:solidFill>
              </a:rPr>
              <a:t>În aceste condiții, activitatea de întreprinzător a instituțiilor de învățământ profesional tehnic poate deveni o sursă importantă de venituri suplimentare, precum și să contribuie la dezvoltarea competențelor antreprenoriale ale elevilorlor.</a:t>
            </a:r>
            <a:endParaRPr lang="en-US" sz="1600" i="1" u="sng" dirty="0">
              <a:solidFill>
                <a:srgbClr val="FF0000"/>
              </a:solidFill>
            </a:endParaRPr>
          </a:p>
        </p:txBody>
      </p:sp>
      <p:pic>
        <p:nvPicPr>
          <p:cNvPr id="3" name="Picture 2">
            <a:extLst>
              <a:ext uri="{FF2B5EF4-FFF2-40B4-BE49-F238E27FC236}">
                <a16:creationId xmlns:a16="http://schemas.microsoft.com/office/drawing/2014/main" id="{B6D452D1-A3C2-4BC7-B2B3-377906CC1009}"/>
              </a:ext>
            </a:extLst>
          </p:cNvPr>
          <p:cNvPicPr>
            <a:picLocks noChangeAspect="1"/>
          </p:cNvPicPr>
          <p:nvPr/>
        </p:nvPicPr>
        <p:blipFill>
          <a:blip r:embed="rId3"/>
          <a:stretch>
            <a:fillRect/>
          </a:stretch>
        </p:blipFill>
        <p:spPr>
          <a:xfrm>
            <a:off x="6783422" y="1910269"/>
            <a:ext cx="2105025" cy="2171700"/>
          </a:xfrm>
          <a:prstGeom prst="rect">
            <a:avLst/>
          </a:prstGeom>
        </p:spPr>
      </p:pic>
    </p:spTree>
    <p:extLst>
      <p:ext uri="{BB962C8B-B14F-4D97-AF65-F5344CB8AC3E}">
        <p14:creationId xmlns:p14="http://schemas.microsoft.com/office/powerpoint/2010/main" val="388310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17</a:t>
            </a:fld>
            <a:endParaRPr lang="en-US"/>
          </a:p>
        </p:txBody>
      </p:sp>
      <p:sp>
        <p:nvSpPr>
          <p:cNvPr id="4" name="Content Placeholder 3"/>
          <p:cNvSpPr>
            <a:spLocks noGrp="1"/>
          </p:cNvSpPr>
          <p:nvPr>
            <p:ph idx="1"/>
          </p:nvPr>
        </p:nvSpPr>
        <p:spPr>
          <a:xfrm>
            <a:off x="628650" y="1088265"/>
            <a:ext cx="7886700" cy="5190185"/>
          </a:xfrm>
        </p:spPr>
        <p:txBody>
          <a:bodyPr>
            <a:normAutofit/>
          </a:bodyPr>
          <a:lstStyle/>
          <a:p>
            <a:pPr marL="0" indent="0">
              <a:buNone/>
            </a:pPr>
            <a:endParaRPr lang="ro-RO" sz="1800" dirty="0"/>
          </a:p>
          <a:p>
            <a:pPr marL="0" indent="0">
              <a:buNone/>
            </a:pPr>
            <a:r>
              <a:rPr lang="ro-RO" sz="1800" dirty="0"/>
              <a:t>Managementul instituțiilor este realizat de către:</a:t>
            </a:r>
          </a:p>
          <a:p>
            <a:r>
              <a:rPr lang="ro-RO" sz="1800" b="1" dirty="0">
                <a:solidFill>
                  <a:srgbClr val="FF0000"/>
                </a:solidFill>
              </a:rPr>
              <a:t>Personalul de conducere</a:t>
            </a:r>
            <a:r>
              <a:rPr lang="ro-RO" sz="1800" dirty="0"/>
              <a:t>: director, directorii-adjuncți și șefii de secție. Funcția de director se ocupă prin concurs pe un termen de 5 ani, una şi aceeaşi persoană avănd dreptul la cel mult două mandate consecutive, conform regulamentului aprobat de MECC. </a:t>
            </a:r>
          </a:p>
          <a:p>
            <a:r>
              <a:rPr lang="ro-RO" sz="1800" b="1" dirty="0">
                <a:solidFill>
                  <a:srgbClr val="FF0000"/>
                </a:solidFill>
              </a:rPr>
              <a:t>Organele colective de conducere: </a:t>
            </a:r>
            <a:r>
              <a:rPr lang="ro-RO" sz="1800" dirty="0"/>
              <a:t>Consiliul profesoral, Consiliul de administrație, Consiliul metodico-științific și Cobnsiliul de Etică.</a:t>
            </a:r>
          </a:p>
          <a:p>
            <a:r>
              <a:rPr lang="ro-RO" sz="1800" b="1" dirty="0">
                <a:solidFill>
                  <a:srgbClr val="FF0000"/>
                </a:solidFill>
              </a:rPr>
              <a:t>Structuri de autoguvernare a elevilor: </a:t>
            </a:r>
            <a:r>
              <a:rPr lang="ro-RO" sz="1800" dirty="0"/>
              <a:t>Consiliul elevilor - un organ reprezentativ al elevilor în chestiuni importante, în strînsă legătură cu echipa managerială, profesori şi părinţi.</a:t>
            </a:r>
          </a:p>
          <a:p>
            <a:endParaRPr lang="ro-RO" sz="1800" b="1" dirty="0">
              <a:solidFill>
                <a:srgbClr val="FF0000"/>
              </a:solidFill>
            </a:endParaRPr>
          </a:p>
          <a:p>
            <a:endParaRPr lang="ro-RO" sz="1800" dirty="0"/>
          </a:p>
          <a:p>
            <a:endParaRPr lang="ro-RO" sz="1800" dirty="0"/>
          </a:p>
          <a:p>
            <a:pPr marL="0" indent="0">
              <a:buNone/>
            </a:pPr>
            <a:endParaRPr lang="en-US" dirty="0"/>
          </a:p>
        </p:txBody>
      </p:sp>
      <p:sp>
        <p:nvSpPr>
          <p:cNvPr id="7" name="Title 1"/>
          <p:cNvSpPr>
            <a:spLocks noGrp="1"/>
          </p:cNvSpPr>
          <p:nvPr>
            <p:ph type="title"/>
          </p:nvPr>
        </p:nvSpPr>
        <p:spPr>
          <a:xfrm>
            <a:off x="0" y="1"/>
            <a:ext cx="7086600" cy="927099"/>
          </a:xfrm>
        </p:spPr>
        <p:txBody>
          <a:bodyPr>
            <a:normAutofit fontScale="90000"/>
          </a:bodyPr>
          <a:lstStyle/>
          <a:p>
            <a:r>
              <a:rPr lang="ro-RO" dirty="0"/>
              <a:t>Managementul instituțiilor de învățământ profesional tehnic</a:t>
            </a:r>
            <a:endParaRPr lang="en-US" dirty="0"/>
          </a:p>
        </p:txBody>
      </p:sp>
      <p:pic>
        <p:nvPicPr>
          <p:cNvPr id="6" name="Picture 5">
            <a:extLst>
              <a:ext uri="{FF2B5EF4-FFF2-40B4-BE49-F238E27FC236}">
                <a16:creationId xmlns:a16="http://schemas.microsoft.com/office/drawing/2014/main" id="{6B87FE6A-4BB0-468C-9761-7AA164E0A6BC}"/>
              </a:ext>
            </a:extLst>
          </p:cNvPr>
          <p:cNvPicPr>
            <a:picLocks noChangeAspect="1"/>
          </p:cNvPicPr>
          <p:nvPr/>
        </p:nvPicPr>
        <p:blipFill>
          <a:blip r:embed="rId3"/>
          <a:stretch>
            <a:fillRect/>
          </a:stretch>
        </p:blipFill>
        <p:spPr>
          <a:xfrm>
            <a:off x="4285516" y="4196826"/>
            <a:ext cx="3829784" cy="2081624"/>
          </a:xfrm>
          <a:prstGeom prst="rect">
            <a:avLst/>
          </a:prstGeom>
        </p:spPr>
      </p:pic>
    </p:spTree>
    <p:extLst>
      <p:ext uri="{BB962C8B-B14F-4D97-AF65-F5344CB8AC3E}">
        <p14:creationId xmlns:p14="http://schemas.microsoft.com/office/powerpoint/2010/main" val="4253970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18</a:t>
            </a:fld>
            <a:endParaRPr lang="en-US"/>
          </a:p>
        </p:txBody>
      </p:sp>
      <p:sp>
        <p:nvSpPr>
          <p:cNvPr id="4" name="Content Placeholder 3"/>
          <p:cNvSpPr>
            <a:spLocks noGrp="1"/>
          </p:cNvSpPr>
          <p:nvPr>
            <p:ph idx="1"/>
          </p:nvPr>
        </p:nvSpPr>
        <p:spPr>
          <a:xfrm>
            <a:off x="628650" y="1088265"/>
            <a:ext cx="7886700" cy="5190185"/>
          </a:xfrm>
        </p:spPr>
        <p:txBody>
          <a:bodyPr>
            <a:normAutofit/>
          </a:bodyPr>
          <a:lstStyle/>
          <a:p>
            <a:endParaRPr lang="ro-RO" sz="1800" dirty="0"/>
          </a:p>
          <a:p>
            <a:endParaRPr lang="ro-RO" sz="1800" dirty="0"/>
          </a:p>
          <a:p>
            <a:pPr marL="0" indent="0">
              <a:buNone/>
            </a:pPr>
            <a:endParaRPr lang="en-US" dirty="0"/>
          </a:p>
        </p:txBody>
      </p:sp>
      <p:sp>
        <p:nvSpPr>
          <p:cNvPr id="7" name="Title 1"/>
          <p:cNvSpPr>
            <a:spLocks noGrp="1"/>
          </p:cNvSpPr>
          <p:nvPr>
            <p:ph type="title"/>
          </p:nvPr>
        </p:nvSpPr>
        <p:spPr>
          <a:xfrm>
            <a:off x="0" y="1"/>
            <a:ext cx="7086600" cy="927099"/>
          </a:xfrm>
        </p:spPr>
        <p:txBody>
          <a:bodyPr>
            <a:normAutofit fontScale="90000"/>
          </a:bodyPr>
          <a:lstStyle/>
          <a:p>
            <a:r>
              <a:rPr lang="ro-RO" dirty="0"/>
              <a:t>Managementul instituțiilor de învățământ profesional tehnic</a:t>
            </a:r>
            <a:endParaRPr lang="en-US" dirty="0"/>
          </a:p>
        </p:txBody>
      </p:sp>
      <p:graphicFrame>
        <p:nvGraphicFramePr>
          <p:cNvPr id="2" name="Table 1">
            <a:extLst>
              <a:ext uri="{FF2B5EF4-FFF2-40B4-BE49-F238E27FC236}">
                <a16:creationId xmlns:a16="http://schemas.microsoft.com/office/drawing/2014/main" id="{9F7423ED-74D6-43C6-9FEE-37A0D4AF5A57}"/>
              </a:ext>
            </a:extLst>
          </p:cNvPr>
          <p:cNvGraphicFramePr>
            <a:graphicFrameLocks noGrp="1"/>
          </p:cNvGraphicFramePr>
          <p:nvPr/>
        </p:nvGraphicFramePr>
        <p:xfrm>
          <a:off x="214009" y="1088267"/>
          <a:ext cx="8715981" cy="5671277"/>
        </p:xfrm>
        <a:graphic>
          <a:graphicData uri="http://schemas.openxmlformats.org/drawingml/2006/table">
            <a:tbl>
              <a:tblPr firstRow="1" firstCol="1" bandRow="1">
                <a:tableStyleId>{5C22544A-7EE6-4342-B048-85BDC9FD1C3A}</a:tableStyleId>
              </a:tblPr>
              <a:tblGrid>
                <a:gridCol w="2056234">
                  <a:extLst>
                    <a:ext uri="{9D8B030D-6E8A-4147-A177-3AD203B41FA5}">
                      <a16:colId xmlns:a16="http://schemas.microsoft.com/office/drawing/2014/main" val="1410393501"/>
                    </a:ext>
                  </a:extLst>
                </a:gridCol>
                <a:gridCol w="6659747">
                  <a:extLst>
                    <a:ext uri="{9D8B030D-6E8A-4147-A177-3AD203B41FA5}">
                      <a16:colId xmlns:a16="http://schemas.microsoft.com/office/drawing/2014/main" val="2713955570"/>
                    </a:ext>
                  </a:extLst>
                </a:gridCol>
              </a:tblGrid>
              <a:tr h="224186">
                <a:tc gridSpan="2">
                  <a:txBody>
                    <a:bodyPr/>
                    <a:lstStyle/>
                    <a:p>
                      <a:pPr algn="ctr">
                        <a:lnSpc>
                          <a:spcPct val="115000"/>
                        </a:lnSpc>
                        <a:spcAft>
                          <a:spcPts val="1000"/>
                        </a:spcAft>
                      </a:pPr>
                      <a:r>
                        <a:rPr lang="ro-RO" sz="1400" dirty="0">
                          <a:effectLst/>
                        </a:rPr>
                        <a:t>Consiliul Profesoral</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tc>
                <a:tc hMerge="1">
                  <a:txBody>
                    <a:bodyPr/>
                    <a:lstStyle/>
                    <a:p>
                      <a:endParaRPr lang="ro-RO"/>
                    </a:p>
                  </a:txBody>
                  <a:tcPr/>
                </a:tc>
                <a:extLst>
                  <a:ext uri="{0D108BD9-81ED-4DB2-BD59-A6C34878D82A}">
                    <a16:rowId xmlns:a16="http://schemas.microsoft.com/office/drawing/2014/main" val="2481347883"/>
                  </a:ext>
                </a:extLst>
              </a:tr>
              <a:tr h="1954303">
                <a:tc>
                  <a:txBody>
                    <a:bodyPr/>
                    <a:lstStyle/>
                    <a:p>
                      <a:pPr>
                        <a:lnSpc>
                          <a:spcPct val="115000"/>
                        </a:lnSpc>
                        <a:spcAft>
                          <a:spcPts val="1000"/>
                        </a:spcAft>
                      </a:pPr>
                      <a:r>
                        <a:rPr lang="ro-RO" sz="1400" dirty="0">
                          <a:effectLst/>
                        </a:rPr>
                        <a:t>Atribuții ce țin de procesul de instruire</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tc>
                <a:tc>
                  <a:txBody>
                    <a:bodyPr/>
                    <a:lstStyle/>
                    <a:p>
                      <a:pPr marL="342900" lvl="0" indent="-342900">
                        <a:lnSpc>
                          <a:spcPct val="115000"/>
                        </a:lnSpc>
                        <a:spcAft>
                          <a:spcPts val="0"/>
                        </a:spcAft>
                        <a:buFont typeface="Symbol" panose="05050102010706020507" pitchFamily="18" charset="2"/>
                        <a:buChar char=""/>
                      </a:pPr>
                      <a:r>
                        <a:rPr lang="ro-RO" sz="1400" dirty="0">
                          <a:effectLst/>
                        </a:rPr>
                        <a:t>aprobă strategia de desfăşurare şi dezvoltare a activităţii metodice;</a:t>
                      </a:r>
                    </a:p>
                    <a:p>
                      <a:pPr marL="342900" lvl="0" indent="-342900">
                        <a:lnSpc>
                          <a:spcPct val="115000"/>
                        </a:lnSpc>
                        <a:spcAft>
                          <a:spcPts val="0"/>
                        </a:spcAft>
                        <a:buFont typeface="Symbol" panose="05050102010706020507" pitchFamily="18" charset="2"/>
                        <a:buChar char=""/>
                      </a:pPr>
                      <a:r>
                        <a:rPr lang="ro-RO" sz="1400" dirty="0">
                          <a:effectLst/>
                        </a:rPr>
                        <a:t>coordonează şi monitorizează activitatea educaţională din instituție şi determină acţiunile pentru perfecţionarea acestei activităţi;</a:t>
                      </a:r>
                    </a:p>
                    <a:p>
                      <a:pPr marL="342900" lvl="0" indent="-342900">
                        <a:lnSpc>
                          <a:spcPct val="115000"/>
                        </a:lnSpc>
                        <a:spcAft>
                          <a:spcPts val="0"/>
                        </a:spcAft>
                        <a:buFont typeface="Symbol" panose="05050102010706020507" pitchFamily="18" charset="2"/>
                        <a:buChar char=""/>
                      </a:pPr>
                      <a:r>
                        <a:rPr lang="ro-RO" sz="1400" dirty="0">
                          <a:effectLst/>
                        </a:rPr>
                        <a:t>analizează periodic realizarea planurilor de activitate şi rezultatele activităţii educaţionale ale instituției;</a:t>
                      </a:r>
                    </a:p>
                    <a:p>
                      <a:pPr marL="342900" lvl="0" indent="-342900">
                        <a:lnSpc>
                          <a:spcPct val="115000"/>
                        </a:lnSpc>
                        <a:spcAft>
                          <a:spcPts val="0"/>
                        </a:spcAft>
                        <a:buFont typeface="Symbol" panose="05050102010706020507" pitchFamily="18" charset="2"/>
                        <a:buChar char=""/>
                      </a:pPr>
                      <a:r>
                        <a:rPr lang="ro-RO" sz="1400" dirty="0">
                          <a:effectLst/>
                        </a:rPr>
                        <a:t>evaluează activitatea didactică privind nivelul asigurării didactice a procesului educațional, rezultatele evaluării activității profesorilor şi maiștrilor-instructori, precum și cunoștințele, abilitățile şi competențele elevilor etc.</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tc>
                <a:extLst>
                  <a:ext uri="{0D108BD9-81ED-4DB2-BD59-A6C34878D82A}">
                    <a16:rowId xmlns:a16="http://schemas.microsoft.com/office/drawing/2014/main" val="3744190596"/>
                  </a:ext>
                </a:extLst>
              </a:tr>
              <a:tr h="297229">
                <a:tc>
                  <a:txBody>
                    <a:bodyPr/>
                    <a:lstStyle/>
                    <a:p>
                      <a:pPr>
                        <a:lnSpc>
                          <a:spcPct val="115000"/>
                        </a:lnSpc>
                        <a:spcAft>
                          <a:spcPts val="1000"/>
                        </a:spcAft>
                      </a:pPr>
                      <a:r>
                        <a:rPr lang="ro-RO" sz="1400">
                          <a:effectLst/>
                        </a:rPr>
                        <a:t>Responsabilități ce țin de gestionarea resurselor financiare</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tc>
                <a:tc>
                  <a:txBody>
                    <a:bodyPr/>
                    <a:lstStyle/>
                    <a:p>
                      <a:pPr>
                        <a:lnSpc>
                          <a:spcPct val="115000"/>
                        </a:lnSpc>
                        <a:spcAft>
                          <a:spcPts val="1000"/>
                        </a:spcAft>
                      </a:pPr>
                      <a:r>
                        <a:rPr lang="ro-RO" sz="1400" dirty="0">
                          <a:effectLst/>
                        </a:rPr>
                        <a:t>Nu este cazul</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tc>
                <a:extLst>
                  <a:ext uri="{0D108BD9-81ED-4DB2-BD59-A6C34878D82A}">
                    <a16:rowId xmlns:a16="http://schemas.microsoft.com/office/drawing/2014/main" val="3311348425"/>
                  </a:ext>
                </a:extLst>
              </a:tr>
              <a:tr h="1061212">
                <a:tc>
                  <a:txBody>
                    <a:bodyPr/>
                    <a:lstStyle/>
                    <a:p>
                      <a:pPr>
                        <a:lnSpc>
                          <a:spcPct val="115000"/>
                        </a:lnSpc>
                        <a:spcAft>
                          <a:spcPts val="1000"/>
                        </a:spcAft>
                      </a:pPr>
                      <a:r>
                        <a:rPr lang="ro-RO" sz="1400">
                          <a:effectLst/>
                        </a:rPr>
                        <a:t>Responsabilități ce țin de gestionarea resurselor umane</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tc>
                <a:tc>
                  <a:txBody>
                    <a:bodyPr/>
                    <a:lstStyle/>
                    <a:p>
                      <a:pPr marL="342900" lvl="0" indent="-342900">
                        <a:lnSpc>
                          <a:spcPct val="115000"/>
                        </a:lnSpc>
                        <a:spcBef>
                          <a:spcPts val="500"/>
                        </a:spcBef>
                        <a:spcAft>
                          <a:spcPts val="0"/>
                        </a:spcAft>
                        <a:buFont typeface="Symbol" panose="05050102010706020507" pitchFamily="18" charset="2"/>
                        <a:buChar char=""/>
                      </a:pPr>
                      <a:r>
                        <a:rPr lang="ro-RO" sz="1400" dirty="0">
                          <a:effectLst/>
                        </a:rPr>
                        <a:t>contribuie la generalizarea şi promovarea experienței personalului didactic în scopul îmbunătățirii procesului de predare;</a:t>
                      </a:r>
                    </a:p>
                    <a:p>
                      <a:pPr marL="342900" lvl="0" indent="-342900">
                        <a:lnSpc>
                          <a:spcPct val="115000"/>
                        </a:lnSpc>
                        <a:spcAft>
                          <a:spcPts val="1000"/>
                        </a:spcAft>
                        <a:buFont typeface="Symbol" panose="05050102010706020507" pitchFamily="18" charset="2"/>
                        <a:buChar char=""/>
                      </a:pPr>
                      <a:r>
                        <a:rPr lang="ro-RO" sz="1400" dirty="0">
                          <a:effectLst/>
                        </a:rPr>
                        <a:t>examinează cererile cadrelor didactice privind formarea profesională continuă prin cursuri și stagii de formare, inclusiv studii de masterat și doctorat.</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tc>
                <a:extLst>
                  <a:ext uri="{0D108BD9-81ED-4DB2-BD59-A6C34878D82A}">
                    <a16:rowId xmlns:a16="http://schemas.microsoft.com/office/drawing/2014/main" val="2651333355"/>
                  </a:ext>
                </a:extLst>
              </a:tr>
              <a:tr h="1653254">
                <a:tc>
                  <a:txBody>
                    <a:bodyPr/>
                    <a:lstStyle/>
                    <a:p>
                      <a:pPr>
                        <a:lnSpc>
                          <a:spcPct val="115000"/>
                        </a:lnSpc>
                        <a:spcAft>
                          <a:spcPts val="1000"/>
                        </a:spcAft>
                      </a:pPr>
                      <a:r>
                        <a:rPr lang="ro-RO" sz="1400" dirty="0">
                          <a:effectLst/>
                        </a:rPr>
                        <a:t>Comentariu</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tc>
                <a:tc>
                  <a:txBody>
                    <a:bodyPr/>
                    <a:lstStyle/>
                    <a:p>
                      <a:pPr algn="just">
                        <a:lnSpc>
                          <a:spcPct val="115000"/>
                        </a:lnSpc>
                        <a:spcAft>
                          <a:spcPts val="1000"/>
                        </a:spcAft>
                      </a:pPr>
                      <a:r>
                        <a:rPr lang="ro-RO" sz="1400" dirty="0">
                          <a:effectLst/>
                        </a:rPr>
                        <a:t>Acest organ de conducere nu are responsabilități exprese în domeniul gestionării resurselor financiare, dar este responsabil de elaborarea Planului de dezvoltare strategică a instituției, precum și de elaborarea actelor fundementale ale instituției (Statut, Regulament intern), astfel este organul care stabilește regulile de gestionare a resurselor financiare ale instituției. Totodată, fiind responsabil de aprobarea Planului anual de activitate a instituției, considerăm că este responsabil de monitorizarea gestionării resurselor financiare ale instituției.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67" marR="55867" marT="0" marB="0"/>
                </a:tc>
                <a:extLst>
                  <a:ext uri="{0D108BD9-81ED-4DB2-BD59-A6C34878D82A}">
                    <a16:rowId xmlns:a16="http://schemas.microsoft.com/office/drawing/2014/main" val="770117450"/>
                  </a:ext>
                </a:extLst>
              </a:tr>
            </a:tbl>
          </a:graphicData>
        </a:graphic>
      </p:graphicFrame>
    </p:spTree>
    <p:extLst>
      <p:ext uri="{BB962C8B-B14F-4D97-AF65-F5344CB8AC3E}">
        <p14:creationId xmlns:p14="http://schemas.microsoft.com/office/powerpoint/2010/main" val="2340667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19</a:t>
            </a:fld>
            <a:endParaRPr lang="en-US"/>
          </a:p>
        </p:txBody>
      </p:sp>
      <p:sp>
        <p:nvSpPr>
          <p:cNvPr id="4" name="Content Placeholder 3"/>
          <p:cNvSpPr>
            <a:spLocks noGrp="1"/>
          </p:cNvSpPr>
          <p:nvPr>
            <p:ph idx="1"/>
          </p:nvPr>
        </p:nvSpPr>
        <p:spPr>
          <a:xfrm>
            <a:off x="628650" y="1088265"/>
            <a:ext cx="7886700" cy="5190185"/>
          </a:xfrm>
        </p:spPr>
        <p:txBody>
          <a:bodyPr>
            <a:normAutofit/>
          </a:bodyPr>
          <a:lstStyle/>
          <a:p>
            <a:endParaRPr lang="ro-RO" sz="1800" dirty="0"/>
          </a:p>
          <a:p>
            <a:endParaRPr lang="ro-RO" sz="1800" dirty="0"/>
          </a:p>
          <a:p>
            <a:endParaRPr lang="en-US" dirty="0"/>
          </a:p>
        </p:txBody>
      </p:sp>
      <p:sp>
        <p:nvSpPr>
          <p:cNvPr id="7" name="Title 1"/>
          <p:cNvSpPr>
            <a:spLocks noGrp="1"/>
          </p:cNvSpPr>
          <p:nvPr>
            <p:ph type="title"/>
          </p:nvPr>
        </p:nvSpPr>
        <p:spPr>
          <a:xfrm>
            <a:off x="0" y="1"/>
            <a:ext cx="7086600" cy="927099"/>
          </a:xfrm>
        </p:spPr>
        <p:txBody>
          <a:bodyPr>
            <a:normAutofit fontScale="90000"/>
          </a:bodyPr>
          <a:lstStyle/>
          <a:p>
            <a:r>
              <a:rPr lang="ro-RO" dirty="0"/>
              <a:t>Managementul instituțiilor de învățământ profesional tehnic</a:t>
            </a:r>
            <a:endParaRPr lang="en-US" dirty="0"/>
          </a:p>
        </p:txBody>
      </p:sp>
      <p:graphicFrame>
        <p:nvGraphicFramePr>
          <p:cNvPr id="5" name="Table 4">
            <a:extLst>
              <a:ext uri="{FF2B5EF4-FFF2-40B4-BE49-F238E27FC236}">
                <a16:creationId xmlns:a16="http://schemas.microsoft.com/office/drawing/2014/main" id="{4CE66CFF-BADD-4FA7-A6A2-D8BC3F5386AD}"/>
              </a:ext>
            </a:extLst>
          </p:cNvPr>
          <p:cNvGraphicFramePr>
            <a:graphicFrameLocks noGrp="1"/>
          </p:cNvGraphicFramePr>
          <p:nvPr>
            <p:extLst>
              <p:ext uri="{D42A27DB-BD31-4B8C-83A1-F6EECF244321}">
                <p14:modId xmlns:p14="http://schemas.microsoft.com/office/powerpoint/2010/main" val="3582809904"/>
              </p:ext>
            </p:extLst>
          </p:nvPr>
        </p:nvGraphicFramePr>
        <p:xfrm>
          <a:off x="223736" y="1023982"/>
          <a:ext cx="8715984" cy="5817349"/>
        </p:xfrm>
        <a:graphic>
          <a:graphicData uri="http://schemas.openxmlformats.org/drawingml/2006/table">
            <a:tbl>
              <a:tblPr firstRow="1" firstCol="1" bandRow="1">
                <a:tableStyleId>{5C22544A-7EE6-4342-B048-85BDC9FD1C3A}</a:tableStyleId>
              </a:tblPr>
              <a:tblGrid>
                <a:gridCol w="1050587">
                  <a:extLst>
                    <a:ext uri="{9D8B030D-6E8A-4147-A177-3AD203B41FA5}">
                      <a16:colId xmlns:a16="http://schemas.microsoft.com/office/drawing/2014/main" val="3808139097"/>
                    </a:ext>
                  </a:extLst>
                </a:gridCol>
                <a:gridCol w="7665397">
                  <a:extLst>
                    <a:ext uri="{9D8B030D-6E8A-4147-A177-3AD203B41FA5}">
                      <a16:colId xmlns:a16="http://schemas.microsoft.com/office/drawing/2014/main" val="911921898"/>
                    </a:ext>
                  </a:extLst>
                </a:gridCol>
              </a:tblGrid>
              <a:tr h="227883">
                <a:tc gridSpan="2">
                  <a:txBody>
                    <a:bodyPr/>
                    <a:lstStyle/>
                    <a:p>
                      <a:pPr algn="ctr">
                        <a:lnSpc>
                          <a:spcPct val="115000"/>
                        </a:lnSpc>
                        <a:spcAft>
                          <a:spcPts val="1000"/>
                        </a:spcAft>
                      </a:pPr>
                      <a:r>
                        <a:rPr lang="ro-RO" sz="1400" dirty="0">
                          <a:effectLst/>
                        </a:rPr>
                        <a:t>Consiliul de Administrație</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983" marR="38983" marT="0" marB="0"/>
                </a:tc>
                <a:tc hMerge="1">
                  <a:txBody>
                    <a:bodyPr/>
                    <a:lstStyle/>
                    <a:p>
                      <a:endParaRPr lang="ro-RO"/>
                    </a:p>
                  </a:txBody>
                  <a:tcPr/>
                </a:tc>
                <a:extLst>
                  <a:ext uri="{0D108BD9-81ED-4DB2-BD59-A6C34878D82A}">
                    <a16:rowId xmlns:a16="http://schemas.microsoft.com/office/drawing/2014/main" val="880551950"/>
                  </a:ext>
                </a:extLst>
              </a:tr>
              <a:tr h="954198">
                <a:tc>
                  <a:txBody>
                    <a:bodyPr/>
                    <a:lstStyle/>
                    <a:p>
                      <a:pPr>
                        <a:lnSpc>
                          <a:spcPct val="115000"/>
                        </a:lnSpc>
                        <a:spcAft>
                          <a:spcPts val="1000"/>
                        </a:spcAft>
                      </a:pPr>
                      <a:r>
                        <a:rPr lang="ro-RO" sz="1400" dirty="0">
                          <a:effectLst/>
                        </a:rPr>
                        <a:t>Atribuții ce țin de procesul de instruire</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983" marR="38983" marT="0" marB="0"/>
                </a:tc>
                <a:tc>
                  <a:txBody>
                    <a:bodyPr/>
                    <a:lstStyle/>
                    <a:p>
                      <a:pPr marL="342900" lvl="0" indent="-342900" algn="just">
                        <a:lnSpc>
                          <a:spcPct val="115000"/>
                        </a:lnSpc>
                        <a:spcAft>
                          <a:spcPts val="0"/>
                        </a:spcAft>
                        <a:buFont typeface="Symbol" panose="05050102010706020507" pitchFamily="18" charset="2"/>
                        <a:buChar char=""/>
                      </a:pPr>
                      <a:r>
                        <a:rPr lang="ro-RO" sz="1400" dirty="0">
                          <a:effectLst/>
                        </a:rPr>
                        <a:t>aprobă platforma de dialog social cu partenerii educaționali;</a:t>
                      </a:r>
                    </a:p>
                    <a:p>
                      <a:pPr marL="342900" lvl="0" indent="-342900" algn="just">
                        <a:lnSpc>
                          <a:spcPct val="115000"/>
                        </a:lnSpc>
                        <a:spcAft>
                          <a:spcPts val="0"/>
                        </a:spcAft>
                        <a:buFont typeface="Symbol" panose="05050102010706020507" pitchFamily="18" charset="2"/>
                        <a:buChar char=""/>
                      </a:pPr>
                      <a:r>
                        <a:rPr lang="ro-RO" sz="1400" dirty="0">
                          <a:effectLst/>
                        </a:rPr>
                        <a:t>aprobă termenele de desfășurare a sesiunii și de lichidare a restanţelor;</a:t>
                      </a:r>
                    </a:p>
                    <a:p>
                      <a:pPr marL="342900" lvl="0" indent="-342900" algn="just">
                        <a:lnSpc>
                          <a:spcPct val="115000"/>
                        </a:lnSpc>
                        <a:spcAft>
                          <a:spcPts val="0"/>
                        </a:spcAft>
                        <a:buFont typeface="Symbol" panose="05050102010706020507" pitchFamily="18" charset="2"/>
                        <a:buChar char=""/>
                      </a:pPr>
                      <a:r>
                        <a:rPr lang="ro-RO" sz="1400" dirty="0">
                          <a:effectLst/>
                        </a:rPr>
                        <a:t>aprobă contractul cu taxă de studii pentru întregul ciclu de studii;</a:t>
                      </a:r>
                    </a:p>
                    <a:p>
                      <a:pPr marL="342900" lvl="0" indent="-342900" algn="just">
                        <a:lnSpc>
                          <a:spcPct val="115000"/>
                        </a:lnSpc>
                        <a:spcAft>
                          <a:spcPts val="0"/>
                        </a:spcAft>
                        <a:buFont typeface="Symbol" panose="05050102010706020507" pitchFamily="18" charset="2"/>
                        <a:buChar char=""/>
                      </a:pPr>
                      <a:r>
                        <a:rPr lang="ro-RO" sz="1400" dirty="0">
                          <a:effectLst/>
                        </a:rPr>
                        <a:t>monitorizează și evaluează periodic parcurgerea materiei de studii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983" marR="38983" marT="0" marB="0"/>
                </a:tc>
                <a:extLst>
                  <a:ext uri="{0D108BD9-81ED-4DB2-BD59-A6C34878D82A}">
                    <a16:rowId xmlns:a16="http://schemas.microsoft.com/office/drawing/2014/main" val="2897194961"/>
                  </a:ext>
                </a:extLst>
              </a:tr>
              <a:tr h="1438408">
                <a:tc>
                  <a:txBody>
                    <a:bodyPr/>
                    <a:lstStyle/>
                    <a:p>
                      <a:pPr>
                        <a:lnSpc>
                          <a:spcPct val="115000"/>
                        </a:lnSpc>
                        <a:spcAft>
                          <a:spcPts val="1000"/>
                        </a:spcAft>
                      </a:pPr>
                      <a:r>
                        <a:rPr lang="ro-RO" sz="1400" dirty="0">
                          <a:effectLst/>
                        </a:rPr>
                        <a:t>Responsabilități ce țin de gestionarea resurselor financiare</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983" marR="38983" marT="0" marB="0"/>
                </a:tc>
                <a:tc>
                  <a:txBody>
                    <a:bodyPr/>
                    <a:lstStyle/>
                    <a:p>
                      <a:pPr marL="342900" lvl="0" indent="-342900">
                        <a:lnSpc>
                          <a:spcPct val="115000"/>
                        </a:lnSpc>
                        <a:spcAft>
                          <a:spcPts val="0"/>
                        </a:spcAft>
                        <a:buFont typeface="Symbol" panose="05050102010706020507" pitchFamily="18" charset="2"/>
                        <a:buChar char=""/>
                      </a:pPr>
                      <a:r>
                        <a:rPr lang="ro-RO" sz="1400" dirty="0">
                          <a:effectLst/>
                        </a:rPr>
                        <a:t>aprobă anual bugetul instituției de învățământ;</a:t>
                      </a:r>
                    </a:p>
                    <a:p>
                      <a:pPr marL="342900" lvl="0" indent="-342900" algn="just">
                        <a:lnSpc>
                          <a:spcPct val="115000"/>
                        </a:lnSpc>
                        <a:spcAft>
                          <a:spcPts val="0"/>
                        </a:spcAft>
                        <a:buFont typeface="Symbol" panose="05050102010706020507" pitchFamily="18" charset="2"/>
                        <a:buChar char=""/>
                      </a:pPr>
                      <a:r>
                        <a:rPr lang="ro-RO" sz="1400" dirty="0">
                          <a:effectLst/>
                        </a:rPr>
                        <a:t>aprobă strategia de realizare și gestionare a veniturilor proprii, inclusiv a activităților de antreprenoriat, conform legislației;</a:t>
                      </a:r>
                    </a:p>
                    <a:p>
                      <a:pPr marL="342900" lvl="0" indent="-342900" algn="just">
                        <a:lnSpc>
                          <a:spcPct val="115000"/>
                        </a:lnSpc>
                        <a:spcAft>
                          <a:spcPts val="0"/>
                        </a:spcAft>
                        <a:buFont typeface="Symbol" panose="05050102010706020507" pitchFamily="18" charset="2"/>
                        <a:buChar char=""/>
                      </a:pPr>
                      <a:r>
                        <a:rPr lang="ro-RO" sz="1400" dirty="0">
                          <a:effectLst/>
                        </a:rPr>
                        <a:t>examinează și aprobă raportul semestrial cu privire la activitatea economico-financiară a instituției și îl prezintă fondatorului;</a:t>
                      </a:r>
                    </a:p>
                    <a:p>
                      <a:pPr marL="342900" lvl="0" indent="-342900" algn="just">
                        <a:lnSpc>
                          <a:spcPct val="115000"/>
                        </a:lnSpc>
                        <a:spcAft>
                          <a:spcPts val="0"/>
                        </a:spcAft>
                        <a:buFont typeface="Symbol" panose="05050102010706020507" pitchFamily="18" charset="2"/>
                        <a:buChar char=""/>
                      </a:pPr>
                      <a:r>
                        <a:rPr lang="ro-RO" sz="1400" dirty="0">
                          <a:effectLst/>
                        </a:rPr>
                        <a:t>examinează și coordonează propunerile de buget aferente comenzii de stat.</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983" marR="38983" marT="0" marB="0"/>
                </a:tc>
                <a:extLst>
                  <a:ext uri="{0D108BD9-81ED-4DB2-BD59-A6C34878D82A}">
                    <a16:rowId xmlns:a16="http://schemas.microsoft.com/office/drawing/2014/main" val="2140541906"/>
                  </a:ext>
                </a:extLst>
              </a:tr>
              <a:tr h="1922619">
                <a:tc>
                  <a:txBody>
                    <a:bodyPr/>
                    <a:lstStyle/>
                    <a:p>
                      <a:pPr>
                        <a:lnSpc>
                          <a:spcPct val="115000"/>
                        </a:lnSpc>
                        <a:spcAft>
                          <a:spcPts val="1000"/>
                        </a:spcAft>
                      </a:pPr>
                      <a:r>
                        <a:rPr lang="ro-RO" sz="1400">
                          <a:effectLst/>
                        </a:rPr>
                        <a:t>Responsabilități ce țin de gestionarea resurselor umane</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38983" marR="38983" marT="0" marB="0"/>
                </a:tc>
                <a:tc>
                  <a:txBody>
                    <a:bodyPr/>
                    <a:lstStyle/>
                    <a:p>
                      <a:pPr marL="342900" lvl="0" indent="-342900" algn="just">
                        <a:lnSpc>
                          <a:spcPct val="115000"/>
                        </a:lnSpc>
                        <a:spcAft>
                          <a:spcPts val="0"/>
                        </a:spcAft>
                        <a:buFont typeface="Symbol" panose="05050102010706020507" pitchFamily="18" charset="2"/>
                        <a:buChar char=""/>
                      </a:pPr>
                      <a:r>
                        <a:rPr lang="ro-RO" sz="1400" dirty="0">
                          <a:effectLst/>
                        </a:rPr>
                        <a:t>aprobă schema de încadrare, în conformitate cu Statele-tip ale instituției de învățământ;</a:t>
                      </a:r>
                    </a:p>
                    <a:p>
                      <a:pPr marL="342900" lvl="0" indent="-342900" algn="just">
                        <a:lnSpc>
                          <a:spcPct val="115000"/>
                        </a:lnSpc>
                        <a:spcAft>
                          <a:spcPts val="0"/>
                        </a:spcAft>
                        <a:buFont typeface="Symbol" panose="05050102010706020507" pitchFamily="18" charset="2"/>
                        <a:buChar char=""/>
                      </a:pPr>
                      <a:r>
                        <a:rPr lang="ro-RO" sz="1400" dirty="0">
                          <a:effectLst/>
                        </a:rPr>
                        <a:t>aprobă strategia de dezvoltare a resurselor umane la nivelul instituției de învățământ;</a:t>
                      </a:r>
                    </a:p>
                    <a:p>
                      <a:pPr marL="342900" lvl="0" indent="-342900" algn="just">
                        <a:lnSpc>
                          <a:spcPct val="115000"/>
                        </a:lnSpc>
                        <a:spcAft>
                          <a:spcPts val="0"/>
                        </a:spcAft>
                        <a:buFont typeface="Symbol" panose="05050102010706020507" pitchFamily="18" charset="2"/>
                        <a:buChar char=""/>
                      </a:pPr>
                      <a:r>
                        <a:rPr lang="ro-RO" sz="1400" dirty="0">
                          <a:effectLst/>
                        </a:rPr>
                        <a:t>avizează fișele de post ale personalului instituției de învățământ;</a:t>
                      </a:r>
                    </a:p>
                    <a:p>
                      <a:pPr marL="342900" lvl="0" indent="-342900" algn="just">
                        <a:lnSpc>
                          <a:spcPct val="115000"/>
                        </a:lnSpc>
                        <a:spcAft>
                          <a:spcPts val="0"/>
                        </a:spcAft>
                        <a:buFont typeface="Symbol" panose="05050102010706020507" pitchFamily="18" charset="2"/>
                        <a:buChar char=""/>
                      </a:pPr>
                      <a:r>
                        <a:rPr lang="ro-RO" sz="1400" dirty="0">
                          <a:effectLst/>
                        </a:rPr>
                        <a:t>avizează proiectele statelor-tip de personal în limitele resursele financiare disponibile;</a:t>
                      </a:r>
                    </a:p>
                    <a:p>
                      <a:pPr marL="342900" lvl="0" indent="-342900" algn="just">
                        <a:lnSpc>
                          <a:spcPct val="115000"/>
                        </a:lnSpc>
                        <a:spcAft>
                          <a:spcPts val="0"/>
                        </a:spcAft>
                        <a:buFont typeface="Symbol" panose="05050102010706020507" pitchFamily="18" charset="2"/>
                        <a:buChar char=""/>
                      </a:pPr>
                      <a:r>
                        <a:rPr lang="ro-RO" sz="1400" dirty="0">
                          <a:effectLst/>
                        </a:rPr>
                        <a:t>examinează și aprobă lista de tarifiere, în conformitate cu legislația;</a:t>
                      </a:r>
                    </a:p>
                    <a:p>
                      <a:pPr marL="342900" lvl="0" indent="-342900" algn="just">
                        <a:lnSpc>
                          <a:spcPct val="115000"/>
                        </a:lnSpc>
                        <a:spcAft>
                          <a:spcPts val="0"/>
                        </a:spcAft>
                        <a:buFont typeface="Symbol" panose="05050102010706020507" pitchFamily="18" charset="2"/>
                        <a:buChar char=""/>
                      </a:pPr>
                      <a:r>
                        <a:rPr lang="ro-RO" sz="1400" dirty="0">
                          <a:effectLst/>
                        </a:rPr>
                        <a:t>monitorizează respectarea legislației de către personalul Instituției, inclusiv de elevi şi propune, după caz, sancţiuni, conform legislaţiei;</a:t>
                      </a:r>
                    </a:p>
                    <a:p>
                      <a:pPr marL="228600" algn="just">
                        <a:lnSpc>
                          <a:spcPct val="115000"/>
                        </a:lnSpc>
                        <a:spcAft>
                          <a:spcPts val="1000"/>
                        </a:spcAft>
                      </a:pPr>
                      <a:r>
                        <a:rPr lang="ro-RO" sz="1400" dirty="0">
                          <a:effectLst/>
                        </a:rPr>
                        <a:t>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983" marR="38983" marT="0" marB="0"/>
                </a:tc>
                <a:extLst>
                  <a:ext uri="{0D108BD9-81ED-4DB2-BD59-A6C34878D82A}">
                    <a16:rowId xmlns:a16="http://schemas.microsoft.com/office/drawing/2014/main" val="3102075931"/>
                  </a:ext>
                </a:extLst>
              </a:tr>
              <a:tr h="1213089">
                <a:tc>
                  <a:txBody>
                    <a:bodyPr/>
                    <a:lstStyle/>
                    <a:p>
                      <a:pPr>
                        <a:lnSpc>
                          <a:spcPct val="115000"/>
                        </a:lnSpc>
                        <a:spcAft>
                          <a:spcPts val="1000"/>
                        </a:spcAft>
                      </a:pPr>
                      <a:r>
                        <a:rPr lang="ro-RO" sz="1400" dirty="0">
                          <a:effectLst/>
                        </a:rPr>
                        <a:t>Comentariu</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983" marR="38983" marT="0" marB="0"/>
                </a:tc>
                <a:tc>
                  <a:txBody>
                    <a:bodyPr/>
                    <a:lstStyle/>
                    <a:p>
                      <a:pPr algn="just">
                        <a:lnSpc>
                          <a:spcPct val="115000"/>
                        </a:lnSpc>
                        <a:spcAft>
                          <a:spcPts val="1000"/>
                        </a:spcAft>
                      </a:pPr>
                      <a:r>
                        <a:rPr lang="ro-RO" sz="1400" dirty="0">
                          <a:effectLst/>
                        </a:rPr>
                        <a:t>Gestionează activitatea operațională a instituției, este responsabil de aprobarea tuturor aspectelor ce țin de activitatea economico-financiară, precum și de dezvoltarea resurselor umane. Asigură aplicarea prevederilor cadrului normativ. Atribuțiile conferite Consiliului de administrație marchează și evidențiază principiile de funcționare în condiții de auogestiune financiar-economică. </a:t>
                      </a:r>
                      <a:br>
                        <a:rPr lang="ro-RO" sz="1400" dirty="0">
                          <a:effectLst/>
                        </a:rPr>
                      </a:b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983" marR="38983" marT="0" marB="0"/>
                </a:tc>
                <a:extLst>
                  <a:ext uri="{0D108BD9-81ED-4DB2-BD59-A6C34878D82A}">
                    <a16:rowId xmlns:a16="http://schemas.microsoft.com/office/drawing/2014/main" val="137007525"/>
                  </a:ext>
                </a:extLst>
              </a:tr>
            </a:tbl>
          </a:graphicData>
        </a:graphic>
      </p:graphicFrame>
    </p:spTree>
    <p:extLst>
      <p:ext uri="{BB962C8B-B14F-4D97-AF65-F5344CB8AC3E}">
        <p14:creationId xmlns:p14="http://schemas.microsoft.com/office/powerpoint/2010/main" val="19845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Preliminarii</a:t>
            </a:r>
            <a:endParaRPr lang="en-US" dirty="0"/>
          </a:p>
        </p:txBody>
      </p:sp>
      <p:sp>
        <p:nvSpPr>
          <p:cNvPr id="5" name="Slide Number Placeholder 4"/>
          <p:cNvSpPr>
            <a:spLocks noGrp="1"/>
          </p:cNvSpPr>
          <p:nvPr>
            <p:ph type="sldNum" sz="quarter" idx="12"/>
          </p:nvPr>
        </p:nvSpPr>
        <p:spPr/>
        <p:txBody>
          <a:bodyPr/>
          <a:lstStyle/>
          <a:p>
            <a:fld id="{9DB1B711-F118-FD47-BA4A-A436BA8EC516}" type="slidenum">
              <a:rPr lang="en-US" smtClean="0"/>
              <a:t>2</a:t>
            </a:fld>
            <a:endParaRPr lang="en-US"/>
          </a:p>
        </p:txBody>
      </p:sp>
      <p:sp>
        <p:nvSpPr>
          <p:cNvPr id="8" name="Content Placeholder 10"/>
          <p:cNvSpPr>
            <a:spLocks noGrp="1"/>
          </p:cNvSpPr>
          <p:nvPr>
            <p:ph idx="1"/>
          </p:nvPr>
        </p:nvSpPr>
        <p:spPr>
          <a:xfrm>
            <a:off x="566670" y="1399284"/>
            <a:ext cx="8180722" cy="4957067"/>
          </a:xfrm>
        </p:spPr>
        <p:txBody>
          <a:bodyPr>
            <a:normAutofit/>
          </a:bodyPr>
          <a:lstStyle/>
          <a:p>
            <a:pPr marL="0" indent="0" algn="ctr">
              <a:spcBef>
                <a:spcPts val="0"/>
              </a:spcBef>
              <a:spcAft>
                <a:spcPts val="1200"/>
              </a:spcAft>
              <a:buNone/>
            </a:pPr>
            <a:r>
              <a:rPr lang="ro-RO" b="1" dirty="0">
                <a:solidFill>
                  <a:schemeClr val="accent1">
                    <a:lumMod val="75000"/>
                  </a:schemeClr>
                </a:solidFill>
              </a:rPr>
              <a:t> Autogestiune financiar-economică</a:t>
            </a:r>
          </a:p>
          <a:p>
            <a:pPr marL="0" indent="0" algn="just">
              <a:spcBef>
                <a:spcPts val="0"/>
              </a:spcBef>
              <a:spcAft>
                <a:spcPts val="1200"/>
              </a:spcAft>
              <a:buNone/>
            </a:pPr>
            <a:r>
              <a:rPr lang="ro-RO" b="1" i="1" spc="300" dirty="0"/>
              <a:t>Autogestiune(auto+gestiune)=gesti-</a:t>
            </a:r>
          </a:p>
          <a:p>
            <a:pPr marL="0" indent="0" algn="just">
              <a:spcBef>
                <a:spcPts val="0"/>
              </a:spcBef>
              <a:spcAft>
                <a:spcPts val="1200"/>
              </a:spcAft>
              <a:buNone/>
            </a:pPr>
            <a:r>
              <a:rPr lang="ro-RO" b="1" i="1" spc="300" dirty="0"/>
              <a:t>une proprie a unei instituții.</a:t>
            </a:r>
          </a:p>
          <a:p>
            <a:pPr marL="0" indent="0" algn="just">
              <a:spcBef>
                <a:spcPts val="0"/>
              </a:spcBef>
              <a:spcAft>
                <a:spcPts val="1200"/>
              </a:spcAft>
              <a:buNone/>
            </a:pPr>
            <a:endParaRPr lang="ro-RO" b="1" i="1" spc="300" dirty="0"/>
          </a:p>
          <a:p>
            <a:pPr marL="0" indent="0" algn="just">
              <a:spcBef>
                <a:spcPts val="0"/>
              </a:spcBef>
              <a:spcAft>
                <a:spcPts val="1200"/>
              </a:spcAft>
              <a:buNone/>
            </a:pPr>
            <a:r>
              <a:rPr lang="ro-RO" sz="2400" i="1" spc="300" dirty="0"/>
              <a:t>Gestiunea financiar-economică se a</a:t>
            </a:r>
            <a:r>
              <a:rPr lang="ro-RO" sz="2400" i="1" dirty="0"/>
              <a:t>xează pe aplicarea principiilor manageriale de luare a deciziilor în vederea utilizării eficiente a resurselor. </a:t>
            </a:r>
          </a:p>
          <a:p>
            <a:pPr marL="0" indent="0" algn="just">
              <a:spcBef>
                <a:spcPts val="0"/>
              </a:spcBef>
              <a:spcAft>
                <a:spcPts val="1200"/>
              </a:spcAft>
              <a:buNone/>
            </a:pPr>
            <a:r>
              <a:rPr lang="ro-RO" sz="2400" i="1" spc="300" dirty="0"/>
              <a:t>Resursele unei instituții se concretizează în potențialul material, financiar, uman și informațional de care aceasta dispune la un anumit moment. </a:t>
            </a:r>
          </a:p>
          <a:p>
            <a:pPr marL="0" indent="0" algn="just">
              <a:spcBef>
                <a:spcPts val="0"/>
              </a:spcBef>
              <a:spcAft>
                <a:spcPts val="1200"/>
              </a:spcAft>
              <a:buNone/>
            </a:pPr>
            <a:endParaRPr lang="ro-RO" b="1" i="1" spc="300" dirty="0"/>
          </a:p>
        </p:txBody>
      </p:sp>
      <p:sp>
        <p:nvSpPr>
          <p:cNvPr id="3" name="Arrow: Down 2">
            <a:extLst>
              <a:ext uri="{FF2B5EF4-FFF2-40B4-BE49-F238E27FC236}">
                <a16:creationId xmlns:a16="http://schemas.microsoft.com/office/drawing/2014/main" id="{6F30B3D8-73B3-4AFA-9985-95451489B36A}"/>
              </a:ext>
            </a:extLst>
          </p:cNvPr>
          <p:cNvSpPr/>
          <p:nvPr/>
        </p:nvSpPr>
        <p:spPr>
          <a:xfrm>
            <a:off x="3972607" y="2904385"/>
            <a:ext cx="297389" cy="662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6" name="Picture 5">
            <a:extLst>
              <a:ext uri="{FF2B5EF4-FFF2-40B4-BE49-F238E27FC236}">
                <a16:creationId xmlns:a16="http://schemas.microsoft.com/office/drawing/2014/main" id="{D174DFDA-E656-4AC4-AF19-3147DADF3889}"/>
              </a:ext>
            </a:extLst>
          </p:cNvPr>
          <p:cNvPicPr>
            <a:picLocks noChangeAspect="1"/>
          </p:cNvPicPr>
          <p:nvPr/>
        </p:nvPicPr>
        <p:blipFill>
          <a:blip r:embed="rId2"/>
          <a:stretch>
            <a:fillRect/>
          </a:stretch>
        </p:blipFill>
        <p:spPr>
          <a:xfrm>
            <a:off x="7345759" y="1268531"/>
            <a:ext cx="1539081" cy="2298584"/>
          </a:xfrm>
          <a:prstGeom prst="rect">
            <a:avLst/>
          </a:prstGeom>
        </p:spPr>
      </p:pic>
    </p:spTree>
    <p:extLst>
      <p:ext uri="{BB962C8B-B14F-4D97-AF65-F5344CB8AC3E}">
        <p14:creationId xmlns:p14="http://schemas.microsoft.com/office/powerpoint/2010/main" val="360340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20</a:t>
            </a:fld>
            <a:endParaRPr lang="en-US"/>
          </a:p>
        </p:txBody>
      </p:sp>
      <p:graphicFrame>
        <p:nvGraphicFramePr>
          <p:cNvPr id="2" name="Content Placeholder 1">
            <a:extLst>
              <a:ext uri="{FF2B5EF4-FFF2-40B4-BE49-F238E27FC236}">
                <a16:creationId xmlns:a16="http://schemas.microsoft.com/office/drawing/2014/main" id="{6A8F414B-2339-4D3C-9BC4-9607A8C4C2F3}"/>
              </a:ext>
            </a:extLst>
          </p:cNvPr>
          <p:cNvGraphicFramePr>
            <a:graphicFrameLocks noGrp="1"/>
          </p:cNvGraphicFramePr>
          <p:nvPr>
            <p:ph idx="1"/>
            <p:extLst>
              <p:ext uri="{D42A27DB-BD31-4B8C-83A1-F6EECF244321}">
                <p14:modId xmlns:p14="http://schemas.microsoft.com/office/powerpoint/2010/main" val="1269207180"/>
              </p:ext>
            </p:extLst>
          </p:nvPr>
        </p:nvGraphicFramePr>
        <p:xfrm>
          <a:off x="628650" y="1082327"/>
          <a:ext cx="7775574" cy="5224273"/>
        </p:xfrm>
        <a:graphic>
          <a:graphicData uri="http://schemas.openxmlformats.org/drawingml/2006/table">
            <a:tbl>
              <a:tblPr firstRow="1" firstCol="1" bandRow="1">
                <a:tableStyleId>{5C22544A-7EE6-4342-B048-85BDC9FD1C3A}</a:tableStyleId>
              </a:tblPr>
              <a:tblGrid>
                <a:gridCol w="2931673">
                  <a:extLst>
                    <a:ext uri="{9D8B030D-6E8A-4147-A177-3AD203B41FA5}">
                      <a16:colId xmlns:a16="http://schemas.microsoft.com/office/drawing/2014/main" val="2282619151"/>
                    </a:ext>
                  </a:extLst>
                </a:gridCol>
                <a:gridCol w="4843901">
                  <a:extLst>
                    <a:ext uri="{9D8B030D-6E8A-4147-A177-3AD203B41FA5}">
                      <a16:colId xmlns:a16="http://schemas.microsoft.com/office/drawing/2014/main" val="899435807"/>
                    </a:ext>
                  </a:extLst>
                </a:gridCol>
              </a:tblGrid>
              <a:tr h="620013">
                <a:tc gridSpan="2">
                  <a:txBody>
                    <a:bodyPr/>
                    <a:lstStyle/>
                    <a:p>
                      <a:pPr algn="ctr">
                        <a:lnSpc>
                          <a:spcPct val="115000"/>
                        </a:lnSpc>
                        <a:spcAft>
                          <a:spcPts val="1000"/>
                        </a:spcAft>
                      </a:pPr>
                      <a:r>
                        <a:rPr lang="ro-RO" sz="1400" dirty="0">
                          <a:effectLst/>
                        </a:rPr>
                        <a:t>Consiliul metodico-științific</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tc hMerge="1">
                  <a:txBody>
                    <a:bodyPr/>
                    <a:lstStyle/>
                    <a:p>
                      <a:endParaRPr lang="ro-RO"/>
                    </a:p>
                  </a:txBody>
                  <a:tcPr/>
                </a:tc>
                <a:extLst>
                  <a:ext uri="{0D108BD9-81ED-4DB2-BD59-A6C34878D82A}">
                    <a16:rowId xmlns:a16="http://schemas.microsoft.com/office/drawing/2014/main" val="3284054761"/>
                  </a:ext>
                </a:extLst>
              </a:tr>
              <a:tr h="2018804">
                <a:tc>
                  <a:txBody>
                    <a:bodyPr/>
                    <a:lstStyle/>
                    <a:p>
                      <a:pPr>
                        <a:lnSpc>
                          <a:spcPct val="115000"/>
                        </a:lnSpc>
                        <a:spcAft>
                          <a:spcPts val="1000"/>
                        </a:spcAft>
                      </a:pPr>
                      <a:r>
                        <a:rPr lang="ro-RO" sz="1400" dirty="0">
                          <a:effectLst/>
                        </a:rPr>
                        <a:t>Atribuții ce țin de procesul de instruire</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tc>
                  <a:txBody>
                    <a:bodyPr/>
                    <a:lstStyle/>
                    <a:p>
                      <a:pPr marL="342900" lvl="0" indent="-342900" algn="just">
                        <a:lnSpc>
                          <a:spcPct val="115000"/>
                        </a:lnSpc>
                        <a:spcAft>
                          <a:spcPts val="0"/>
                        </a:spcAft>
                        <a:buFont typeface="Symbol" panose="05050102010706020507" pitchFamily="18" charset="2"/>
                        <a:buChar char=""/>
                      </a:pPr>
                      <a:r>
                        <a:rPr lang="ro-RO" sz="1400" dirty="0">
                          <a:effectLst/>
                        </a:rPr>
                        <a:t>elaborează strategia de desfăşurare şi dezvoltare a activităţii metodice în cadrul instituţiei;</a:t>
                      </a:r>
                    </a:p>
                    <a:p>
                      <a:pPr marL="342900" lvl="0" indent="-342900" algn="just">
                        <a:lnSpc>
                          <a:spcPct val="115000"/>
                        </a:lnSpc>
                        <a:spcAft>
                          <a:spcPts val="0"/>
                        </a:spcAft>
                        <a:buFont typeface="Symbol" panose="05050102010706020507" pitchFamily="18" charset="2"/>
                        <a:buChar char=""/>
                      </a:pPr>
                      <a:r>
                        <a:rPr lang="ro-RO" sz="1400" dirty="0">
                          <a:effectLst/>
                        </a:rPr>
                        <a:t>organizează şi monitorizează activitatea metodică în cadrul instituţiei;</a:t>
                      </a:r>
                      <a:br>
                        <a:rPr lang="ro-RO" sz="1400" dirty="0">
                          <a:effectLst/>
                        </a:rPr>
                      </a:br>
                      <a:r>
                        <a:rPr lang="ro-RO" sz="1400" dirty="0">
                          <a:effectLst/>
                        </a:rPr>
                        <a:t>analizează rezultatele activităţii metodice proiectate şi desfăşurate în instituţia de învățământ;</a:t>
                      </a:r>
                    </a:p>
                    <a:p>
                      <a:pPr marL="342900" lvl="0" indent="-342900" algn="just">
                        <a:lnSpc>
                          <a:spcPct val="115000"/>
                        </a:lnSpc>
                        <a:spcAft>
                          <a:spcPts val="0"/>
                        </a:spcAft>
                        <a:buFont typeface="Symbol" panose="05050102010706020507" pitchFamily="18" charset="2"/>
                        <a:buChar char=""/>
                      </a:pPr>
                      <a:r>
                        <a:rPr lang="ro-RO" sz="1400" dirty="0">
                          <a:effectLst/>
                        </a:rPr>
                        <a:t>aprobă lucrări metodice, ghiduri metodologice, materiale didactice, în conformitate cu curricula la specialitate/unitatea de curs, utilizate în procesul de formare profesională de nivelul patru și cinci ISCED.</a:t>
                      </a:r>
                      <a:br>
                        <a:rPr lang="ro-RO" sz="1400" dirty="0">
                          <a:effectLst/>
                        </a:rPr>
                      </a:br>
                      <a:r>
                        <a:rPr lang="ro-RO" sz="1400" dirty="0">
                          <a:effectLst/>
                        </a:rPr>
                        <a:t>    </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extLst>
                  <a:ext uri="{0D108BD9-81ED-4DB2-BD59-A6C34878D82A}">
                    <a16:rowId xmlns:a16="http://schemas.microsoft.com/office/drawing/2014/main" val="464201944"/>
                  </a:ext>
                </a:extLst>
              </a:tr>
              <a:tr h="202689">
                <a:tc>
                  <a:txBody>
                    <a:bodyPr/>
                    <a:lstStyle/>
                    <a:p>
                      <a:pPr>
                        <a:lnSpc>
                          <a:spcPct val="115000"/>
                        </a:lnSpc>
                        <a:spcAft>
                          <a:spcPts val="1000"/>
                        </a:spcAft>
                      </a:pPr>
                      <a:r>
                        <a:rPr lang="ro-RO" sz="1400">
                          <a:effectLst/>
                        </a:rPr>
                        <a:t>Responsabilități ce țin de gestionarea resurselor financiare</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tc>
                  <a:txBody>
                    <a:bodyPr/>
                    <a:lstStyle/>
                    <a:p>
                      <a:pPr algn="just">
                        <a:lnSpc>
                          <a:spcPct val="115000"/>
                        </a:lnSpc>
                        <a:spcAft>
                          <a:spcPts val="1000"/>
                        </a:spcAft>
                      </a:pPr>
                      <a:r>
                        <a:rPr lang="ro-RO" sz="1400" dirty="0">
                          <a:effectLst/>
                        </a:rPr>
                        <a:t>Nu este cazul</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extLst>
                  <a:ext uri="{0D108BD9-81ED-4DB2-BD59-A6C34878D82A}">
                    <a16:rowId xmlns:a16="http://schemas.microsoft.com/office/drawing/2014/main" val="3845785053"/>
                  </a:ext>
                </a:extLst>
              </a:tr>
              <a:tr h="202689">
                <a:tc>
                  <a:txBody>
                    <a:bodyPr/>
                    <a:lstStyle/>
                    <a:p>
                      <a:pPr>
                        <a:lnSpc>
                          <a:spcPct val="115000"/>
                        </a:lnSpc>
                        <a:spcAft>
                          <a:spcPts val="1000"/>
                        </a:spcAft>
                      </a:pPr>
                      <a:r>
                        <a:rPr lang="ro-RO" sz="1400">
                          <a:effectLst/>
                        </a:rPr>
                        <a:t>Responsabilități ce țin de gestionarea resurselor umane</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tc>
                  <a:txBody>
                    <a:bodyPr/>
                    <a:lstStyle/>
                    <a:p>
                      <a:pPr algn="just">
                        <a:lnSpc>
                          <a:spcPct val="115000"/>
                        </a:lnSpc>
                        <a:spcAft>
                          <a:spcPts val="1000"/>
                        </a:spcAft>
                      </a:pPr>
                      <a:r>
                        <a:rPr lang="ro-RO" sz="1400" dirty="0">
                          <a:effectLst/>
                        </a:rPr>
                        <a:t>Nu este cazul</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extLst>
                  <a:ext uri="{0D108BD9-81ED-4DB2-BD59-A6C34878D82A}">
                    <a16:rowId xmlns:a16="http://schemas.microsoft.com/office/drawing/2014/main" val="230785101"/>
                  </a:ext>
                </a:extLst>
              </a:tr>
              <a:tr h="848628">
                <a:tc>
                  <a:txBody>
                    <a:bodyPr/>
                    <a:lstStyle/>
                    <a:p>
                      <a:pPr>
                        <a:lnSpc>
                          <a:spcPct val="115000"/>
                        </a:lnSpc>
                        <a:spcAft>
                          <a:spcPts val="1000"/>
                        </a:spcAft>
                      </a:pPr>
                      <a:r>
                        <a:rPr lang="ro-RO" sz="1400">
                          <a:effectLst/>
                        </a:rPr>
                        <a:t>Comentariu</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tc>
                  <a:txBody>
                    <a:bodyPr/>
                    <a:lstStyle/>
                    <a:p>
                      <a:pPr algn="just">
                        <a:lnSpc>
                          <a:spcPct val="115000"/>
                        </a:lnSpc>
                        <a:spcAft>
                          <a:spcPts val="1000"/>
                        </a:spcAft>
                      </a:pPr>
                      <a:r>
                        <a:rPr lang="ro-RO" sz="1400" dirty="0">
                          <a:effectLst/>
                        </a:rPr>
                        <a:t>În cazul instituțiilor de învățământ profesional tehnic secundar este institutiă Comisia metodică, în cadrul căreia se întrunesc cadrele didactice de aceeași specialitate sau de specialităţi înrudite.</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extLst>
                  <a:ext uri="{0D108BD9-81ED-4DB2-BD59-A6C34878D82A}">
                    <a16:rowId xmlns:a16="http://schemas.microsoft.com/office/drawing/2014/main" val="3531694534"/>
                  </a:ext>
                </a:extLst>
              </a:tr>
            </a:tbl>
          </a:graphicData>
        </a:graphic>
      </p:graphicFrame>
      <p:sp>
        <p:nvSpPr>
          <p:cNvPr id="7" name="Title 1"/>
          <p:cNvSpPr>
            <a:spLocks noGrp="1"/>
          </p:cNvSpPr>
          <p:nvPr>
            <p:ph type="title"/>
          </p:nvPr>
        </p:nvSpPr>
        <p:spPr>
          <a:xfrm>
            <a:off x="0" y="1"/>
            <a:ext cx="7086600" cy="927099"/>
          </a:xfrm>
        </p:spPr>
        <p:txBody>
          <a:bodyPr>
            <a:normAutofit fontScale="90000"/>
          </a:bodyPr>
          <a:lstStyle/>
          <a:p>
            <a:r>
              <a:rPr lang="ro-RO" dirty="0"/>
              <a:t>Managementul instituțiilor de învățământ profesional tehnic</a:t>
            </a:r>
            <a:endParaRPr lang="en-US" dirty="0"/>
          </a:p>
        </p:txBody>
      </p:sp>
    </p:spTree>
    <p:extLst>
      <p:ext uri="{BB962C8B-B14F-4D97-AF65-F5344CB8AC3E}">
        <p14:creationId xmlns:p14="http://schemas.microsoft.com/office/powerpoint/2010/main" val="323085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21</a:t>
            </a:fld>
            <a:endParaRPr lang="en-US"/>
          </a:p>
        </p:txBody>
      </p:sp>
      <p:graphicFrame>
        <p:nvGraphicFramePr>
          <p:cNvPr id="2" name="Content Placeholder 1">
            <a:extLst>
              <a:ext uri="{FF2B5EF4-FFF2-40B4-BE49-F238E27FC236}">
                <a16:creationId xmlns:a16="http://schemas.microsoft.com/office/drawing/2014/main" id="{D2EE7B12-112F-40C1-BFB2-EC0968C14343}"/>
              </a:ext>
            </a:extLst>
          </p:cNvPr>
          <p:cNvGraphicFramePr>
            <a:graphicFrameLocks noGrp="1"/>
          </p:cNvGraphicFramePr>
          <p:nvPr>
            <p:ph idx="1"/>
            <p:extLst>
              <p:ext uri="{D42A27DB-BD31-4B8C-83A1-F6EECF244321}">
                <p14:modId xmlns:p14="http://schemas.microsoft.com/office/powerpoint/2010/main" val="982146576"/>
              </p:ext>
            </p:extLst>
          </p:nvPr>
        </p:nvGraphicFramePr>
        <p:xfrm>
          <a:off x="628650" y="1079770"/>
          <a:ext cx="7775574" cy="5133192"/>
        </p:xfrm>
        <a:graphic>
          <a:graphicData uri="http://schemas.openxmlformats.org/drawingml/2006/table">
            <a:tbl>
              <a:tblPr firstRow="1" firstCol="1" bandRow="1">
                <a:tableStyleId>{5C22544A-7EE6-4342-B048-85BDC9FD1C3A}</a:tableStyleId>
              </a:tblPr>
              <a:tblGrid>
                <a:gridCol w="3887787">
                  <a:extLst>
                    <a:ext uri="{9D8B030D-6E8A-4147-A177-3AD203B41FA5}">
                      <a16:colId xmlns:a16="http://schemas.microsoft.com/office/drawing/2014/main" val="792249587"/>
                    </a:ext>
                  </a:extLst>
                </a:gridCol>
                <a:gridCol w="3887787">
                  <a:extLst>
                    <a:ext uri="{9D8B030D-6E8A-4147-A177-3AD203B41FA5}">
                      <a16:colId xmlns:a16="http://schemas.microsoft.com/office/drawing/2014/main" val="1655447982"/>
                    </a:ext>
                  </a:extLst>
                </a:gridCol>
              </a:tblGrid>
              <a:tr h="257259">
                <a:tc gridSpan="2">
                  <a:txBody>
                    <a:bodyPr/>
                    <a:lstStyle/>
                    <a:p>
                      <a:pPr algn="ctr">
                        <a:lnSpc>
                          <a:spcPct val="115000"/>
                        </a:lnSpc>
                        <a:spcAft>
                          <a:spcPts val="1000"/>
                        </a:spcAft>
                      </a:pPr>
                      <a:r>
                        <a:rPr lang="ro-RO" sz="1400" dirty="0">
                          <a:effectLst/>
                        </a:rPr>
                        <a:t>Consiliul de Etică</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tc hMerge="1">
                  <a:txBody>
                    <a:bodyPr/>
                    <a:lstStyle/>
                    <a:p>
                      <a:endParaRPr lang="ro-RO"/>
                    </a:p>
                  </a:txBody>
                  <a:tcPr/>
                </a:tc>
                <a:extLst>
                  <a:ext uri="{0D108BD9-81ED-4DB2-BD59-A6C34878D82A}">
                    <a16:rowId xmlns:a16="http://schemas.microsoft.com/office/drawing/2014/main" val="2671145462"/>
                  </a:ext>
                </a:extLst>
              </a:tr>
              <a:tr h="257259">
                <a:tc>
                  <a:txBody>
                    <a:bodyPr/>
                    <a:lstStyle/>
                    <a:p>
                      <a:pPr>
                        <a:lnSpc>
                          <a:spcPct val="115000"/>
                        </a:lnSpc>
                        <a:spcAft>
                          <a:spcPts val="1000"/>
                        </a:spcAft>
                      </a:pPr>
                      <a:r>
                        <a:rPr lang="ro-RO" sz="1400" dirty="0">
                          <a:effectLst/>
                        </a:rPr>
                        <a:t>Atribuții ce țin de procesul de instruire</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tc>
                  <a:txBody>
                    <a:bodyPr/>
                    <a:lstStyle/>
                    <a:p>
                      <a:pPr algn="just">
                        <a:lnSpc>
                          <a:spcPct val="115000"/>
                        </a:lnSpc>
                        <a:spcAft>
                          <a:spcPts val="1000"/>
                        </a:spcAft>
                      </a:pPr>
                      <a:r>
                        <a:rPr lang="ro-RO" sz="1400">
                          <a:effectLst/>
                        </a:rPr>
                        <a:t>Nu este cazul</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extLst>
                  <a:ext uri="{0D108BD9-81ED-4DB2-BD59-A6C34878D82A}">
                    <a16:rowId xmlns:a16="http://schemas.microsoft.com/office/drawing/2014/main" val="3568635679"/>
                  </a:ext>
                </a:extLst>
              </a:tr>
              <a:tr h="257259">
                <a:tc>
                  <a:txBody>
                    <a:bodyPr/>
                    <a:lstStyle/>
                    <a:p>
                      <a:pPr>
                        <a:lnSpc>
                          <a:spcPct val="115000"/>
                        </a:lnSpc>
                        <a:spcAft>
                          <a:spcPts val="1000"/>
                        </a:spcAft>
                      </a:pPr>
                      <a:r>
                        <a:rPr lang="ro-RO" sz="1400" dirty="0">
                          <a:effectLst/>
                        </a:rPr>
                        <a:t>Responsabilități ce țin de gestionarea resurselor financiare</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tc>
                  <a:txBody>
                    <a:bodyPr/>
                    <a:lstStyle/>
                    <a:p>
                      <a:pPr algn="just">
                        <a:lnSpc>
                          <a:spcPct val="115000"/>
                        </a:lnSpc>
                        <a:spcAft>
                          <a:spcPts val="1000"/>
                        </a:spcAft>
                      </a:pPr>
                      <a:r>
                        <a:rPr lang="ro-RO" sz="1400">
                          <a:effectLst/>
                        </a:rPr>
                        <a:t>Nu este  cazul</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extLst>
                  <a:ext uri="{0D108BD9-81ED-4DB2-BD59-A6C34878D82A}">
                    <a16:rowId xmlns:a16="http://schemas.microsoft.com/office/drawing/2014/main" val="390221342"/>
                  </a:ext>
                </a:extLst>
              </a:tr>
              <a:tr h="803822">
                <a:tc>
                  <a:txBody>
                    <a:bodyPr/>
                    <a:lstStyle/>
                    <a:p>
                      <a:pPr>
                        <a:lnSpc>
                          <a:spcPct val="115000"/>
                        </a:lnSpc>
                        <a:spcAft>
                          <a:spcPts val="1000"/>
                        </a:spcAft>
                      </a:pPr>
                      <a:r>
                        <a:rPr lang="ro-RO" sz="1400" dirty="0">
                          <a:effectLst/>
                        </a:rPr>
                        <a:t>Responsabilități ce țin de gestionarea resurselor umane</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tc>
                  <a:txBody>
                    <a:bodyPr/>
                    <a:lstStyle/>
                    <a:p>
                      <a:pPr algn="just">
                        <a:lnSpc>
                          <a:spcPct val="115000"/>
                        </a:lnSpc>
                        <a:spcAft>
                          <a:spcPts val="1000"/>
                        </a:spcAft>
                      </a:pPr>
                      <a:r>
                        <a:rPr lang="ro-RO" sz="1400" dirty="0">
                          <a:effectLst/>
                        </a:rPr>
                        <a:t>Monitorizarea respectării standardelor și regulilor de conduită pentru personalul de conducere, personalul didactic și personalul didactic auxiliar din învățământul profesional tehnic</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extLst>
                  <a:ext uri="{0D108BD9-81ED-4DB2-BD59-A6C34878D82A}">
                    <a16:rowId xmlns:a16="http://schemas.microsoft.com/office/drawing/2014/main" val="1851397208"/>
                  </a:ext>
                </a:extLst>
              </a:tr>
              <a:tr h="2716793">
                <a:tc>
                  <a:txBody>
                    <a:bodyPr/>
                    <a:lstStyle/>
                    <a:p>
                      <a:pPr>
                        <a:lnSpc>
                          <a:spcPct val="115000"/>
                        </a:lnSpc>
                        <a:spcAft>
                          <a:spcPts val="1000"/>
                        </a:spcAft>
                      </a:pPr>
                      <a:r>
                        <a:rPr lang="ro-RO" sz="1400">
                          <a:effectLst/>
                        </a:rPr>
                        <a:t>Comentariu</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tc>
                  <a:txBody>
                    <a:bodyPr/>
                    <a:lstStyle/>
                    <a:p>
                      <a:pPr algn="just">
                        <a:lnSpc>
                          <a:spcPct val="115000"/>
                        </a:lnSpc>
                        <a:spcAft>
                          <a:spcPts val="1000"/>
                        </a:spcAft>
                      </a:pPr>
                      <a:r>
                        <a:rPr lang="ro-RO" sz="1400" dirty="0">
                          <a:effectLst/>
                        </a:rPr>
                        <a:t>Activitatea este reglementată prin Ordinul ME nr. 861 din 07.09.2015 pentru aprobarea Codului de etică al cadrului didactic, care stabilește obligaţiile cadrelor didactice şi de conducere din învăţământul profesional tehnic în raport cu elevii, părinţii şi angajaţii instituţiilor respective. Nerespectarea de către cadrele didactice sau cadrele de conducere din învățământul general profesional tehnic a prevederilor Codului de etică a cadrului didactic constituie o încălcare gravă a disciplinei de muncă şi a statutului instituţiei de învățământ şi se sancţionează în conformitate cu prevederile acestuia.</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14" marR="67614" marT="0" marB="0"/>
                </a:tc>
                <a:extLst>
                  <a:ext uri="{0D108BD9-81ED-4DB2-BD59-A6C34878D82A}">
                    <a16:rowId xmlns:a16="http://schemas.microsoft.com/office/drawing/2014/main" val="3704897934"/>
                  </a:ext>
                </a:extLst>
              </a:tr>
            </a:tbl>
          </a:graphicData>
        </a:graphic>
      </p:graphicFrame>
      <p:sp>
        <p:nvSpPr>
          <p:cNvPr id="7" name="Title 1"/>
          <p:cNvSpPr>
            <a:spLocks noGrp="1"/>
          </p:cNvSpPr>
          <p:nvPr>
            <p:ph type="title"/>
          </p:nvPr>
        </p:nvSpPr>
        <p:spPr>
          <a:xfrm>
            <a:off x="0" y="1"/>
            <a:ext cx="7086600" cy="927099"/>
          </a:xfrm>
        </p:spPr>
        <p:txBody>
          <a:bodyPr>
            <a:normAutofit fontScale="90000"/>
          </a:bodyPr>
          <a:lstStyle/>
          <a:p>
            <a:r>
              <a:rPr lang="ro-RO" dirty="0"/>
              <a:t>Managementul instituțiilor de învățământ profesional tehnic</a:t>
            </a:r>
            <a:endParaRPr lang="en-US" dirty="0"/>
          </a:p>
        </p:txBody>
      </p:sp>
    </p:spTree>
    <p:extLst>
      <p:ext uri="{BB962C8B-B14F-4D97-AF65-F5344CB8AC3E}">
        <p14:creationId xmlns:p14="http://schemas.microsoft.com/office/powerpoint/2010/main" val="3932379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22</a:t>
            </a:fld>
            <a:endParaRPr lang="en-US"/>
          </a:p>
        </p:txBody>
      </p:sp>
      <p:sp>
        <p:nvSpPr>
          <p:cNvPr id="7" name="Title 1"/>
          <p:cNvSpPr>
            <a:spLocks noGrp="1"/>
          </p:cNvSpPr>
          <p:nvPr>
            <p:ph type="title"/>
          </p:nvPr>
        </p:nvSpPr>
        <p:spPr>
          <a:xfrm>
            <a:off x="0" y="1"/>
            <a:ext cx="7086600" cy="927099"/>
          </a:xfrm>
        </p:spPr>
        <p:txBody>
          <a:bodyPr>
            <a:normAutofit fontScale="90000"/>
          </a:bodyPr>
          <a:lstStyle/>
          <a:p>
            <a:r>
              <a:rPr lang="ro-RO" dirty="0"/>
              <a:t>Managementul instituțiilor de învățământ profesional tehnic</a:t>
            </a:r>
            <a:endParaRPr lang="en-US" dirty="0"/>
          </a:p>
        </p:txBody>
      </p:sp>
      <p:graphicFrame>
        <p:nvGraphicFramePr>
          <p:cNvPr id="8" name="Content Placeholder 7">
            <a:extLst>
              <a:ext uri="{FF2B5EF4-FFF2-40B4-BE49-F238E27FC236}">
                <a16:creationId xmlns:a16="http://schemas.microsoft.com/office/drawing/2014/main" id="{B64C480D-97F3-4761-8EE5-50D8BC4D3FF9}"/>
              </a:ext>
            </a:extLst>
          </p:cNvPr>
          <p:cNvGraphicFramePr>
            <a:graphicFrameLocks noGrp="1"/>
          </p:cNvGraphicFramePr>
          <p:nvPr>
            <p:ph idx="1"/>
            <p:extLst>
              <p:ext uri="{D42A27DB-BD31-4B8C-83A1-F6EECF244321}">
                <p14:modId xmlns:p14="http://schemas.microsoft.com/office/powerpoint/2010/main" val="1244989534"/>
              </p:ext>
            </p:extLst>
          </p:nvPr>
        </p:nvGraphicFramePr>
        <p:xfrm>
          <a:off x="628650" y="1371600"/>
          <a:ext cx="7886700" cy="480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29B66252-C882-4385-B977-7E4B67460395}"/>
              </a:ext>
            </a:extLst>
          </p:cNvPr>
          <p:cNvCxnSpPr/>
          <p:nvPr/>
        </p:nvCxnSpPr>
        <p:spPr>
          <a:xfrm>
            <a:off x="2383277" y="2811294"/>
            <a:ext cx="1605063" cy="933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3AD71CB6-C97C-4FF3-A33C-D48CFDA22B44}"/>
              </a:ext>
            </a:extLst>
          </p:cNvPr>
          <p:cNvCxnSpPr/>
          <p:nvPr/>
        </p:nvCxnSpPr>
        <p:spPr>
          <a:xfrm rot="10800000">
            <a:off x="2859932" y="3054485"/>
            <a:ext cx="1206230"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881077-E50E-47B0-A851-DA79C05AC743}"/>
              </a:ext>
            </a:extLst>
          </p:cNvPr>
          <p:cNvCxnSpPr/>
          <p:nvPr/>
        </p:nvCxnSpPr>
        <p:spPr>
          <a:xfrm flipV="1">
            <a:off x="2480553" y="3067186"/>
            <a:ext cx="379378" cy="3618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95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46220"/>
            <a:ext cx="7886700" cy="5030743"/>
          </a:xfrm>
        </p:spPr>
        <p:txBody>
          <a:bodyPr>
            <a:normAutofit fontScale="77500" lnSpcReduction="20000"/>
          </a:bodyPr>
          <a:lstStyle/>
          <a:p>
            <a:pPr marL="0" indent="0">
              <a:buNone/>
            </a:pPr>
            <a:r>
              <a:rPr lang="ro-RO" b="1" i="1" u="sng" dirty="0"/>
              <a:t>Obiectivul 1: Clarificarea conceptului de autogestiune financiar-economică a instituțiilor de învățământ professional tehnic.</a:t>
            </a:r>
            <a:endParaRPr lang="ro-RO" dirty="0"/>
          </a:p>
          <a:p>
            <a:pPr marL="0" indent="0">
              <a:buNone/>
            </a:pPr>
            <a:r>
              <a:rPr lang="ro-RO" b="1" dirty="0"/>
              <a:t>Acțiuni:</a:t>
            </a:r>
            <a:endParaRPr lang="ro-RO" dirty="0"/>
          </a:p>
          <a:p>
            <a:pPr lvl="0"/>
            <a:r>
              <a:rPr lang="ro-RO" dirty="0"/>
              <a:t>Descrierea modului de activitate în condiţii de autogestiune a instituţiilor de învățământ profesional tehnic, principiile de gestionare şi monitorizare a surselor financiare şi patrimoniului, evidenţa contabilă şi raportarea acestora.  </a:t>
            </a:r>
          </a:p>
          <a:p>
            <a:pPr lvl="0"/>
            <a:r>
              <a:rPr lang="ro-RO" dirty="0"/>
              <a:t>Organizarea sesiunilor tematice de instruire în vederea familiarizării cu noile condiții de funcționare.</a:t>
            </a:r>
          </a:p>
          <a:p>
            <a:pPr marL="0" indent="0">
              <a:buNone/>
            </a:pPr>
            <a:r>
              <a:rPr lang="ro-RO" b="1" dirty="0"/>
              <a:t>Responsabil: </a:t>
            </a:r>
            <a:r>
              <a:rPr lang="ro-RO" dirty="0"/>
              <a:t>Ministerul Finanțelor</a:t>
            </a:r>
          </a:p>
          <a:p>
            <a:pPr marL="0" indent="0">
              <a:buNone/>
            </a:pPr>
            <a:r>
              <a:rPr lang="ro-RO" b="1" dirty="0"/>
              <a:t>Comentarii: </a:t>
            </a:r>
            <a:r>
              <a:rPr lang="ro-RO" dirty="0"/>
              <a:t>Este important de a explica modul de funcționare a instituțiilor de învățământ profesional tehnic în condiții de autogestiune financiar economică, de a stabili regulile și limitele care trebuiesc respectate și prezentarea drepturilor de care beneficiază instituțiile de învățământ professional tehnic, precum și de a clarifica aspectele referitoare la deschiderea conturilor bancare pentru încasarea altor venituri decât cele din comanda de stat.</a:t>
            </a:r>
          </a:p>
          <a:p>
            <a:pPr algn="just"/>
            <a:endParaRPr lang="ro-RO" sz="1800" dirty="0"/>
          </a:p>
        </p:txBody>
      </p:sp>
      <p:sp>
        <p:nvSpPr>
          <p:cNvPr id="5" name="Title 1"/>
          <p:cNvSpPr>
            <a:spLocks noGrp="1"/>
          </p:cNvSpPr>
          <p:nvPr>
            <p:ph type="title"/>
          </p:nvPr>
        </p:nvSpPr>
        <p:spPr>
          <a:xfrm>
            <a:off x="0" y="1"/>
            <a:ext cx="7086600" cy="927099"/>
          </a:xfrm>
        </p:spPr>
        <p:txBody>
          <a:bodyPr/>
          <a:lstStyle/>
          <a:p>
            <a:r>
              <a:rPr lang="ro-RO" dirty="0" err="1"/>
              <a:t>Road</a:t>
            </a:r>
            <a:r>
              <a:rPr lang="ro-RO" dirty="0"/>
              <a:t> </a:t>
            </a:r>
            <a:r>
              <a:rPr lang="ro-RO" dirty="0" err="1"/>
              <a:t>Map</a:t>
            </a:r>
            <a:r>
              <a:rPr lang="ro-RO" dirty="0"/>
              <a:t> - Foia de parcurs</a:t>
            </a:r>
            <a:endParaRPr lang="en-US" dirty="0"/>
          </a:p>
        </p:txBody>
      </p:sp>
    </p:spTree>
    <p:extLst>
      <p:ext uri="{BB962C8B-B14F-4D97-AF65-F5344CB8AC3E}">
        <p14:creationId xmlns:p14="http://schemas.microsoft.com/office/powerpoint/2010/main" val="4086810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46220"/>
            <a:ext cx="7886700" cy="5030743"/>
          </a:xfrm>
        </p:spPr>
        <p:txBody>
          <a:bodyPr>
            <a:normAutofit fontScale="55000" lnSpcReduction="20000"/>
          </a:bodyPr>
          <a:lstStyle/>
          <a:p>
            <a:pPr marL="0" indent="0">
              <a:buNone/>
            </a:pPr>
            <a:r>
              <a:rPr lang="ro-RO" b="1" i="1" u="sng" dirty="0"/>
              <a:t>Obiectivul 2: Definirea și introducerea în uz a conceptului de responsabilitatea publică a instituțiilor de îmvățământ profesional tehnic</a:t>
            </a:r>
            <a:endParaRPr lang="ro-RO" dirty="0"/>
          </a:p>
          <a:p>
            <a:pPr marL="0" indent="0">
              <a:buNone/>
            </a:pPr>
            <a:r>
              <a:rPr lang="ro-RO" b="1" dirty="0"/>
              <a:t>Acțiuni: </a:t>
            </a:r>
            <a:endParaRPr lang="ro-RO" dirty="0"/>
          </a:p>
          <a:p>
            <a:pPr lvl="0"/>
            <a:r>
              <a:rPr lang="ro-RO" dirty="0"/>
              <a:t>Dezvoltarea principiului director al autonomiei financiare în condiţii de autogestiune și anume a principiului de responsabilitate publică pentru calitatea întregii activităţi de instruire, formare profesională şi de prestare a serviciilor pe care le desfăşoară instituția de învățământ professional tehnic cu gestionarea eficientă a mijloacelor băneşti şi a patrimoniului statului.</a:t>
            </a:r>
          </a:p>
          <a:p>
            <a:pPr lvl="0"/>
            <a:r>
              <a:rPr lang="ro-RO" dirty="0"/>
              <a:t>Organizarea instruirilor privind detalierea modului de funcționare a Consiliului de administrație, cu posibilitatea instruirii inclusiv a membrilor acestor Consilii în vederea educării și edificării culturii organizaționale (organizarea de cursuri în domeniul managementului strategic, managementului rsicului, gândirii critice și managementul proiectelor).</a:t>
            </a:r>
          </a:p>
          <a:p>
            <a:pPr marL="0" indent="0">
              <a:buNone/>
            </a:pPr>
            <a:r>
              <a:rPr lang="ro-RO" b="1" dirty="0"/>
              <a:t>Responsabil: </a:t>
            </a:r>
            <a:r>
              <a:rPr lang="ro-RO" dirty="0"/>
              <a:t>Ministerul Educației, Culturii și Cercetării, părțile interesate</a:t>
            </a:r>
          </a:p>
          <a:p>
            <a:pPr marL="0" indent="0">
              <a:buNone/>
            </a:pPr>
            <a:r>
              <a:rPr lang="ro-RO" b="1" dirty="0"/>
              <a:t>Comentarii:</a:t>
            </a:r>
            <a:r>
              <a:rPr lang="ro-RO" dirty="0"/>
              <a:t> Responsabilitatea publică obligă orice Instituție: </a:t>
            </a:r>
          </a:p>
          <a:p>
            <a:pPr marL="0" indent="0">
              <a:buNone/>
            </a:pPr>
            <a:r>
              <a:rPr lang="ro-RO" dirty="0"/>
              <a:t>a) să respecte legislaţia în vigoare, propriile reglementări și politicile naționale  în domeniul învățământului profesional tehnic; </a:t>
            </a:r>
          </a:p>
          <a:p>
            <a:pPr marL="0" indent="0">
              <a:buNone/>
            </a:pPr>
            <a:r>
              <a:rPr lang="ro-RO" dirty="0"/>
              <a:t>b) să aplice și să se supună reglementărilor în vigoare referitoare la asigurarea și evaluarea calității în învățământul profesional tehnic; </a:t>
            </a:r>
          </a:p>
          <a:p>
            <a:pPr marL="0" indent="0">
              <a:buNone/>
            </a:pPr>
            <a:r>
              <a:rPr lang="ro-RO" dirty="0"/>
              <a:t>c) să asigure eficiența managerială, eficiența şi eficacitatea utilizării resurselor; </a:t>
            </a:r>
          </a:p>
          <a:p>
            <a:pPr marL="0" indent="0">
              <a:buNone/>
            </a:pPr>
            <a:r>
              <a:rPr lang="ro-RO" dirty="0"/>
              <a:t>d) să asigure transparența tuturor deciziilor și activităților sale, conform legislației în vigoare; </a:t>
            </a:r>
          </a:p>
          <a:p>
            <a:pPr marL="0" indent="0">
              <a:buNone/>
            </a:pPr>
            <a:r>
              <a:rPr lang="ro-RO" dirty="0"/>
              <a:t>e) să respecte drepturile și și libertățile personalului didactic și nedidactic, precum și drepturile și libertățile elevilorlor</a:t>
            </a:r>
          </a:p>
          <a:p>
            <a:pPr algn="just"/>
            <a:endParaRPr lang="ro-RO" sz="1800" dirty="0"/>
          </a:p>
        </p:txBody>
      </p:sp>
      <p:sp>
        <p:nvSpPr>
          <p:cNvPr id="5" name="Title 1"/>
          <p:cNvSpPr>
            <a:spLocks noGrp="1"/>
          </p:cNvSpPr>
          <p:nvPr>
            <p:ph type="title"/>
          </p:nvPr>
        </p:nvSpPr>
        <p:spPr>
          <a:xfrm>
            <a:off x="0" y="1"/>
            <a:ext cx="7086600" cy="927099"/>
          </a:xfrm>
        </p:spPr>
        <p:txBody>
          <a:bodyPr/>
          <a:lstStyle/>
          <a:p>
            <a:r>
              <a:rPr lang="ro-RO" dirty="0" err="1"/>
              <a:t>Road</a:t>
            </a:r>
            <a:r>
              <a:rPr lang="ro-RO" dirty="0"/>
              <a:t> </a:t>
            </a:r>
            <a:r>
              <a:rPr lang="ro-RO" dirty="0" err="1"/>
              <a:t>Map</a:t>
            </a:r>
            <a:r>
              <a:rPr lang="ro-RO" dirty="0"/>
              <a:t> - Foia de parcurs</a:t>
            </a:r>
            <a:endParaRPr lang="en-US" dirty="0"/>
          </a:p>
        </p:txBody>
      </p:sp>
    </p:spTree>
    <p:extLst>
      <p:ext uri="{BB962C8B-B14F-4D97-AF65-F5344CB8AC3E}">
        <p14:creationId xmlns:p14="http://schemas.microsoft.com/office/powerpoint/2010/main" val="1318913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46220"/>
            <a:ext cx="7886700" cy="5030743"/>
          </a:xfrm>
        </p:spPr>
        <p:txBody>
          <a:bodyPr>
            <a:normAutofit fontScale="47500" lnSpcReduction="20000"/>
          </a:bodyPr>
          <a:lstStyle/>
          <a:p>
            <a:pPr marL="0" indent="0">
              <a:buNone/>
            </a:pPr>
            <a:r>
              <a:rPr lang="ro-RO" b="1" i="1" u="sng" dirty="0"/>
              <a:t>Obiectivul 3: Clarificarea modului de întocmire a Bugetului de venituri și cheltuieli a instituției de învățământ professional tehnic</a:t>
            </a:r>
            <a:endParaRPr lang="ro-RO" dirty="0"/>
          </a:p>
          <a:p>
            <a:pPr marL="0" indent="0">
              <a:buNone/>
            </a:pPr>
            <a:r>
              <a:rPr lang="ro-RO" b="1" dirty="0"/>
              <a:t>Acțiuni:</a:t>
            </a:r>
            <a:endParaRPr lang="ro-RO" dirty="0"/>
          </a:p>
          <a:p>
            <a:pPr fontAlgn="base"/>
            <a:r>
              <a:rPr lang="ro-RO" dirty="0"/>
              <a:t>Elaboarea unui Ghid sau a unei Metodologii de întocmire a BVC, cu clarificarea următoarelor aspecte:</a:t>
            </a:r>
          </a:p>
          <a:p>
            <a:pPr lvl="0"/>
            <a:r>
              <a:rPr lang="ro-RO" dirty="0"/>
              <a:t>Bugetul Instituţiei la capitolul venituri şi cheltuieli se elaborează anual, cu respectarea obligatorie a echilibrului bugetar. </a:t>
            </a:r>
          </a:p>
          <a:p>
            <a:pPr lvl="0"/>
            <a:r>
              <a:rPr lang="ro-RO" dirty="0"/>
              <a:t>Bugetul anual al Instituţiei se constituie din veniturile planificate pentru anul în curs şi soldurile mijloacelor băneşti existente la finele anului financiar precedent.</a:t>
            </a:r>
          </a:p>
          <a:p>
            <a:pPr marL="0" indent="0">
              <a:buNone/>
            </a:pPr>
            <a:r>
              <a:rPr lang="ro-RO" b="1" dirty="0"/>
              <a:t>Responsabil: </a:t>
            </a:r>
            <a:r>
              <a:rPr lang="ro-RO" dirty="0"/>
              <a:t>Ministerul Finanțelor</a:t>
            </a:r>
          </a:p>
          <a:p>
            <a:pPr marL="0" indent="0">
              <a:buNone/>
            </a:pPr>
            <a:r>
              <a:rPr lang="ro-RO" b="1" dirty="0"/>
              <a:t>Comentarii: </a:t>
            </a:r>
            <a:r>
              <a:rPr lang="ro-RO" dirty="0"/>
              <a:t>Scopul întocmirii unui buget de venituri și cheltuieli rezidă în a estima, de o manieră cât mai corectă, evoluția veniturilor și cheltuielilor pe o perioadă de un an. Întocmirea unui buget de venituri și cheltuieli presupune parcurgerea următoarelor etape:</a:t>
            </a:r>
          </a:p>
          <a:p>
            <a:pPr lvl="0"/>
            <a:r>
              <a:rPr lang="ro-RO" dirty="0"/>
              <a:t>Cunoașterea obiectivelor instituției de învățământ profesional tehnic;</a:t>
            </a:r>
          </a:p>
          <a:p>
            <a:pPr lvl="0"/>
            <a:r>
              <a:rPr lang="ro-RO" dirty="0"/>
              <a:t>Estimarea veniturilor (din contul Comenzii de stat, taxa de instruire, activitatea de întreprinzător etc.);</a:t>
            </a:r>
          </a:p>
          <a:p>
            <a:pPr lvl="0"/>
            <a:r>
              <a:rPr lang="ro-RO" dirty="0"/>
              <a:t>Estimarea cheltuielilor (principlael categorii: salariale, servicii comunale, asigurarea procesului de instruire, materialel de producer pentru activitatea de întreprinzător etc.);</a:t>
            </a:r>
          </a:p>
          <a:p>
            <a:pPr lvl="0"/>
            <a:r>
              <a:rPr lang="ro-RO" dirty="0"/>
              <a:t>Realizarea unei matrici (completarea pe linii a categoriilor de venituri și cheltuieli prognozate</a:t>
            </a:r>
            <a:r>
              <a:rPr lang="ro-RO" b="1" dirty="0"/>
              <a:t>, </a:t>
            </a:r>
            <a:r>
              <a:rPr lang="ro-RO" dirty="0"/>
              <a:t>iar pe</a:t>
            </a:r>
            <a:r>
              <a:rPr lang="ro-RO" b="1" dirty="0"/>
              <a:t> </a:t>
            </a:r>
            <a:r>
              <a:rPr lang="ro-RO" dirty="0"/>
              <a:t>coloane a perioadelor de timp analizate);</a:t>
            </a:r>
          </a:p>
          <a:p>
            <a:pPr lvl="0"/>
            <a:r>
              <a:rPr lang="ro-RO" dirty="0"/>
              <a:t>Urmărirea gradului de îndeplinire a principalilor indicatori bugetari</a:t>
            </a:r>
            <a:r>
              <a:rPr lang="ro-RO" b="1" dirty="0"/>
              <a:t>.</a:t>
            </a:r>
            <a:endParaRPr lang="ro-RO" dirty="0"/>
          </a:p>
          <a:p>
            <a:r>
              <a:rPr lang="ro-RO" dirty="0"/>
              <a:t>Recomandăm constituirea de provizioane pe seama cheltuielilor. Ele vor fi destinate să acopere anumite pierderi sau cheltuieli a căror cauză este precisă și asupra cărora există o incertitudine în ceea ce privește mărimea sau data producerii lor</a:t>
            </a:r>
          </a:p>
          <a:p>
            <a:pPr algn="just"/>
            <a:endParaRPr lang="ro-RO" sz="1800" dirty="0"/>
          </a:p>
        </p:txBody>
      </p:sp>
      <p:sp>
        <p:nvSpPr>
          <p:cNvPr id="5" name="Title 1"/>
          <p:cNvSpPr>
            <a:spLocks noGrp="1"/>
          </p:cNvSpPr>
          <p:nvPr>
            <p:ph type="title"/>
          </p:nvPr>
        </p:nvSpPr>
        <p:spPr>
          <a:xfrm>
            <a:off x="0" y="1"/>
            <a:ext cx="7086600" cy="927099"/>
          </a:xfrm>
        </p:spPr>
        <p:txBody>
          <a:bodyPr/>
          <a:lstStyle/>
          <a:p>
            <a:r>
              <a:rPr lang="ro-RO" dirty="0" err="1"/>
              <a:t>Road</a:t>
            </a:r>
            <a:r>
              <a:rPr lang="ro-RO" dirty="0"/>
              <a:t> </a:t>
            </a:r>
            <a:r>
              <a:rPr lang="ro-RO" dirty="0" err="1"/>
              <a:t>Map</a:t>
            </a:r>
            <a:r>
              <a:rPr lang="ro-RO" dirty="0"/>
              <a:t> - Foia de parcurs</a:t>
            </a:r>
            <a:endParaRPr lang="en-US" dirty="0"/>
          </a:p>
        </p:txBody>
      </p:sp>
    </p:spTree>
    <p:extLst>
      <p:ext uri="{BB962C8B-B14F-4D97-AF65-F5344CB8AC3E}">
        <p14:creationId xmlns:p14="http://schemas.microsoft.com/office/powerpoint/2010/main" val="2368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46220"/>
            <a:ext cx="7886700" cy="5030743"/>
          </a:xfrm>
        </p:spPr>
        <p:txBody>
          <a:bodyPr>
            <a:normAutofit fontScale="62500" lnSpcReduction="20000"/>
          </a:bodyPr>
          <a:lstStyle/>
          <a:p>
            <a:pPr marL="0" indent="0">
              <a:buNone/>
            </a:pPr>
            <a:r>
              <a:rPr lang="ro-RO" b="1" i="1" u="sng" dirty="0"/>
              <a:t>Obiectivul 4: Evidența contabilă și raportarea</a:t>
            </a:r>
            <a:endParaRPr lang="ro-RO" dirty="0"/>
          </a:p>
          <a:p>
            <a:pPr marL="0" indent="0">
              <a:buNone/>
            </a:pPr>
            <a:r>
              <a:rPr lang="ro-RO" b="1" dirty="0"/>
              <a:t>Acțiuni:</a:t>
            </a:r>
            <a:endParaRPr lang="ro-RO" dirty="0"/>
          </a:p>
          <a:p>
            <a:pPr lvl="0"/>
            <a:r>
              <a:rPr lang="ro-RO" dirty="0"/>
              <a:t>Elaborarea Politicii de contabilitate.</a:t>
            </a:r>
          </a:p>
          <a:p>
            <a:pPr lvl="0"/>
            <a:r>
              <a:rPr lang="ro-RO" dirty="0"/>
              <a:t>Organizarea de instruiri pentru contabili, cu participarea membrilor Consiliului de administrație.</a:t>
            </a:r>
          </a:p>
          <a:p>
            <a:pPr marL="0" indent="0">
              <a:buNone/>
            </a:pPr>
            <a:r>
              <a:rPr lang="ro-RO" b="1" dirty="0"/>
              <a:t>Responsabil: </a:t>
            </a:r>
            <a:r>
              <a:rPr lang="ro-RO" dirty="0"/>
              <a:t>Instituția de învățământ profesional tehnic, părțile interesate</a:t>
            </a:r>
          </a:p>
          <a:p>
            <a:pPr marL="0" indent="0">
              <a:buNone/>
            </a:pPr>
            <a:r>
              <a:rPr lang="ro-RO" b="1" dirty="0"/>
              <a:t>Comentarii:</a:t>
            </a:r>
            <a:r>
              <a:rPr lang="ro-RO" dirty="0"/>
              <a:t> </a:t>
            </a:r>
          </a:p>
          <a:p>
            <a:pPr lvl="0"/>
            <a:r>
              <a:rPr lang="ro-RO" dirty="0"/>
              <a:t>Instituţia ţine contabilitatea financiară în conformitate cu </a:t>
            </a:r>
            <a:r>
              <a:rPr lang="ro-RO" b="1" dirty="0"/>
              <a:t>Legea contabilității și raportării financiare nr. 287 din 15 decembrie 2017, </a:t>
            </a:r>
            <a:r>
              <a:rPr lang="ro-RO" dirty="0"/>
              <a:t>standardele naţionale de contabilitate (S.N.C.) şi alte acte normative din domeniul contabilităţii. </a:t>
            </a:r>
          </a:p>
          <a:p>
            <a:pPr lvl="0"/>
            <a:r>
              <a:rPr lang="ro-RO" dirty="0"/>
              <a:t>Drept bază pentru elaborarea politicii de contabilitate a Instituţiei serveşte sistemul S.N.C. din Republica Moldova, care admite metode alternative de evaluare şi evidenţă a activelor, capitalului propriu, datoriilor, veniturilor, cheltuielilor şi a rezultatelor activităţii. </a:t>
            </a:r>
          </a:p>
          <a:p>
            <a:pPr lvl="0"/>
            <a:r>
              <a:rPr lang="ro-RO" dirty="0"/>
              <a:t>Politica de contabilitate a Instituţiei se aprobă şi se modifică la necesitate prin ordinul directorului, cu coordonarea Consiliului de administrație. </a:t>
            </a:r>
          </a:p>
          <a:p>
            <a:pPr lvl="0"/>
            <a:r>
              <a:rPr lang="ro-RO" dirty="0"/>
              <a:t>Rapoartele financiare, dările de seamă fiscale şi statistice se întocmesc şi se prezintă în conformitate cu legislaţia în vigoare şi sunt plasate pe pagina web a instituţiei.</a:t>
            </a:r>
          </a:p>
          <a:p>
            <a:pPr algn="just"/>
            <a:endParaRPr lang="ro-RO" sz="1800" dirty="0"/>
          </a:p>
        </p:txBody>
      </p:sp>
      <p:sp>
        <p:nvSpPr>
          <p:cNvPr id="5" name="Title 1"/>
          <p:cNvSpPr>
            <a:spLocks noGrp="1"/>
          </p:cNvSpPr>
          <p:nvPr>
            <p:ph type="title"/>
          </p:nvPr>
        </p:nvSpPr>
        <p:spPr>
          <a:xfrm>
            <a:off x="0" y="1"/>
            <a:ext cx="7086600" cy="927099"/>
          </a:xfrm>
        </p:spPr>
        <p:txBody>
          <a:bodyPr/>
          <a:lstStyle/>
          <a:p>
            <a:r>
              <a:rPr lang="ro-RO" dirty="0" err="1"/>
              <a:t>Road</a:t>
            </a:r>
            <a:r>
              <a:rPr lang="ro-RO" dirty="0"/>
              <a:t> </a:t>
            </a:r>
            <a:r>
              <a:rPr lang="ro-RO" dirty="0" err="1"/>
              <a:t>Map</a:t>
            </a:r>
            <a:r>
              <a:rPr lang="ro-RO" dirty="0"/>
              <a:t> - Foia de parcurs</a:t>
            </a:r>
            <a:endParaRPr lang="en-US" dirty="0"/>
          </a:p>
        </p:txBody>
      </p:sp>
    </p:spTree>
    <p:extLst>
      <p:ext uri="{BB962C8B-B14F-4D97-AF65-F5344CB8AC3E}">
        <p14:creationId xmlns:p14="http://schemas.microsoft.com/office/powerpoint/2010/main" val="148303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46220"/>
            <a:ext cx="7886700" cy="5030743"/>
          </a:xfrm>
        </p:spPr>
        <p:txBody>
          <a:bodyPr>
            <a:normAutofit fontScale="85000" lnSpcReduction="10000"/>
          </a:bodyPr>
          <a:lstStyle/>
          <a:p>
            <a:pPr marL="0" indent="0">
              <a:buNone/>
            </a:pPr>
            <a:r>
              <a:rPr lang="ro-RO" b="1" i="1" u="sng" dirty="0"/>
              <a:t>Obiectivul 5: Gestionarea independentă a surselor de venituri</a:t>
            </a:r>
            <a:endParaRPr lang="ro-RO" dirty="0"/>
          </a:p>
          <a:p>
            <a:pPr marL="0" indent="0">
              <a:buNone/>
            </a:pPr>
            <a:r>
              <a:rPr lang="ro-RO" b="1" dirty="0"/>
              <a:t>Acțiuni:</a:t>
            </a:r>
            <a:endParaRPr lang="ro-RO" dirty="0"/>
          </a:p>
          <a:p>
            <a:r>
              <a:rPr lang="ro-RO" dirty="0"/>
              <a:t>Inițierea de propuneri privind modificarea cadrului legal și anume a HG nr. 872 din 21.12.2015 cu privire la lucrările și serviciile contra plată, mărimea tarifelor la servicii, </a:t>
            </a:r>
            <a:br>
              <a:rPr lang="ro-RO" dirty="0"/>
            </a:br>
            <a:r>
              <a:rPr lang="ro-RO" dirty="0"/>
              <a:t>modul de formare și utilizare a veniturilor colectate de către autoritățile/instituțiile </a:t>
            </a:r>
            <a:br>
              <a:rPr lang="ro-RO" dirty="0"/>
            </a:br>
            <a:r>
              <a:rPr lang="ro-RO" dirty="0"/>
              <a:t>subordonate Ministerului Educației, Culturii şi Cercetării</a:t>
            </a:r>
          </a:p>
          <a:p>
            <a:pPr marL="0" indent="0">
              <a:buNone/>
            </a:pPr>
            <a:r>
              <a:rPr lang="ro-RO" b="1" dirty="0"/>
              <a:t>Responsabil: </a:t>
            </a:r>
            <a:r>
              <a:rPr lang="ro-RO" dirty="0"/>
              <a:t>Instituțiile de învățământ profesional tehnic</a:t>
            </a:r>
          </a:p>
          <a:p>
            <a:pPr marL="0" indent="0">
              <a:buNone/>
            </a:pPr>
            <a:r>
              <a:rPr lang="ro-RO" b="1" dirty="0"/>
              <a:t>Comentarii: </a:t>
            </a:r>
            <a:r>
              <a:rPr lang="ro-RO" dirty="0"/>
              <a:t>Modificările țin de modul de aprobare a tarifelor, în sensul oferirii prerogativelor de aprobare a tarifelor pentru serviciile contra plată de către Consiliul de administrație. </a:t>
            </a:r>
          </a:p>
          <a:p>
            <a:pPr algn="just"/>
            <a:endParaRPr lang="ro-RO" sz="1800" dirty="0"/>
          </a:p>
        </p:txBody>
      </p:sp>
      <p:sp>
        <p:nvSpPr>
          <p:cNvPr id="5" name="Title 1"/>
          <p:cNvSpPr>
            <a:spLocks noGrp="1"/>
          </p:cNvSpPr>
          <p:nvPr>
            <p:ph type="title"/>
          </p:nvPr>
        </p:nvSpPr>
        <p:spPr>
          <a:xfrm>
            <a:off x="0" y="1"/>
            <a:ext cx="7086600" cy="927099"/>
          </a:xfrm>
        </p:spPr>
        <p:txBody>
          <a:bodyPr/>
          <a:lstStyle/>
          <a:p>
            <a:r>
              <a:rPr lang="ro-RO" dirty="0" err="1"/>
              <a:t>Road</a:t>
            </a:r>
            <a:r>
              <a:rPr lang="ro-RO" dirty="0"/>
              <a:t> </a:t>
            </a:r>
            <a:r>
              <a:rPr lang="ro-RO" dirty="0" err="1"/>
              <a:t>Map</a:t>
            </a:r>
            <a:r>
              <a:rPr lang="ro-RO" dirty="0"/>
              <a:t> - Foia de parcurs</a:t>
            </a:r>
            <a:endParaRPr lang="en-US" dirty="0"/>
          </a:p>
        </p:txBody>
      </p:sp>
    </p:spTree>
    <p:extLst>
      <p:ext uri="{BB962C8B-B14F-4D97-AF65-F5344CB8AC3E}">
        <p14:creationId xmlns:p14="http://schemas.microsoft.com/office/powerpoint/2010/main" val="3422324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46220"/>
            <a:ext cx="7886700" cy="5030743"/>
          </a:xfrm>
        </p:spPr>
        <p:txBody>
          <a:bodyPr>
            <a:normAutofit fontScale="70000" lnSpcReduction="20000"/>
          </a:bodyPr>
          <a:lstStyle/>
          <a:p>
            <a:pPr marL="0" indent="0">
              <a:buNone/>
            </a:pPr>
            <a:r>
              <a:rPr lang="ro-RO" b="1" i="1" u="sng" dirty="0"/>
              <a:t>Obiectivul 6: Identificarea noilor surse de venituri prin dezvoltarea activității de antreprenoriat</a:t>
            </a:r>
            <a:endParaRPr lang="ro-RO" dirty="0"/>
          </a:p>
          <a:p>
            <a:pPr marL="0" indent="0">
              <a:buNone/>
            </a:pPr>
            <a:r>
              <a:rPr lang="ro-RO" b="1" dirty="0"/>
              <a:t>Acțiuni:</a:t>
            </a:r>
            <a:endParaRPr lang="ro-RO" dirty="0"/>
          </a:p>
          <a:p>
            <a:pPr lvl="0"/>
            <a:r>
              <a:rPr lang="ro-RO" dirty="0"/>
              <a:t>Oferirea diverselor oportunități de instruire pentru dezvoltarea competențelor și a spiritului antreprenorial.</a:t>
            </a:r>
          </a:p>
          <a:p>
            <a:pPr lvl="0"/>
            <a:r>
              <a:rPr lang="ro-RO" dirty="0"/>
              <a:t>Organizarea de seminare tematice pentru mangerii și contabilii instituțiilor de învățământ professional tehnic referitor la dezvoltarea activității antreprenoriale și identificarea noilor susre de venituri.</a:t>
            </a:r>
          </a:p>
          <a:p>
            <a:pPr marL="0" indent="0">
              <a:buNone/>
            </a:pPr>
            <a:r>
              <a:rPr lang="ro-RO" b="1" dirty="0"/>
              <a:t>Responsabil: </a:t>
            </a:r>
            <a:r>
              <a:rPr lang="ro-RO" dirty="0"/>
              <a:t>Instituția de învățământ profesional tehnic, părțile interesate</a:t>
            </a:r>
          </a:p>
          <a:p>
            <a:pPr marL="0" indent="0">
              <a:buNone/>
            </a:pPr>
            <a:r>
              <a:rPr lang="ro-RO" b="1" dirty="0"/>
              <a:t>Comentarii: </a:t>
            </a:r>
            <a:r>
              <a:rPr lang="ro-RO" dirty="0"/>
              <a:t>Instituția de învățământ profesional tehnic care promovează cultura antreprenorială </a:t>
            </a:r>
            <a:r>
              <a:rPr lang="ro-RO" dirty="0">
                <a:solidFill>
                  <a:srgbClr val="FF0000"/>
                </a:solidFill>
              </a:rPr>
              <a:t>va combina modelul tradițional de instruire </a:t>
            </a:r>
            <a:r>
              <a:rPr lang="ro-RO" dirty="0"/>
              <a:t>împreună cu oferirea pentru elevi și profesori a posibilităților de realizare a activității antreprenoriale, de comercializare a producției realizate în atelierele didactice, precum și de prestare a serviciilor. Principiile fundamentale ale funcționării acestei instituții de învățământ profesional tehnic rezidă în capacitatea managementului instituțional și a reprezentanților mediului de afaceri </a:t>
            </a:r>
            <a:r>
              <a:rPr lang="ro-RO" dirty="0">
                <a:solidFill>
                  <a:srgbClr val="FF0000"/>
                </a:solidFill>
              </a:rPr>
              <a:t>de a stabili unele obiective strategice comune</a:t>
            </a:r>
            <a:r>
              <a:rPr lang="ro-RO" dirty="0"/>
              <a:t>, precum și căi de realizare a acestora, ­ inițierea unor idei comune de afaceri, dezvoltarea de start-up-uri etc.</a:t>
            </a:r>
          </a:p>
          <a:p>
            <a:pPr algn="just"/>
            <a:endParaRPr lang="ro-RO" sz="1800" dirty="0"/>
          </a:p>
        </p:txBody>
      </p:sp>
      <p:sp>
        <p:nvSpPr>
          <p:cNvPr id="5" name="Title 1"/>
          <p:cNvSpPr>
            <a:spLocks noGrp="1"/>
          </p:cNvSpPr>
          <p:nvPr>
            <p:ph type="title"/>
          </p:nvPr>
        </p:nvSpPr>
        <p:spPr>
          <a:xfrm>
            <a:off x="0" y="1"/>
            <a:ext cx="7086600" cy="927099"/>
          </a:xfrm>
        </p:spPr>
        <p:txBody>
          <a:bodyPr/>
          <a:lstStyle/>
          <a:p>
            <a:r>
              <a:rPr lang="ro-RO" dirty="0" err="1"/>
              <a:t>Road</a:t>
            </a:r>
            <a:r>
              <a:rPr lang="ro-RO" dirty="0"/>
              <a:t> </a:t>
            </a:r>
            <a:r>
              <a:rPr lang="ro-RO" dirty="0" err="1"/>
              <a:t>Map</a:t>
            </a:r>
            <a:r>
              <a:rPr lang="ro-RO" dirty="0"/>
              <a:t> - Foia de parcurs</a:t>
            </a:r>
            <a:endParaRPr lang="en-US" dirty="0"/>
          </a:p>
        </p:txBody>
      </p:sp>
    </p:spTree>
    <p:extLst>
      <p:ext uri="{BB962C8B-B14F-4D97-AF65-F5344CB8AC3E}">
        <p14:creationId xmlns:p14="http://schemas.microsoft.com/office/powerpoint/2010/main" val="117384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01144"/>
            <a:ext cx="7886700" cy="5075819"/>
          </a:xfrm>
        </p:spPr>
        <p:txBody>
          <a:bodyPr>
            <a:normAutofit fontScale="92500" lnSpcReduction="20000"/>
          </a:bodyPr>
          <a:lstStyle/>
          <a:p>
            <a:pPr lvl="0"/>
            <a:r>
              <a:rPr lang="ro-RO" dirty="0"/>
              <a:t>Excluderea din componența Consiliilor de administrație a reprezentanților elevilor sau cel puțin recuzarea acestora în situațiile când sunt discutate aspecte ce țin de sancționarea disciplinară a personalului instituției. Argumentul invocat se referă la pierderea autorității în fața elevilorlor în situația când un cadru didactic este sancționat disciplinar.</a:t>
            </a:r>
          </a:p>
          <a:p>
            <a:pPr lvl="0"/>
            <a:r>
              <a:rPr lang="ro-RO" dirty="0"/>
              <a:t>Reducerea tarifelor contribuției de asigurări sociale de stat obligatorii, datorată de angajatori la 18% la fondul de salarizare și la alte recompense pentru instituțiile de învățământ profesional tehnic.</a:t>
            </a:r>
          </a:p>
          <a:p>
            <a:pPr lvl="0"/>
            <a:r>
              <a:rPr lang="ro-RO" dirty="0"/>
              <a:t>De clarificat aspectele privind aprobarea transmiterii în locațiune a imobilelor aflate în administrarea instituțiilor de învățământ profesioanl tehnic.</a:t>
            </a:r>
          </a:p>
          <a:p>
            <a:pPr lvl="0"/>
            <a:r>
              <a:rPr lang="ro-RO" dirty="0"/>
              <a:t>Întreținerea căminelor și plata pentru cazarea în cămine...</a:t>
            </a:r>
          </a:p>
          <a:p>
            <a:pPr lvl="0"/>
            <a:endParaRPr lang="ro-RO" dirty="0"/>
          </a:p>
          <a:p>
            <a:pPr algn="just"/>
            <a:endParaRPr lang="ro-RO" sz="1800" dirty="0"/>
          </a:p>
        </p:txBody>
      </p:sp>
      <p:sp>
        <p:nvSpPr>
          <p:cNvPr id="5" name="Title 1"/>
          <p:cNvSpPr>
            <a:spLocks noGrp="1"/>
          </p:cNvSpPr>
          <p:nvPr>
            <p:ph type="title"/>
          </p:nvPr>
        </p:nvSpPr>
        <p:spPr>
          <a:xfrm>
            <a:off x="0" y="1"/>
            <a:ext cx="7086600" cy="927099"/>
          </a:xfrm>
        </p:spPr>
        <p:txBody>
          <a:bodyPr/>
          <a:lstStyle/>
          <a:p>
            <a:r>
              <a:rPr lang="x-none" dirty="0"/>
              <a:t>Provocări, Probleme, Perspective ...</a:t>
            </a:r>
            <a:endParaRPr lang="en-US" dirty="0"/>
          </a:p>
        </p:txBody>
      </p:sp>
    </p:spTree>
    <p:extLst>
      <p:ext uri="{BB962C8B-B14F-4D97-AF65-F5344CB8AC3E}">
        <p14:creationId xmlns:p14="http://schemas.microsoft.com/office/powerpoint/2010/main" val="199005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Autogestiunea financiar-economică</a:t>
            </a:r>
            <a:endParaRPr lang="en-US" dirty="0"/>
          </a:p>
        </p:txBody>
      </p:sp>
      <p:sp>
        <p:nvSpPr>
          <p:cNvPr id="5" name="Slide Number Placeholder 4"/>
          <p:cNvSpPr>
            <a:spLocks noGrp="1"/>
          </p:cNvSpPr>
          <p:nvPr>
            <p:ph type="sldNum" sz="quarter" idx="12"/>
          </p:nvPr>
        </p:nvSpPr>
        <p:spPr/>
        <p:txBody>
          <a:bodyPr/>
          <a:lstStyle/>
          <a:p>
            <a:fld id="{9DB1B711-F118-FD47-BA4A-A436BA8EC516}" type="slidenum">
              <a:rPr lang="en-US" smtClean="0"/>
              <a:t>3</a:t>
            </a:fld>
            <a:endParaRPr lang="en-US"/>
          </a:p>
        </p:txBody>
      </p:sp>
      <p:graphicFrame>
        <p:nvGraphicFramePr>
          <p:cNvPr id="6" name="Content Placeholder 5">
            <a:extLst>
              <a:ext uri="{FF2B5EF4-FFF2-40B4-BE49-F238E27FC236}">
                <a16:creationId xmlns:a16="http://schemas.microsoft.com/office/drawing/2014/main" id="{7D787A24-2ACA-4B59-9106-31639468D1A8}"/>
              </a:ext>
            </a:extLst>
          </p:cNvPr>
          <p:cNvGraphicFramePr>
            <a:graphicFrameLocks noGrp="1"/>
          </p:cNvGraphicFramePr>
          <p:nvPr>
            <p:ph idx="1"/>
            <p:extLst>
              <p:ext uri="{D42A27DB-BD31-4B8C-83A1-F6EECF244321}">
                <p14:modId xmlns:p14="http://schemas.microsoft.com/office/powerpoint/2010/main" val="3407483556"/>
              </p:ext>
            </p:extLst>
          </p:nvPr>
        </p:nvGraphicFramePr>
        <p:xfrm>
          <a:off x="566738" y="1398588"/>
          <a:ext cx="8180387" cy="4957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58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01144"/>
            <a:ext cx="7886700" cy="5075819"/>
          </a:xfrm>
        </p:spPr>
        <p:txBody>
          <a:bodyPr>
            <a:normAutofit fontScale="92500"/>
          </a:bodyPr>
          <a:lstStyle/>
          <a:p>
            <a:pPr algn="just"/>
            <a:r>
              <a:rPr lang="ro-RO" sz="2400" dirty="0"/>
              <a:t>Limitări ale autonomiei administrative și organizaționale, mai ales în ceea ce privește gestiunea resurselor umane. Chiar dacă Consilul de administrație al instituțiilor are prerogativa aprobării statelor-tip și a schemei de încadrare în limita bugetului aprobat pe anul respectiv, totuți instituțiile nu sunt scutite de obligația de prezentare anuală fondatorului pentru aprobare a proiectului statelor de personal. </a:t>
            </a:r>
          </a:p>
          <a:p>
            <a:pPr algn="just"/>
            <a:r>
              <a:rPr lang="ro-RO" sz="2400" dirty="0"/>
              <a:t>Finanțarea publică a instituțiilor de învățământ profesional tehnic nu ia în considerare performanța acestora. Acest fapt ar putea contribui la creșterea unei concurențe sănătoase între instituții, precum și la motivarea internă a întregii comunități de a contribui la creșterea calității serviciile de instruire oferite. </a:t>
            </a:r>
          </a:p>
          <a:p>
            <a:pPr algn="just"/>
            <a:r>
              <a:rPr lang="ro-RO" sz="2400" dirty="0"/>
              <a:t>Colaborare redusă între mediul de afaceri și instituțiile de învățământ profesional tehnic, în deosebi în ceea ce privește atragerea fondurilor pentru dezvoltarea parteneriatelor. </a:t>
            </a:r>
          </a:p>
          <a:p>
            <a:pPr algn="just"/>
            <a:endParaRPr lang="ro-RO" sz="2000" dirty="0"/>
          </a:p>
        </p:txBody>
      </p:sp>
      <p:sp>
        <p:nvSpPr>
          <p:cNvPr id="5" name="Title 1"/>
          <p:cNvSpPr>
            <a:spLocks noGrp="1"/>
          </p:cNvSpPr>
          <p:nvPr>
            <p:ph type="title"/>
          </p:nvPr>
        </p:nvSpPr>
        <p:spPr>
          <a:xfrm>
            <a:off x="0" y="1"/>
            <a:ext cx="7086600" cy="927099"/>
          </a:xfrm>
        </p:spPr>
        <p:txBody>
          <a:bodyPr/>
          <a:lstStyle/>
          <a:p>
            <a:r>
              <a:rPr lang="x-none" dirty="0"/>
              <a:t>Provocări, Probleme, Perspective ...</a:t>
            </a:r>
            <a:endParaRPr lang="en-US" dirty="0"/>
          </a:p>
        </p:txBody>
      </p:sp>
    </p:spTree>
    <p:extLst>
      <p:ext uri="{BB962C8B-B14F-4D97-AF65-F5344CB8AC3E}">
        <p14:creationId xmlns:p14="http://schemas.microsoft.com/office/powerpoint/2010/main" val="2671010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33A095C-3F5A-4E96-9727-781F7FE80445}"/>
              </a:ext>
            </a:extLst>
          </p:cNvPr>
          <p:cNvPicPr>
            <a:picLocks noGrp="1" noChangeAspect="1"/>
          </p:cNvPicPr>
          <p:nvPr>
            <p:ph idx="1"/>
          </p:nvPr>
        </p:nvPicPr>
        <p:blipFill>
          <a:blip r:embed="rId3"/>
          <a:stretch>
            <a:fillRect/>
          </a:stretch>
        </p:blipFill>
        <p:spPr>
          <a:xfrm>
            <a:off x="1147743" y="1101725"/>
            <a:ext cx="6848513" cy="5075238"/>
          </a:xfrm>
        </p:spPr>
      </p:pic>
      <p:sp>
        <p:nvSpPr>
          <p:cNvPr id="5" name="Title 1"/>
          <p:cNvSpPr>
            <a:spLocks noGrp="1"/>
          </p:cNvSpPr>
          <p:nvPr>
            <p:ph type="title"/>
          </p:nvPr>
        </p:nvSpPr>
        <p:spPr>
          <a:xfrm>
            <a:off x="0" y="1"/>
            <a:ext cx="7086600" cy="927099"/>
          </a:xfrm>
        </p:spPr>
        <p:txBody>
          <a:bodyPr/>
          <a:lstStyle/>
          <a:p>
            <a:r>
              <a:rPr lang="x-none" dirty="0"/>
              <a:t>Provocări, Probleme, Perspective ...</a:t>
            </a:r>
            <a:endParaRPr lang="en-US" dirty="0"/>
          </a:p>
        </p:txBody>
      </p:sp>
    </p:spTree>
    <p:extLst>
      <p:ext uri="{BB962C8B-B14F-4D97-AF65-F5344CB8AC3E}">
        <p14:creationId xmlns:p14="http://schemas.microsoft.com/office/powerpoint/2010/main" val="3174381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99284"/>
            <a:ext cx="7886700" cy="4777679"/>
          </a:xfrm>
        </p:spPr>
        <p:txBody>
          <a:bodyPr>
            <a:normAutofit fontScale="92500" lnSpcReduction="10000"/>
          </a:bodyPr>
          <a:lstStyle/>
          <a:p>
            <a:pPr>
              <a:lnSpc>
                <a:spcPct val="80000"/>
              </a:lnSpc>
              <a:buClr>
                <a:srgbClr val="1A4E79"/>
              </a:buClr>
            </a:pPr>
            <a:endParaRPr lang="ro-RO" altLang="ro-RO" i="1" dirty="0">
              <a:solidFill>
                <a:srgbClr val="1A4E79"/>
              </a:solidFill>
              <a:effectLst>
                <a:outerShdw blurRad="38100" dist="38100" dir="2700000" algn="tl">
                  <a:srgbClr val="FFFFFF"/>
                </a:outerShdw>
              </a:effectLst>
            </a:endParaRPr>
          </a:p>
          <a:p>
            <a:pPr marL="0" indent="0">
              <a:lnSpc>
                <a:spcPct val="80000"/>
              </a:lnSpc>
              <a:buClr>
                <a:srgbClr val="1A4E79"/>
              </a:buClr>
              <a:buNone/>
            </a:pPr>
            <a:r>
              <a:rPr lang="ro-RO" dirty="0">
                <a:solidFill>
                  <a:srgbClr val="FF0000"/>
                </a:solidFill>
              </a:rPr>
              <a:t>„Fiecare are dreptate şi fiecare se înşeală”. „Un om nu poate afla singur adevărul, ci doar o parte din el. Dar dacă lucrăm împreună, fiecare adăugând partea lui întregului, putem afla înţelepciunea”.</a:t>
            </a:r>
          </a:p>
          <a:p>
            <a:pPr>
              <a:lnSpc>
                <a:spcPct val="80000"/>
              </a:lnSpc>
              <a:buClr>
                <a:srgbClr val="1A4E79"/>
              </a:buClr>
            </a:pPr>
            <a:endParaRPr lang="ro-RO" altLang="ro-RO" i="1" dirty="0">
              <a:solidFill>
                <a:srgbClr val="FF0000"/>
              </a:solidFill>
              <a:effectLst>
                <a:outerShdw blurRad="38100" dist="38100" dir="2700000" algn="tl">
                  <a:srgbClr val="FFFFFF"/>
                </a:outerShdw>
              </a:effectLst>
            </a:endParaRPr>
          </a:p>
          <a:p>
            <a:pPr>
              <a:lnSpc>
                <a:spcPct val="80000"/>
              </a:lnSpc>
              <a:buClr>
                <a:srgbClr val="1A4E79"/>
              </a:buClr>
            </a:pPr>
            <a:r>
              <a:rPr lang="ro-RO" altLang="ro-RO" i="1" dirty="0">
                <a:solidFill>
                  <a:srgbClr val="1A4E79"/>
                </a:solidFill>
                <a:effectLst>
                  <a:outerShdw blurRad="38100" dist="38100" dir="2700000" algn="tl">
                    <a:srgbClr val="FFFFFF"/>
                  </a:outerShdw>
                </a:effectLst>
              </a:rPr>
              <a:t>Complexitatea proceselor...</a:t>
            </a:r>
          </a:p>
          <a:p>
            <a:pPr>
              <a:lnSpc>
                <a:spcPct val="80000"/>
              </a:lnSpc>
              <a:buClr>
                <a:srgbClr val="1A4E79"/>
              </a:buClr>
            </a:pPr>
            <a:r>
              <a:rPr lang="ro-RO" altLang="ro-RO" i="1" dirty="0">
                <a:solidFill>
                  <a:srgbClr val="1A4E79"/>
                </a:solidFill>
              </a:rPr>
              <a:t>Diversitatea şi numărul actorilor….</a:t>
            </a:r>
          </a:p>
          <a:p>
            <a:pPr>
              <a:lnSpc>
                <a:spcPct val="80000"/>
              </a:lnSpc>
              <a:buClr>
                <a:srgbClr val="1A4E79"/>
              </a:buClr>
            </a:pPr>
            <a:r>
              <a:rPr lang="ro-RO" altLang="ro-RO" i="1" dirty="0">
                <a:solidFill>
                  <a:srgbClr val="1A4E79"/>
                </a:solidFill>
              </a:rPr>
              <a:t>Rezistenţa la schimbare…</a:t>
            </a:r>
          </a:p>
          <a:p>
            <a:pPr>
              <a:lnSpc>
                <a:spcPct val="80000"/>
              </a:lnSpc>
              <a:buClr>
                <a:srgbClr val="1A4E79"/>
              </a:buClr>
            </a:pPr>
            <a:r>
              <a:rPr lang="ro-RO" altLang="ro-RO" i="1" dirty="0">
                <a:solidFill>
                  <a:srgbClr val="1A4E79"/>
                </a:solidFill>
              </a:rPr>
              <a:t>Resurse….</a:t>
            </a:r>
          </a:p>
          <a:p>
            <a:pPr>
              <a:lnSpc>
                <a:spcPct val="80000"/>
              </a:lnSpc>
              <a:buClr>
                <a:srgbClr val="1A4E79"/>
              </a:buClr>
            </a:pPr>
            <a:r>
              <a:rPr lang="ro-RO" altLang="ro-RO" i="1" dirty="0">
                <a:solidFill>
                  <a:srgbClr val="1A4E79"/>
                </a:solidFill>
              </a:rPr>
              <a:t>Timp……</a:t>
            </a:r>
          </a:p>
          <a:p>
            <a:pPr>
              <a:lnSpc>
                <a:spcPct val="80000"/>
              </a:lnSpc>
              <a:buClr>
                <a:srgbClr val="1A4E79"/>
              </a:buClr>
            </a:pPr>
            <a:r>
              <a:rPr lang="ro-RO" altLang="ro-RO" i="1" dirty="0">
                <a:solidFill>
                  <a:srgbClr val="1A4E79"/>
                </a:solidFill>
              </a:rPr>
              <a:t>Perseverență...</a:t>
            </a:r>
            <a:endParaRPr lang="ru-RU" altLang="ro-RO" i="1" dirty="0">
              <a:solidFill>
                <a:srgbClr val="1A4E79"/>
              </a:solidFill>
            </a:endParaRPr>
          </a:p>
          <a:p>
            <a:pPr algn="just"/>
            <a:endParaRPr lang="ro-RO" dirty="0"/>
          </a:p>
        </p:txBody>
      </p:sp>
      <p:pic>
        <p:nvPicPr>
          <p:cNvPr id="5" name="Content Placeholder 1">
            <a:extLst>
              <a:ext uri="{FF2B5EF4-FFF2-40B4-BE49-F238E27FC236}">
                <a16:creationId xmlns:a16="http://schemas.microsoft.com/office/drawing/2014/main" id="{7D6C1FDC-F05C-45BD-AC36-1E57AA14645D}"/>
              </a:ext>
            </a:extLst>
          </p:cNvPr>
          <p:cNvPicPr>
            <a:picLocks noChangeAspect="1"/>
          </p:cNvPicPr>
          <p:nvPr/>
        </p:nvPicPr>
        <p:blipFill rotWithShape="1">
          <a:blip r:embed="rId3">
            <a:extLst>
              <a:ext uri="{28A0092B-C50C-407E-A947-70E740481C1C}">
                <a14:useLocalDpi xmlns:a14="http://schemas.microsoft.com/office/drawing/2010/main" val="0"/>
              </a:ext>
            </a:extLst>
          </a:blip>
          <a:srcRect l="4841" r="5682" b="19678"/>
          <a:stretch/>
        </p:blipFill>
        <p:spPr>
          <a:xfrm>
            <a:off x="5000017" y="4221862"/>
            <a:ext cx="3515333" cy="1659262"/>
          </a:xfrm>
          <a:prstGeom prst="rect">
            <a:avLst/>
          </a:prstGeom>
        </p:spPr>
      </p:pic>
      <p:sp>
        <p:nvSpPr>
          <p:cNvPr id="6" name="Title 1"/>
          <p:cNvSpPr>
            <a:spLocks noGrp="1"/>
          </p:cNvSpPr>
          <p:nvPr>
            <p:ph type="title"/>
          </p:nvPr>
        </p:nvSpPr>
        <p:spPr>
          <a:xfrm>
            <a:off x="0" y="1"/>
            <a:ext cx="7086600" cy="927099"/>
          </a:xfrm>
        </p:spPr>
        <p:txBody>
          <a:bodyPr/>
          <a:lstStyle/>
          <a:p>
            <a:r>
              <a:rPr lang="x-none" dirty="0"/>
              <a:t>Provocări, Probleme, Perspective ...</a:t>
            </a:r>
            <a:endParaRPr lang="en-US" dirty="0"/>
          </a:p>
        </p:txBody>
      </p:sp>
    </p:spTree>
    <p:extLst>
      <p:ext uri="{BB962C8B-B14F-4D97-AF65-F5344CB8AC3E}">
        <p14:creationId xmlns:p14="http://schemas.microsoft.com/office/powerpoint/2010/main" val="3253134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8100" y="4198513"/>
            <a:ext cx="5295900" cy="2659487"/>
          </a:xfrm>
        </p:spPr>
        <p:txBody>
          <a:bodyPr>
            <a:normAutofit/>
          </a:bodyPr>
          <a:lstStyle/>
          <a:p>
            <a:r>
              <a:rPr lang="x-none" sz="5400" dirty="0">
                <a:solidFill>
                  <a:srgbClr val="1A4E79"/>
                </a:solidFill>
              </a:rPr>
              <a:t>Întrebări...</a:t>
            </a:r>
            <a:endParaRPr lang="en-US" sz="5400" dirty="0">
              <a:solidFill>
                <a:srgbClr val="1A4E79"/>
              </a:solidFill>
            </a:endParaRPr>
          </a:p>
        </p:txBody>
      </p:sp>
      <p:sp>
        <p:nvSpPr>
          <p:cNvPr id="5" name="Title 1"/>
          <p:cNvSpPr txBox="1">
            <a:spLocks/>
          </p:cNvSpPr>
          <p:nvPr/>
        </p:nvSpPr>
        <p:spPr>
          <a:xfrm>
            <a:off x="183716" y="5807615"/>
            <a:ext cx="3357974" cy="699552"/>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2000" b="1" dirty="0">
                <a:solidFill>
                  <a:schemeClr val="bg1"/>
                </a:solidFill>
                <a:latin typeface="PT Sans" panose="020B0503020203020204" pitchFamily="34" charset="-52"/>
                <a:ea typeface="PT Sans" panose="020B0503020203020204" pitchFamily="34" charset="-52"/>
                <a:cs typeface="Arial" charset="0"/>
              </a:rPr>
              <a:t>Daniela Pojar</a:t>
            </a:r>
            <a:endParaRPr lang="en-US" sz="2000" b="1" dirty="0">
              <a:solidFill>
                <a:schemeClr val="bg1"/>
              </a:solidFill>
              <a:latin typeface="PT Sans" panose="020B0503020203020204" pitchFamily="34" charset="-52"/>
              <a:ea typeface="PT Sans" panose="020B0503020203020204" pitchFamily="34" charset="-52"/>
              <a:cs typeface="Arial" charset="0"/>
            </a:endParaRPr>
          </a:p>
          <a:p>
            <a:pPr algn="l">
              <a:spcBef>
                <a:spcPts val="600"/>
              </a:spcBef>
            </a:pPr>
            <a:r>
              <a:rPr lang="ro-RO" sz="1600" dirty="0">
                <a:solidFill>
                  <a:schemeClr val="bg2">
                    <a:lumMod val="75000"/>
                  </a:schemeClr>
                </a:solidFill>
                <a:latin typeface="Arial" charset="0"/>
                <a:ea typeface="Arial" charset="0"/>
                <a:cs typeface="Arial" charset="0"/>
              </a:rPr>
              <a:t>Șef Direcția managementul resurselor UTM</a:t>
            </a:r>
            <a:endParaRPr lang="en-GB" sz="1600" dirty="0">
              <a:solidFill>
                <a:schemeClr val="bg2">
                  <a:lumMod val="75000"/>
                </a:schemeClr>
              </a:solidFill>
              <a:latin typeface="Arial" charset="0"/>
              <a:ea typeface="Arial" charset="0"/>
              <a:cs typeface="Arial" charset="0"/>
            </a:endParaRPr>
          </a:p>
        </p:txBody>
      </p:sp>
    </p:spTree>
    <p:extLst>
      <p:ext uri="{BB962C8B-B14F-4D97-AF65-F5344CB8AC3E}">
        <p14:creationId xmlns:p14="http://schemas.microsoft.com/office/powerpoint/2010/main" val="165625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Autonomie</a:t>
            </a:r>
            <a:r>
              <a:rPr lang="en-US" dirty="0"/>
              <a:t> </a:t>
            </a:r>
            <a:r>
              <a:rPr lang="en-US" dirty="0" err="1"/>
              <a:t>financiar</a:t>
            </a:r>
            <a:r>
              <a:rPr lang="ro-RO" dirty="0"/>
              <a:t>ă  VET</a:t>
            </a:r>
            <a:endParaRPr lang="en-US" dirty="0"/>
          </a:p>
        </p:txBody>
      </p:sp>
      <p:sp>
        <p:nvSpPr>
          <p:cNvPr id="5" name="Slide Number Placeholder 4"/>
          <p:cNvSpPr>
            <a:spLocks noGrp="1"/>
          </p:cNvSpPr>
          <p:nvPr>
            <p:ph type="sldNum" sz="quarter" idx="12"/>
          </p:nvPr>
        </p:nvSpPr>
        <p:spPr/>
        <p:txBody>
          <a:bodyPr/>
          <a:lstStyle/>
          <a:p>
            <a:fld id="{9DB1B711-F118-FD47-BA4A-A436BA8EC516}" type="slidenum">
              <a:rPr lang="en-US" smtClean="0"/>
              <a:t>4</a:t>
            </a:fld>
            <a:endParaRPr lang="en-US"/>
          </a:p>
        </p:txBody>
      </p:sp>
      <p:sp>
        <p:nvSpPr>
          <p:cNvPr id="9" name="Content Placeholder 8">
            <a:extLst>
              <a:ext uri="{FF2B5EF4-FFF2-40B4-BE49-F238E27FC236}">
                <a16:creationId xmlns:a16="http://schemas.microsoft.com/office/drawing/2014/main" id="{D357F37E-638B-497B-8FC2-03E73C0C0F26}"/>
              </a:ext>
            </a:extLst>
          </p:cNvPr>
          <p:cNvSpPr>
            <a:spLocks noGrp="1"/>
          </p:cNvSpPr>
          <p:nvPr>
            <p:ph idx="1"/>
          </p:nvPr>
        </p:nvSpPr>
        <p:spPr>
          <a:xfrm>
            <a:off x="628650" y="1193800"/>
            <a:ext cx="7886700" cy="4983163"/>
          </a:xfrm>
        </p:spPr>
        <p:txBody>
          <a:bodyPr/>
          <a:lstStyle/>
          <a:p>
            <a:pPr marL="0" indent="0" algn="just">
              <a:buNone/>
            </a:pPr>
            <a:r>
              <a:rPr lang="ro-RO" sz="2400" b="1" dirty="0"/>
              <a:t>Autonomia financiară </a:t>
            </a:r>
            <a:r>
              <a:rPr lang="ro-RO" sz="2400" dirty="0"/>
              <a:t>a instituțiilor de învățământ profesional tehnic se materializează în dreptul acestora de a obţine şi utiliza, în condiţiile legii, venituri proprii, provenite din taxele achitate de persoane fizice şi juridice interesate, inclusiv din străinătate, pentru studii, perfecţionare şi recalificare profesională pe bază de contract, inclusiv de a  deține conturi în contul unic trezorerial al Ministerului Finanțelor şi pot desfășura activităţi economice, în conformitate cu actele normative. </a:t>
            </a:r>
          </a:p>
          <a:p>
            <a:pPr marL="0" indent="0" algn="just">
              <a:buNone/>
            </a:pPr>
            <a:endParaRPr lang="ro-RO" dirty="0"/>
          </a:p>
        </p:txBody>
      </p:sp>
      <p:pic>
        <p:nvPicPr>
          <p:cNvPr id="16" name="Picture 15">
            <a:extLst>
              <a:ext uri="{FF2B5EF4-FFF2-40B4-BE49-F238E27FC236}">
                <a16:creationId xmlns:a16="http://schemas.microsoft.com/office/drawing/2014/main" id="{103E913C-9AA9-4BA4-A8B0-2FD54886A6DC}"/>
              </a:ext>
            </a:extLst>
          </p:cNvPr>
          <p:cNvPicPr>
            <a:picLocks noChangeAspect="1"/>
          </p:cNvPicPr>
          <p:nvPr/>
        </p:nvPicPr>
        <p:blipFill>
          <a:blip r:embed="rId2"/>
          <a:stretch>
            <a:fillRect/>
          </a:stretch>
        </p:blipFill>
        <p:spPr>
          <a:xfrm>
            <a:off x="3157537" y="4153294"/>
            <a:ext cx="2828925" cy="1619250"/>
          </a:xfrm>
          <a:prstGeom prst="rect">
            <a:avLst/>
          </a:prstGeom>
        </p:spPr>
      </p:pic>
    </p:spTree>
    <p:extLst>
      <p:ext uri="{BB962C8B-B14F-4D97-AF65-F5344CB8AC3E}">
        <p14:creationId xmlns:p14="http://schemas.microsoft.com/office/powerpoint/2010/main" val="274315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605307" y="1193800"/>
            <a:ext cx="8142085" cy="5162551"/>
          </a:xfrm>
        </p:spPr>
        <p:txBody>
          <a:bodyPr>
            <a:normAutofit/>
          </a:bodyPr>
          <a:lstStyle/>
          <a:p>
            <a:pPr marL="0" indent="0">
              <a:buNone/>
            </a:pPr>
            <a:r>
              <a:rPr lang="ro-RO" sz="2400" b="1" dirty="0">
                <a:solidFill>
                  <a:srgbClr val="1A4E79"/>
                </a:solidFill>
              </a:rPr>
              <a:t>Codul Educației a RM   </a:t>
            </a:r>
          </a:p>
          <a:p>
            <a:pPr marL="0" indent="0">
              <a:buNone/>
            </a:pPr>
            <a:r>
              <a:rPr lang="ro-RO" sz="2400" b="1" dirty="0">
                <a:solidFill>
                  <a:srgbClr val="1A4E79"/>
                </a:solidFill>
              </a:rPr>
              <a:t>Art. </a:t>
            </a:r>
            <a:r>
              <a:rPr lang="en-US" sz="2400" b="1" dirty="0">
                <a:solidFill>
                  <a:srgbClr val="1A4E79"/>
                </a:solidFill>
              </a:rPr>
              <a:t>145</a:t>
            </a:r>
            <a:endParaRPr lang="en-US" sz="2400" i="1" dirty="0">
              <a:solidFill>
                <a:srgbClr val="1A4E79"/>
              </a:solidFill>
            </a:endParaRPr>
          </a:p>
          <a:p>
            <a:pPr marL="0" indent="0" algn="just">
              <a:buNone/>
            </a:pPr>
            <a:endParaRPr lang="en-US" sz="1600" b="1" dirty="0">
              <a:solidFill>
                <a:srgbClr val="FF0000"/>
              </a:solidFill>
            </a:endParaRPr>
          </a:p>
          <a:p>
            <a:pPr marL="0" indent="0" algn="just">
              <a:buNone/>
            </a:pPr>
            <a:r>
              <a:rPr lang="vi-VN" sz="2400" dirty="0">
                <a:latin typeface="Calibri" panose="020F0502020204030204" pitchFamily="34" charset="0"/>
              </a:rPr>
              <a:t>(4) Instituţiile de învăţăm</a:t>
            </a:r>
            <a:r>
              <a:rPr lang="ro-RO" sz="2400" dirty="0">
                <a:latin typeface="Calibri" panose="020F0502020204030204" pitchFamily="34" charset="0"/>
              </a:rPr>
              <a:t>â</a:t>
            </a:r>
            <a:r>
              <a:rPr lang="vi-VN" sz="2400" dirty="0">
                <a:latin typeface="Calibri" panose="020F0502020204030204" pitchFamily="34" charset="0"/>
              </a:rPr>
              <a:t>nt profesional tehnic, de învăţăm</a:t>
            </a:r>
            <a:r>
              <a:rPr lang="ro-RO" sz="2400" dirty="0">
                <a:latin typeface="Calibri" panose="020F0502020204030204" pitchFamily="34" charset="0"/>
              </a:rPr>
              <a:t>â</a:t>
            </a:r>
            <a:r>
              <a:rPr lang="vi-VN" sz="2400" dirty="0">
                <a:latin typeface="Calibri" panose="020F0502020204030204" pitchFamily="34" charset="0"/>
              </a:rPr>
              <a:t>nt superior şi de formare continuă pot obţine şi utiliza, în condiţiile legii, venituri proprii, provenite din taxele achitate de persoane fizice şi juridice interesate, inclusiv din străinătate, pentru studii, perfec­ţio­nare şi recalificare profesională pe bază de contract.</a:t>
            </a:r>
            <a:endParaRPr lang="en-US" sz="2400" dirty="0">
              <a:latin typeface="Calibri" panose="020F0502020204030204" pitchFamily="34" charset="0"/>
            </a:endParaRPr>
          </a:p>
          <a:p>
            <a:pPr marL="0" indent="0" algn="just">
              <a:spcBef>
                <a:spcPts val="1200"/>
              </a:spcBef>
              <a:buNone/>
            </a:pPr>
            <a:r>
              <a:rPr lang="vi-VN" sz="2400" dirty="0">
                <a:latin typeface="Calibri" panose="020F0502020204030204" pitchFamily="34" charset="0"/>
              </a:rPr>
              <a:t>(5) </a:t>
            </a:r>
            <a:r>
              <a:rPr lang="vi-VN" sz="2400" dirty="0">
                <a:solidFill>
                  <a:srgbClr val="FF0000"/>
                </a:solidFill>
                <a:latin typeface="Calibri" panose="020F0502020204030204" pitchFamily="34" charset="0"/>
              </a:rPr>
              <a:t>Instituţiile de învăţăm</a:t>
            </a:r>
            <a:r>
              <a:rPr lang="ro-RO" sz="2400" dirty="0">
                <a:solidFill>
                  <a:srgbClr val="FF0000"/>
                </a:solidFill>
                <a:latin typeface="Calibri" panose="020F0502020204030204" pitchFamily="34" charset="0"/>
              </a:rPr>
              <a:t>â</a:t>
            </a:r>
            <a:r>
              <a:rPr lang="vi-VN" sz="2400" dirty="0">
                <a:solidFill>
                  <a:srgbClr val="FF0000"/>
                </a:solidFill>
                <a:latin typeface="Calibri" panose="020F0502020204030204" pitchFamily="34" charset="0"/>
              </a:rPr>
              <a:t>nt profesional tehnic</a:t>
            </a:r>
            <a:r>
              <a:rPr lang="vi-VN" sz="2400" dirty="0">
                <a:latin typeface="Calibri" panose="020F0502020204030204" pitchFamily="34" charset="0"/>
              </a:rPr>
              <a:t>, superior şi de formare continuă </a:t>
            </a:r>
            <a:r>
              <a:rPr lang="vi-VN" sz="2400" dirty="0">
                <a:solidFill>
                  <a:srgbClr val="FF0000"/>
                </a:solidFill>
                <a:latin typeface="Calibri" panose="020F0502020204030204" pitchFamily="34" charset="0"/>
              </a:rPr>
              <a:t>funcţionează în regim de autogestiune financiar-economică </a:t>
            </a:r>
            <a:r>
              <a:rPr lang="vi-VN" sz="2400" dirty="0">
                <a:latin typeface="Calibri" panose="020F0502020204030204" pitchFamily="34" charset="0"/>
              </a:rPr>
              <a:t>şi pot desfăşura activităţi economice, în conformitate cu legislaţia în vigoare.</a:t>
            </a:r>
            <a:r>
              <a:rPr lang="vi-VN" sz="1600" dirty="0"/>
              <a:t>  </a:t>
            </a:r>
            <a:endParaRPr lang="en-US" sz="1600" dirty="0"/>
          </a:p>
        </p:txBody>
      </p:sp>
      <p:sp>
        <p:nvSpPr>
          <p:cNvPr id="15" name="Slide Number Placeholder 14"/>
          <p:cNvSpPr>
            <a:spLocks noGrp="1"/>
          </p:cNvSpPr>
          <p:nvPr>
            <p:ph type="sldNum" sz="quarter" idx="12"/>
          </p:nvPr>
        </p:nvSpPr>
        <p:spPr/>
        <p:txBody>
          <a:bodyPr/>
          <a:lstStyle/>
          <a:p>
            <a:fld id="{9DB1B711-F118-FD47-BA4A-A436BA8EC516}" type="slidenum">
              <a:rPr lang="en-US" smtClean="0"/>
              <a:t>5</a:t>
            </a:fld>
            <a:endParaRPr lang="en-US"/>
          </a:p>
        </p:txBody>
      </p:sp>
      <p:sp>
        <p:nvSpPr>
          <p:cNvPr id="8" name="Title 1"/>
          <p:cNvSpPr>
            <a:spLocks noGrp="1"/>
          </p:cNvSpPr>
          <p:nvPr>
            <p:ph type="title"/>
          </p:nvPr>
        </p:nvSpPr>
        <p:spPr>
          <a:xfrm>
            <a:off x="0" y="1"/>
            <a:ext cx="7086600" cy="927099"/>
          </a:xfrm>
        </p:spPr>
        <p:txBody>
          <a:bodyPr/>
          <a:lstStyle/>
          <a:p>
            <a:r>
              <a:rPr lang="x-none" dirty="0"/>
              <a:t>Cadru legal - VET</a:t>
            </a:r>
            <a:endParaRPr lang="en-US" dirty="0"/>
          </a:p>
        </p:txBody>
      </p:sp>
      <p:pic>
        <p:nvPicPr>
          <p:cNvPr id="9" name="Picture 8">
            <a:extLst>
              <a:ext uri="{FF2B5EF4-FFF2-40B4-BE49-F238E27FC236}">
                <a16:creationId xmlns:a16="http://schemas.microsoft.com/office/drawing/2014/main" id="{8F999E6D-056E-4A6F-9063-78DDCF907F30}"/>
              </a:ext>
            </a:extLst>
          </p:cNvPr>
          <p:cNvPicPr>
            <a:picLocks noChangeAspect="1"/>
          </p:cNvPicPr>
          <p:nvPr/>
        </p:nvPicPr>
        <p:blipFill>
          <a:blip r:embed="rId3"/>
          <a:stretch>
            <a:fillRect/>
          </a:stretch>
        </p:blipFill>
        <p:spPr>
          <a:xfrm>
            <a:off x="6327551" y="999990"/>
            <a:ext cx="2734545" cy="1107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0559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37882" y="1133342"/>
            <a:ext cx="8178084" cy="5223010"/>
          </a:xfrm>
        </p:spPr>
        <p:txBody>
          <a:bodyPr>
            <a:normAutofit/>
          </a:bodyPr>
          <a:lstStyle/>
          <a:p>
            <a:pPr marL="0" indent="0">
              <a:buNone/>
            </a:pPr>
            <a:r>
              <a:rPr lang="ro-RO" sz="2400" b="1" dirty="0">
                <a:solidFill>
                  <a:srgbClr val="1A4E79"/>
                </a:solidFill>
              </a:rPr>
              <a:t>HG nr. 1077 din 23.092016 </a:t>
            </a:r>
            <a:r>
              <a:rPr lang="fr-FR" sz="2400" b="1" dirty="0">
                <a:solidFill>
                  <a:srgbClr val="1A4E79"/>
                </a:solidFill>
              </a:rPr>
              <a:t>instituţiilor </a:t>
            </a:r>
            <a:r>
              <a:rPr lang="fr-FR" sz="2400" b="1" dirty="0" err="1">
                <a:solidFill>
                  <a:srgbClr val="1A4E79"/>
                </a:solidFill>
              </a:rPr>
              <a:t>publice</a:t>
            </a:r>
            <a:r>
              <a:rPr lang="fr-FR" sz="2400" b="1" dirty="0">
                <a:solidFill>
                  <a:srgbClr val="1A4E79"/>
                </a:solidFill>
              </a:rPr>
              <a:t> de </a:t>
            </a:r>
            <a:r>
              <a:rPr lang="fr-FR" sz="2400" b="1" dirty="0" err="1">
                <a:solidFill>
                  <a:srgbClr val="1A4E79"/>
                </a:solidFill>
              </a:rPr>
              <a:t>învăţăm</a:t>
            </a:r>
            <a:r>
              <a:rPr lang="ro-RO" sz="2400" b="1" dirty="0">
                <a:solidFill>
                  <a:srgbClr val="1A4E79"/>
                </a:solidFill>
              </a:rPr>
              <a:t>â</a:t>
            </a:r>
            <a:r>
              <a:rPr lang="fr-FR" sz="2400" b="1" dirty="0">
                <a:solidFill>
                  <a:srgbClr val="1A4E79"/>
                </a:solidFill>
              </a:rPr>
              <a:t>nt </a:t>
            </a:r>
            <a:r>
              <a:rPr lang="fr-FR" sz="2400" b="1" dirty="0" err="1">
                <a:solidFill>
                  <a:srgbClr val="1A4E79"/>
                </a:solidFill>
              </a:rPr>
              <a:t>profesional</a:t>
            </a:r>
            <a:r>
              <a:rPr lang="fr-FR" sz="2400" b="1" dirty="0">
                <a:solidFill>
                  <a:srgbClr val="1A4E79"/>
                </a:solidFill>
              </a:rPr>
              <a:t> </a:t>
            </a:r>
            <a:r>
              <a:rPr lang="fr-FR" sz="2400" b="1" dirty="0" err="1">
                <a:solidFill>
                  <a:srgbClr val="1A4E79"/>
                </a:solidFill>
              </a:rPr>
              <a:t>tehnic</a:t>
            </a:r>
            <a:endParaRPr lang="fr-FR" sz="2400" b="1" dirty="0">
              <a:solidFill>
                <a:srgbClr val="1A4E79"/>
              </a:solidFill>
            </a:endParaRPr>
          </a:p>
          <a:p>
            <a:pPr marL="0" indent="0" algn="ctr">
              <a:buNone/>
            </a:pPr>
            <a:endParaRPr lang="ro-RO" sz="1800" b="1" dirty="0">
              <a:solidFill>
                <a:srgbClr val="000000"/>
              </a:solidFill>
            </a:endParaRPr>
          </a:p>
          <a:p>
            <a:pPr marL="0" indent="0" algn="just">
              <a:buNone/>
            </a:pPr>
            <a:r>
              <a:rPr lang="en-US" sz="1800" b="1" dirty="0"/>
              <a:t>Pct. 12</a:t>
            </a:r>
            <a:r>
              <a:rPr lang="ro-RO" sz="1800" b="1" dirty="0"/>
              <a:t>: </a:t>
            </a:r>
            <a:r>
              <a:rPr lang="ro-RO" sz="1800" dirty="0"/>
              <a:t>Instituțiile de învăţămînt profesional tehnic funcționează în regim de </a:t>
            </a:r>
            <a:r>
              <a:rPr lang="ro-RO" sz="1800" dirty="0">
                <a:solidFill>
                  <a:srgbClr val="FF0000"/>
                </a:solidFill>
              </a:rPr>
              <a:t>autogestiune financiar-economică</a:t>
            </a:r>
            <a:r>
              <a:rPr lang="ro-RO" sz="1800" dirty="0"/>
              <a:t>, dețin conturi în </a:t>
            </a:r>
            <a:r>
              <a:rPr lang="ro-RO" sz="1800" dirty="0">
                <a:solidFill>
                  <a:srgbClr val="FF0000"/>
                </a:solidFill>
              </a:rPr>
              <a:t>contul unic trezorerial</a:t>
            </a:r>
            <a:r>
              <a:rPr lang="ro-RO" sz="1800" dirty="0"/>
              <a:t> al Ministerului Finanțelor şi pot desfășura activităţi economice, în conformitate cu actele normative.</a:t>
            </a:r>
            <a:endParaRPr lang="ro-RO" sz="1800" dirty="0">
              <a:solidFill>
                <a:srgbClr val="000000"/>
              </a:solidFill>
            </a:endParaRPr>
          </a:p>
          <a:p>
            <a:pPr marL="0" indent="0" algn="just">
              <a:spcBef>
                <a:spcPts val="0"/>
              </a:spcBef>
              <a:buNone/>
            </a:pPr>
            <a:endParaRPr lang="ro-RO" sz="1800" b="1" dirty="0"/>
          </a:p>
          <a:p>
            <a:pPr marL="0" indent="0">
              <a:spcBef>
                <a:spcPts val="0"/>
              </a:spcBef>
              <a:buNone/>
            </a:pPr>
            <a:r>
              <a:rPr lang="en-US" sz="1800" b="1" dirty="0"/>
              <a:t>Pct. </a:t>
            </a:r>
            <a:r>
              <a:rPr lang="ro-RO" sz="1800" b="1" dirty="0"/>
              <a:t>12</a:t>
            </a:r>
            <a:r>
              <a:rPr lang="ro-RO" sz="1800" b="1" baseline="30000" dirty="0"/>
              <a:t>1</a:t>
            </a:r>
            <a:r>
              <a:rPr lang="en-US" sz="1800" b="1" dirty="0"/>
              <a:t> </a:t>
            </a:r>
            <a:r>
              <a:rPr lang="ro-RO" sz="1800" dirty="0">
                <a:solidFill>
                  <a:srgbClr val="FF0000"/>
                </a:solidFill>
              </a:rPr>
              <a:t>Sursele de finanțare</a:t>
            </a:r>
            <a:r>
              <a:rPr lang="ro-RO" sz="1800" dirty="0"/>
              <a:t> a activităţii instituțiilor de învăţămînt profesional tehnic sunt:</a:t>
            </a:r>
            <a:br>
              <a:rPr lang="ro-RO" sz="1800" dirty="0"/>
            </a:br>
            <a:r>
              <a:rPr lang="ro-RO" sz="1800" dirty="0"/>
              <a:t>       a) alocațiile din bugetul de stat conform comenzii de stat aprobate de către Guvern;</a:t>
            </a:r>
          </a:p>
          <a:p>
            <a:pPr marL="0" indent="0" algn="just">
              <a:spcBef>
                <a:spcPts val="0"/>
              </a:spcBef>
              <a:buNone/>
            </a:pPr>
            <a:r>
              <a:rPr lang="ro-RO" sz="1800" dirty="0"/>
              <a:t>      b) taxele de studii achitate de către persoanele fizice şi juridice interesate, inclusiv din străinătate, pentru studii, perfecţionare şi recalificare profesională, pe bază de contract;</a:t>
            </a:r>
          </a:p>
          <a:p>
            <a:pPr marL="0" indent="0" algn="just">
              <a:spcBef>
                <a:spcPts val="0"/>
              </a:spcBef>
              <a:buNone/>
            </a:pPr>
            <a:r>
              <a:rPr lang="ro-RO" sz="1800" dirty="0"/>
              <a:t>       c)veniturile obținute din activitatea de întreprinzător;</a:t>
            </a:r>
          </a:p>
          <a:p>
            <a:pPr marL="0" indent="0" algn="just">
              <a:spcBef>
                <a:spcPts val="0"/>
              </a:spcBef>
              <a:buNone/>
            </a:pPr>
            <a:r>
              <a:rPr lang="ro-RO" sz="1800" dirty="0"/>
              <a:t>       d) alte surse legal constituite.</a:t>
            </a:r>
            <a:endParaRPr lang="en-US" sz="1800" dirty="0">
              <a:solidFill>
                <a:srgbClr val="000000"/>
              </a:solidFill>
            </a:endParaRPr>
          </a:p>
          <a:p>
            <a:pPr marL="0" indent="0" algn="just">
              <a:spcBef>
                <a:spcPts val="0"/>
              </a:spcBef>
              <a:buNone/>
            </a:pPr>
            <a:endParaRPr lang="en-US" sz="1800" dirty="0">
              <a:solidFill>
                <a:srgbClr val="000000"/>
              </a:solidFill>
            </a:endParaRPr>
          </a:p>
          <a:p>
            <a:pPr marL="0" indent="0" algn="just">
              <a:buNone/>
            </a:pPr>
            <a:endParaRPr lang="vi-VN" sz="1600" dirty="0">
              <a:solidFill>
                <a:srgbClr val="000000"/>
              </a:solidFill>
            </a:endParaRPr>
          </a:p>
          <a:p>
            <a:pPr marL="0" indent="0" algn="just">
              <a:buNone/>
            </a:pPr>
            <a:endParaRPr lang="en-US" sz="1600" dirty="0"/>
          </a:p>
        </p:txBody>
      </p:sp>
      <p:sp>
        <p:nvSpPr>
          <p:cNvPr id="15" name="Slide Number Placeholder 14"/>
          <p:cNvSpPr>
            <a:spLocks noGrp="1"/>
          </p:cNvSpPr>
          <p:nvPr>
            <p:ph type="sldNum" sz="quarter" idx="12"/>
          </p:nvPr>
        </p:nvSpPr>
        <p:spPr/>
        <p:txBody>
          <a:bodyPr/>
          <a:lstStyle/>
          <a:p>
            <a:fld id="{9DB1B711-F118-FD47-BA4A-A436BA8EC516}" type="slidenum">
              <a:rPr lang="en-US" smtClean="0"/>
              <a:t>6</a:t>
            </a:fld>
            <a:endParaRPr lang="en-US"/>
          </a:p>
        </p:txBody>
      </p:sp>
      <p:sp>
        <p:nvSpPr>
          <p:cNvPr id="7" name="Title 1"/>
          <p:cNvSpPr>
            <a:spLocks noGrp="1"/>
          </p:cNvSpPr>
          <p:nvPr>
            <p:ph type="title"/>
          </p:nvPr>
        </p:nvSpPr>
        <p:spPr>
          <a:xfrm>
            <a:off x="0" y="1"/>
            <a:ext cx="7086600" cy="927099"/>
          </a:xfrm>
        </p:spPr>
        <p:txBody>
          <a:bodyPr/>
          <a:lstStyle/>
          <a:p>
            <a:r>
              <a:rPr lang="x-none" dirty="0"/>
              <a:t>Cadru legal - VET</a:t>
            </a:r>
            <a:endParaRPr lang="en-US" dirty="0"/>
          </a:p>
        </p:txBody>
      </p:sp>
    </p:spTree>
    <p:extLst>
      <p:ext uri="{BB962C8B-B14F-4D97-AF65-F5344CB8AC3E}">
        <p14:creationId xmlns:p14="http://schemas.microsoft.com/office/powerpoint/2010/main" val="415522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7</a:t>
            </a:fld>
            <a:endParaRPr lang="en-US"/>
          </a:p>
        </p:txBody>
      </p:sp>
      <p:sp>
        <p:nvSpPr>
          <p:cNvPr id="4" name="Content Placeholder 3"/>
          <p:cNvSpPr>
            <a:spLocks noGrp="1"/>
          </p:cNvSpPr>
          <p:nvPr>
            <p:ph idx="1"/>
          </p:nvPr>
        </p:nvSpPr>
        <p:spPr>
          <a:xfrm>
            <a:off x="628650" y="1193800"/>
            <a:ext cx="7886700" cy="4983163"/>
          </a:xfrm>
        </p:spPr>
        <p:txBody>
          <a:bodyPr>
            <a:normAutofit/>
          </a:bodyPr>
          <a:lstStyle/>
          <a:p>
            <a:pPr marL="0" indent="0">
              <a:spcAft>
                <a:spcPts val="2400"/>
              </a:spcAft>
              <a:buNone/>
            </a:pPr>
            <a:endParaRPr lang="ro-RO" sz="1800" dirty="0">
              <a:latin typeface="Calibri" panose="020F0502020204030204" pitchFamily="34" charset="0"/>
              <a:cs typeface="Calibri" panose="020F0502020204030204" pitchFamily="34" charset="0"/>
            </a:endParaRPr>
          </a:p>
          <a:p>
            <a:endParaRPr lang="ro-RO" sz="1800" dirty="0"/>
          </a:p>
          <a:p>
            <a:endParaRPr lang="ro-RO" sz="1800" dirty="0"/>
          </a:p>
          <a:p>
            <a:endParaRPr lang="en-US" dirty="0"/>
          </a:p>
        </p:txBody>
      </p:sp>
      <p:sp>
        <p:nvSpPr>
          <p:cNvPr id="7" name="Title 1"/>
          <p:cNvSpPr>
            <a:spLocks noGrp="1"/>
          </p:cNvSpPr>
          <p:nvPr>
            <p:ph type="title"/>
          </p:nvPr>
        </p:nvSpPr>
        <p:spPr>
          <a:xfrm>
            <a:off x="0" y="1"/>
            <a:ext cx="7086600" cy="927099"/>
          </a:xfrm>
        </p:spPr>
        <p:txBody>
          <a:bodyPr>
            <a:normAutofit fontScale="90000"/>
          </a:bodyPr>
          <a:lstStyle/>
          <a:p>
            <a:r>
              <a:rPr lang="ro-RO" dirty="0"/>
              <a:t>Modalitățile de finanțarea instituțiilor de învățământ profesional tehnic</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062449790"/>
              </p:ext>
            </p:extLst>
          </p:nvPr>
        </p:nvGraphicFramePr>
        <p:xfrm>
          <a:off x="0" y="927100"/>
          <a:ext cx="9144000" cy="5879743"/>
        </p:xfrm>
        <a:graphic>
          <a:graphicData uri="http://schemas.openxmlformats.org/drawingml/2006/table">
            <a:tbl>
              <a:tblPr firstRow="1" firstCol="1" bandRow="1">
                <a:tableStyleId>{5C22544A-7EE6-4342-B048-85BDC9FD1C3A}</a:tableStyleId>
              </a:tblPr>
              <a:tblGrid>
                <a:gridCol w="1660704">
                  <a:extLst>
                    <a:ext uri="{9D8B030D-6E8A-4147-A177-3AD203B41FA5}">
                      <a16:colId xmlns:a16="http://schemas.microsoft.com/office/drawing/2014/main" val="20000"/>
                    </a:ext>
                  </a:extLst>
                </a:gridCol>
                <a:gridCol w="7483296">
                  <a:extLst>
                    <a:ext uri="{9D8B030D-6E8A-4147-A177-3AD203B41FA5}">
                      <a16:colId xmlns:a16="http://schemas.microsoft.com/office/drawing/2014/main" val="2463096210"/>
                    </a:ext>
                  </a:extLst>
                </a:gridCol>
              </a:tblGrid>
              <a:tr h="179210">
                <a:tc gridSpan="2">
                  <a:txBody>
                    <a:bodyPr/>
                    <a:lstStyle/>
                    <a:p>
                      <a:pPr algn="ctr">
                        <a:lnSpc>
                          <a:spcPct val="115000"/>
                        </a:lnSpc>
                        <a:spcAft>
                          <a:spcPts val="1000"/>
                        </a:spcAft>
                      </a:pPr>
                      <a:r>
                        <a:rPr lang="ro-RO" sz="1100" dirty="0">
                          <a:effectLst/>
                        </a:rPr>
                        <a:t>Finanţare-standard</a:t>
                      </a:r>
                      <a:endParaRPr lang="en-US" sz="1100" dirty="0">
                        <a:effectLst/>
                        <a:latin typeface="Calibri"/>
                        <a:ea typeface="Calibri"/>
                        <a:cs typeface="Times New Roman"/>
                      </a:endParaRPr>
                    </a:p>
                  </a:txBody>
                  <a:tcPr marL="31811" marR="31811" marT="0" marB="0"/>
                </a:tc>
                <a:tc hMerge="1">
                  <a:txBody>
                    <a:bodyPr/>
                    <a:lstStyle/>
                    <a:p>
                      <a:endParaRPr lang="ro-RO"/>
                    </a:p>
                  </a:txBody>
                  <a:tcPr/>
                </a:tc>
                <a:extLst>
                  <a:ext uri="{0D108BD9-81ED-4DB2-BD59-A6C34878D82A}">
                    <a16:rowId xmlns:a16="http://schemas.microsoft.com/office/drawing/2014/main" val="10000"/>
                  </a:ext>
                </a:extLst>
              </a:tr>
              <a:tr h="179210">
                <a:tc>
                  <a:txBody>
                    <a:bodyPr/>
                    <a:lstStyle/>
                    <a:p>
                      <a:pPr>
                        <a:lnSpc>
                          <a:spcPct val="115000"/>
                        </a:lnSpc>
                        <a:spcAft>
                          <a:spcPts val="1000"/>
                        </a:spcAft>
                      </a:pPr>
                      <a:r>
                        <a:rPr lang="ro-RO" sz="800">
                          <a:effectLst/>
                        </a:rPr>
                        <a:t>Destinația finanțării</a:t>
                      </a:r>
                      <a:endParaRPr lang="en-US" sz="800">
                        <a:effectLst/>
                        <a:latin typeface="Calibri"/>
                        <a:ea typeface="Calibri"/>
                        <a:cs typeface="Times New Roman"/>
                      </a:endParaRPr>
                    </a:p>
                  </a:txBody>
                  <a:tcPr marL="31811" marR="31811" marT="0" marB="0"/>
                </a:tc>
                <a:tc>
                  <a:txBody>
                    <a:bodyPr/>
                    <a:lstStyle/>
                    <a:p>
                      <a:pPr>
                        <a:lnSpc>
                          <a:spcPct val="115000"/>
                        </a:lnSpc>
                        <a:spcAft>
                          <a:spcPts val="1000"/>
                        </a:spcAft>
                      </a:pPr>
                      <a:r>
                        <a:rPr lang="ro-RO" sz="1100">
                          <a:effectLst/>
                        </a:rPr>
                        <a:t>Cost standard per elev şi coeficient de ajustare</a:t>
                      </a:r>
                      <a:endParaRPr lang="en-US" sz="800">
                        <a:effectLst/>
                        <a:latin typeface="Calibri"/>
                        <a:ea typeface="Calibri"/>
                        <a:cs typeface="Times New Roman"/>
                      </a:endParaRPr>
                    </a:p>
                  </a:txBody>
                  <a:tcPr marL="31811" marR="31811" marT="0" marB="0"/>
                </a:tc>
                <a:extLst>
                  <a:ext uri="{0D108BD9-81ED-4DB2-BD59-A6C34878D82A}">
                    <a16:rowId xmlns:a16="http://schemas.microsoft.com/office/drawing/2014/main" val="10001"/>
                  </a:ext>
                </a:extLst>
              </a:tr>
              <a:tr h="414523">
                <a:tc>
                  <a:txBody>
                    <a:bodyPr/>
                    <a:lstStyle/>
                    <a:p>
                      <a:pPr>
                        <a:lnSpc>
                          <a:spcPct val="115000"/>
                        </a:lnSpc>
                        <a:spcAft>
                          <a:spcPts val="1000"/>
                        </a:spcAft>
                      </a:pPr>
                      <a:r>
                        <a:rPr lang="ro-RO" sz="800" dirty="0">
                          <a:effectLst/>
                        </a:rPr>
                        <a:t>Categoriile de cheltuieli</a:t>
                      </a:r>
                      <a:endParaRPr lang="en-US" sz="800" dirty="0">
                        <a:effectLst/>
                        <a:latin typeface="Calibri"/>
                        <a:ea typeface="Calibri"/>
                        <a:cs typeface="Times New Roman"/>
                      </a:endParaRPr>
                    </a:p>
                  </a:txBody>
                  <a:tcPr marL="31811" marR="31811" marT="0" marB="0"/>
                </a:tc>
                <a:tc>
                  <a:txBody>
                    <a:bodyPr/>
                    <a:lstStyle/>
                    <a:p>
                      <a:pPr>
                        <a:lnSpc>
                          <a:spcPct val="115000"/>
                        </a:lnSpc>
                        <a:spcAft>
                          <a:spcPts val="1000"/>
                        </a:spcAft>
                      </a:pPr>
                      <a:r>
                        <a:rPr lang="ro-RO" sz="1100">
                          <a:effectLst/>
                        </a:rPr>
                        <a:t>Cheltuielile salariale, sporurile, indemnizațiile și alte drepturi salariale în bani, stabilite prin lege, precum și contribuțiile aferente acestora; cheltuieli cu pregătirea profesională; cheltuieli cu bunuri și servicii pentru asigurarea procesului de instruire.</a:t>
                      </a:r>
                      <a:endParaRPr lang="en-US" sz="800" dirty="0">
                        <a:effectLst/>
                        <a:latin typeface="Calibri"/>
                        <a:ea typeface="Calibri"/>
                        <a:cs typeface="Times New Roman"/>
                      </a:endParaRPr>
                    </a:p>
                  </a:txBody>
                  <a:tcPr marL="31811" marR="31811" marT="0" marB="0"/>
                </a:tc>
                <a:extLst>
                  <a:ext uri="{0D108BD9-81ED-4DB2-BD59-A6C34878D82A}">
                    <a16:rowId xmlns:a16="http://schemas.microsoft.com/office/drawing/2014/main" val="10002"/>
                  </a:ext>
                </a:extLst>
              </a:tr>
              <a:tr h="853603">
                <a:tc>
                  <a:txBody>
                    <a:bodyPr/>
                    <a:lstStyle/>
                    <a:p>
                      <a:pPr>
                        <a:lnSpc>
                          <a:spcPct val="115000"/>
                        </a:lnSpc>
                        <a:spcAft>
                          <a:spcPts val="1000"/>
                        </a:spcAft>
                      </a:pPr>
                      <a:r>
                        <a:rPr lang="ro-RO" sz="800" dirty="0">
                          <a:effectLst/>
                        </a:rPr>
                        <a:t>Modalitatea de calcul</a:t>
                      </a:r>
                      <a:endParaRPr lang="en-US" sz="800" dirty="0">
                        <a:effectLst/>
                        <a:latin typeface="Calibri"/>
                        <a:ea typeface="Calibri"/>
                        <a:cs typeface="Times New Roman"/>
                      </a:endParaRPr>
                    </a:p>
                  </a:txBody>
                  <a:tcPr marL="31811" marR="31811" marT="0" marB="0"/>
                </a:tc>
                <a:tc>
                  <a:txBody>
                    <a:bodyPr/>
                    <a:lstStyle/>
                    <a:p>
                      <a:pPr marL="342900" lvl="0" indent="-342900">
                        <a:lnSpc>
                          <a:spcPct val="115000"/>
                        </a:lnSpc>
                        <a:spcAft>
                          <a:spcPts val="0"/>
                        </a:spcAft>
                        <a:buFont typeface="Symbol"/>
                        <a:buChar char=""/>
                      </a:pPr>
                      <a:r>
                        <a:rPr lang="ro-RO" sz="1100" dirty="0">
                          <a:effectLst/>
                        </a:rPr>
                        <a:t>Costul mediu de instruire derivă din costurile aferente procesului de instruire şi finanţarea existentă pentru domeniul de ÎPT. Metoda determinării costului mediu de instruire are la bază principiul de calculare a costului bazat pe activitate. </a:t>
                      </a:r>
                      <a:endParaRPr lang="en-US" sz="1100" dirty="0">
                        <a:effectLst/>
                      </a:endParaRPr>
                    </a:p>
                    <a:p>
                      <a:pPr marL="342900" lvl="0" indent="-342900">
                        <a:lnSpc>
                          <a:spcPct val="115000"/>
                        </a:lnSpc>
                        <a:spcAft>
                          <a:spcPts val="0"/>
                        </a:spcAft>
                        <a:buFont typeface="Symbol"/>
                        <a:buChar char=""/>
                      </a:pPr>
                      <a:r>
                        <a:rPr lang="ro-RO" sz="1100" dirty="0">
                          <a:effectLst/>
                        </a:rPr>
                        <a:t>Costul mediu de instruire se determină anual pentru fiecare nivel de instruire prin aplicarea coeficienţilor de programe în vigoare şi limita resurselor bugetare disponibile.</a:t>
                      </a:r>
                      <a:endParaRPr lang="en-US" sz="800" dirty="0">
                        <a:effectLst/>
                        <a:latin typeface="Calibri"/>
                        <a:ea typeface="Calibri"/>
                        <a:cs typeface="Times New Roman"/>
                      </a:endParaRPr>
                    </a:p>
                  </a:txBody>
                  <a:tcPr marL="31811" marR="31811" marT="0" marB="0"/>
                </a:tc>
                <a:extLst>
                  <a:ext uri="{0D108BD9-81ED-4DB2-BD59-A6C34878D82A}">
                    <a16:rowId xmlns:a16="http://schemas.microsoft.com/office/drawing/2014/main" val="10003"/>
                  </a:ext>
                </a:extLst>
              </a:tr>
              <a:tr h="179210">
                <a:tc gridSpan="2">
                  <a:txBody>
                    <a:bodyPr/>
                    <a:lstStyle/>
                    <a:p>
                      <a:pPr algn="ctr">
                        <a:lnSpc>
                          <a:spcPct val="115000"/>
                        </a:lnSpc>
                        <a:spcAft>
                          <a:spcPts val="0"/>
                        </a:spcAft>
                      </a:pPr>
                      <a:r>
                        <a:rPr lang="ro-RO" sz="1100" dirty="0">
                          <a:effectLst/>
                        </a:rPr>
                        <a:t>Finanţare compensatorie</a:t>
                      </a:r>
                      <a:endParaRPr lang="en-US" sz="1100" dirty="0">
                        <a:effectLst/>
                        <a:latin typeface="Calibri"/>
                        <a:ea typeface="Calibri"/>
                        <a:cs typeface="Times New Roman"/>
                      </a:endParaRPr>
                    </a:p>
                  </a:txBody>
                  <a:tcPr marL="31811" marR="31811" marT="0" marB="0"/>
                </a:tc>
                <a:tc hMerge="1">
                  <a:txBody>
                    <a:bodyPr/>
                    <a:lstStyle/>
                    <a:p>
                      <a:endParaRPr lang="ro-RO"/>
                    </a:p>
                  </a:txBody>
                  <a:tcPr/>
                </a:tc>
                <a:extLst>
                  <a:ext uri="{0D108BD9-81ED-4DB2-BD59-A6C34878D82A}">
                    <a16:rowId xmlns:a16="http://schemas.microsoft.com/office/drawing/2014/main" val="10004"/>
                  </a:ext>
                </a:extLst>
              </a:tr>
              <a:tr h="179210">
                <a:tc>
                  <a:txBody>
                    <a:bodyPr/>
                    <a:lstStyle/>
                    <a:p>
                      <a:pPr>
                        <a:lnSpc>
                          <a:spcPct val="115000"/>
                        </a:lnSpc>
                        <a:spcAft>
                          <a:spcPts val="1000"/>
                        </a:spcAft>
                      </a:pPr>
                      <a:r>
                        <a:rPr lang="ro-RO" sz="800">
                          <a:effectLst/>
                        </a:rPr>
                        <a:t>Destinația finanțării</a:t>
                      </a:r>
                      <a:endParaRPr lang="en-US" sz="800">
                        <a:effectLst/>
                        <a:latin typeface="Calibri"/>
                        <a:ea typeface="Calibri"/>
                        <a:cs typeface="Times New Roman"/>
                      </a:endParaRPr>
                    </a:p>
                  </a:txBody>
                  <a:tcPr marL="31811" marR="31811" marT="0" marB="0"/>
                </a:tc>
                <a:tc>
                  <a:txBody>
                    <a:bodyPr/>
                    <a:lstStyle/>
                    <a:p>
                      <a:pPr>
                        <a:lnSpc>
                          <a:spcPct val="115000"/>
                        </a:lnSpc>
                        <a:spcAft>
                          <a:spcPts val="1000"/>
                        </a:spcAft>
                      </a:pPr>
                      <a:r>
                        <a:rPr lang="ro-RO" sz="1100">
                          <a:effectLst/>
                        </a:rPr>
                        <a:t>Pentru elevi cu cerinţe educaţionale speciale</a:t>
                      </a:r>
                      <a:endParaRPr lang="en-US" sz="800">
                        <a:effectLst/>
                        <a:latin typeface="Calibri"/>
                        <a:ea typeface="Calibri"/>
                        <a:cs typeface="Times New Roman"/>
                      </a:endParaRPr>
                    </a:p>
                  </a:txBody>
                  <a:tcPr marL="31811" marR="31811" marT="0" marB="0"/>
                </a:tc>
                <a:extLst>
                  <a:ext uri="{0D108BD9-81ED-4DB2-BD59-A6C34878D82A}">
                    <a16:rowId xmlns:a16="http://schemas.microsoft.com/office/drawing/2014/main" val="10005"/>
                  </a:ext>
                </a:extLst>
              </a:tr>
              <a:tr h="179210">
                <a:tc>
                  <a:txBody>
                    <a:bodyPr/>
                    <a:lstStyle/>
                    <a:p>
                      <a:pPr>
                        <a:lnSpc>
                          <a:spcPct val="115000"/>
                        </a:lnSpc>
                        <a:spcAft>
                          <a:spcPts val="1000"/>
                        </a:spcAft>
                      </a:pPr>
                      <a:r>
                        <a:rPr lang="ro-RO" sz="800">
                          <a:effectLst/>
                        </a:rPr>
                        <a:t>Categoriile de cheltuieli</a:t>
                      </a:r>
                      <a:endParaRPr lang="en-US" sz="800">
                        <a:effectLst/>
                        <a:latin typeface="Calibri"/>
                        <a:ea typeface="Calibri"/>
                        <a:cs typeface="Times New Roman"/>
                      </a:endParaRPr>
                    </a:p>
                  </a:txBody>
                  <a:tcPr marL="31811" marR="31811" marT="0" marB="0"/>
                </a:tc>
                <a:tc>
                  <a:txBody>
                    <a:bodyPr/>
                    <a:lstStyle/>
                    <a:p>
                      <a:pPr>
                        <a:lnSpc>
                          <a:spcPct val="115000"/>
                        </a:lnSpc>
                        <a:spcAft>
                          <a:spcPts val="1000"/>
                        </a:spcAft>
                      </a:pPr>
                      <a:r>
                        <a:rPr lang="ro-RO" sz="1100">
                          <a:effectLst/>
                        </a:rPr>
                        <a:t>Cheltuieli pentru acoperirea necesităților acestei categorii de elevi</a:t>
                      </a:r>
                      <a:endParaRPr lang="en-US" sz="800">
                        <a:effectLst/>
                        <a:latin typeface="Calibri"/>
                        <a:ea typeface="Calibri"/>
                        <a:cs typeface="Times New Roman"/>
                      </a:endParaRPr>
                    </a:p>
                  </a:txBody>
                  <a:tcPr marL="31811" marR="31811" marT="0" marB="0"/>
                </a:tc>
                <a:extLst>
                  <a:ext uri="{0D108BD9-81ED-4DB2-BD59-A6C34878D82A}">
                    <a16:rowId xmlns:a16="http://schemas.microsoft.com/office/drawing/2014/main" val="10006"/>
                  </a:ext>
                </a:extLst>
              </a:tr>
              <a:tr h="681964">
                <a:tc>
                  <a:txBody>
                    <a:bodyPr/>
                    <a:lstStyle/>
                    <a:p>
                      <a:pPr>
                        <a:lnSpc>
                          <a:spcPct val="115000"/>
                        </a:lnSpc>
                        <a:spcAft>
                          <a:spcPts val="1000"/>
                        </a:spcAft>
                      </a:pPr>
                      <a:r>
                        <a:rPr lang="ro-RO" sz="800">
                          <a:effectLst/>
                        </a:rPr>
                        <a:t>Modalitatea de calcul</a:t>
                      </a:r>
                      <a:endParaRPr lang="en-US" sz="800">
                        <a:effectLst/>
                        <a:latin typeface="Calibri"/>
                        <a:ea typeface="Calibri"/>
                        <a:cs typeface="Times New Roman"/>
                      </a:endParaRPr>
                    </a:p>
                  </a:txBody>
                  <a:tcPr marL="31811" marR="31811" marT="0" marB="0"/>
                </a:tc>
                <a:tc>
                  <a:txBody>
                    <a:bodyPr/>
                    <a:lstStyle/>
                    <a:p>
                      <a:pPr marL="342900" lvl="0" indent="-342900">
                        <a:lnSpc>
                          <a:spcPct val="115000"/>
                        </a:lnSpc>
                        <a:spcAft>
                          <a:spcPts val="0"/>
                        </a:spcAft>
                        <a:buFont typeface="Symbol"/>
                        <a:buChar char=""/>
                      </a:pPr>
                      <a:r>
                        <a:rPr lang="ro-RO" sz="1100" dirty="0">
                          <a:effectLst/>
                        </a:rPr>
                        <a:t>Se determina reieșind din numărul de elevi cu cerințe educaționale speciale.</a:t>
                      </a:r>
                      <a:endParaRPr lang="en-US" sz="1100" dirty="0">
                        <a:effectLst/>
                      </a:endParaRPr>
                    </a:p>
                    <a:p>
                      <a:pPr marL="342900" lvl="0" indent="-342900">
                        <a:lnSpc>
                          <a:spcPct val="115000"/>
                        </a:lnSpc>
                        <a:spcAft>
                          <a:spcPts val="0"/>
                        </a:spcAft>
                        <a:buFont typeface="Symbol"/>
                        <a:buChar char=""/>
                      </a:pPr>
                      <a:r>
                        <a:rPr lang="ro-RO" sz="1100" dirty="0">
                          <a:effectLst/>
                        </a:rPr>
                        <a:t>Pentru instituţiile publice cu cerinţe educaţionale speciale, se stabileşte alocarea mijloacelor financiare suplimentare per elev în proporţie de 40% din bugetul calculat conform formulei de determinare a volumului alocațiilor de la bugetul de stat.</a:t>
                      </a:r>
                      <a:endParaRPr lang="en-US" sz="800" dirty="0">
                        <a:effectLst/>
                        <a:latin typeface="Calibri"/>
                        <a:ea typeface="Calibri"/>
                        <a:cs typeface="Times New Roman"/>
                      </a:endParaRPr>
                    </a:p>
                  </a:txBody>
                  <a:tcPr marL="31811" marR="31811" marT="0" marB="0"/>
                </a:tc>
                <a:extLst>
                  <a:ext uri="{0D108BD9-81ED-4DB2-BD59-A6C34878D82A}">
                    <a16:rowId xmlns:a16="http://schemas.microsoft.com/office/drawing/2014/main" val="10007"/>
                  </a:ext>
                </a:extLst>
              </a:tr>
              <a:tr h="179210">
                <a:tc gridSpan="2">
                  <a:txBody>
                    <a:bodyPr/>
                    <a:lstStyle/>
                    <a:p>
                      <a:pPr algn="ctr">
                        <a:lnSpc>
                          <a:spcPct val="115000"/>
                        </a:lnSpc>
                        <a:spcAft>
                          <a:spcPts val="0"/>
                        </a:spcAft>
                      </a:pPr>
                      <a:r>
                        <a:rPr lang="ro-RO" sz="1100" dirty="0">
                          <a:effectLst/>
                        </a:rPr>
                        <a:t>Finanţare complementară</a:t>
                      </a:r>
                      <a:endParaRPr lang="en-US" sz="1100" dirty="0">
                        <a:effectLst/>
                        <a:latin typeface="Calibri"/>
                        <a:ea typeface="Calibri"/>
                        <a:cs typeface="Times New Roman"/>
                      </a:endParaRPr>
                    </a:p>
                  </a:txBody>
                  <a:tcPr marL="31811" marR="31811" marT="0" marB="0"/>
                </a:tc>
                <a:tc hMerge="1">
                  <a:txBody>
                    <a:bodyPr/>
                    <a:lstStyle/>
                    <a:p>
                      <a:endParaRPr lang="ro-RO"/>
                    </a:p>
                  </a:txBody>
                  <a:tcPr/>
                </a:tc>
                <a:extLst>
                  <a:ext uri="{0D108BD9-81ED-4DB2-BD59-A6C34878D82A}">
                    <a16:rowId xmlns:a16="http://schemas.microsoft.com/office/drawing/2014/main" val="10008"/>
                  </a:ext>
                </a:extLst>
              </a:tr>
              <a:tr h="194847">
                <a:tc>
                  <a:txBody>
                    <a:bodyPr/>
                    <a:lstStyle/>
                    <a:p>
                      <a:pPr>
                        <a:lnSpc>
                          <a:spcPct val="115000"/>
                        </a:lnSpc>
                        <a:spcAft>
                          <a:spcPts val="1000"/>
                        </a:spcAft>
                      </a:pPr>
                      <a:r>
                        <a:rPr lang="ro-RO" sz="800">
                          <a:effectLst/>
                        </a:rPr>
                        <a:t>Destinația finanțării</a:t>
                      </a:r>
                      <a:endParaRPr lang="en-US" sz="800">
                        <a:effectLst/>
                        <a:latin typeface="Calibri"/>
                        <a:ea typeface="Calibri"/>
                        <a:cs typeface="Times New Roman"/>
                      </a:endParaRPr>
                    </a:p>
                  </a:txBody>
                  <a:tcPr marL="31811" marR="31811" marT="0" marB="0"/>
                </a:tc>
                <a:tc>
                  <a:txBody>
                    <a:bodyPr/>
                    <a:lstStyle/>
                    <a:p>
                      <a:pPr>
                        <a:lnSpc>
                          <a:spcPct val="115000"/>
                        </a:lnSpc>
                        <a:spcAft>
                          <a:spcPts val="1000"/>
                        </a:spcAft>
                      </a:pPr>
                      <a:r>
                        <a:rPr lang="ro-RO" sz="1100">
                          <a:effectLst/>
                        </a:rPr>
                        <a:t>Pentru modernizarea bazei materiale şi didactice, pentru subvenţionarea alimentaţiei, pentru cazare</a:t>
                      </a:r>
                      <a:endParaRPr lang="en-US" sz="800">
                        <a:effectLst/>
                        <a:latin typeface="Calibri"/>
                        <a:ea typeface="Calibri"/>
                        <a:cs typeface="Times New Roman"/>
                      </a:endParaRPr>
                    </a:p>
                  </a:txBody>
                  <a:tcPr marL="31811" marR="31811" marT="0" marB="0"/>
                </a:tc>
                <a:extLst>
                  <a:ext uri="{0D108BD9-81ED-4DB2-BD59-A6C34878D82A}">
                    <a16:rowId xmlns:a16="http://schemas.microsoft.com/office/drawing/2014/main" val="10009"/>
                  </a:ext>
                </a:extLst>
              </a:tr>
              <a:tr h="369581">
                <a:tc>
                  <a:txBody>
                    <a:bodyPr/>
                    <a:lstStyle/>
                    <a:p>
                      <a:pPr>
                        <a:lnSpc>
                          <a:spcPct val="115000"/>
                        </a:lnSpc>
                        <a:spcAft>
                          <a:spcPts val="1000"/>
                        </a:spcAft>
                      </a:pPr>
                      <a:r>
                        <a:rPr lang="ro-RO" sz="800">
                          <a:effectLst/>
                        </a:rPr>
                        <a:t>Categoriile de cheltuieli</a:t>
                      </a:r>
                      <a:endParaRPr lang="en-US" sz="800">
                        <a:effectLst/>
                        <a:latin typeface="Calibri"/>
                        <a:ea typeface="Calibri"/>
                        <a:cs typeface="Times New Roman"/>
                      </a:endParaRPr>
                    </a:p>
                  </a:txBody>
                  <a:tcPr marL="31811" marR="31811" marT="0" marB="0"/>
                </a:tc>
                <a:tc>
                  <a:txBody>
                    <a:bodyPr/>
                    <a:lstStyle/>
                    <a:p>
                      <a:pPr>
                        <a:lnSpc>
                          <a:spcPct val="115000"/>
                        </a:lnSpc>
                        <a:spcAft>
                          <a:spcPts val="1000"/>
                        </a:spcAft>
                      </a:pPr>
                      <a:r>
                        <a:rPr lang="ro-RO" sz="1100">
                          <a:effectLst/>
                        </a:rPr>
                        <a:t>Investiții, reparații capitale, consolidări; cheltuieli cu bursele, alte cheltuieli de natura bunurilor și serviciilor, care nu fac parte din finanțarea standard</a:t>
                      </a:r>
                      <a:endParaRPr lang="en-US" sz="800">
                        <a:effectLst/>
                        <a:latin typeface="Calibri"/>
                        <a:ea typeface="Calibri"/>
                        <a:cs typeface="Times New Roman"/>
                      </a:endParaRPr>
                    </a:p>
                  </a:txBody>
                  <a:tcPr marL="31811" marR="31811" marT="0" marB="0"/>
                </a:tc>
                <a:extLst>
                  <a:ext uri="{0D108BD9-81ED-4DB2-BD59-A6C34878D82A}">
                    <a16:rowId xmlns:a16="http://schemas.microsoft.com/office/drawing/2014/main" val="10010"/>
                  </a:ext>
                </a:extLst>
              </a:tr>
              <a:tr h="1066105">
                <a:tc>
                  <a:txBody>
                    <a:bodyPr/>
                    <a:lstStyle/>
                    <a:p>
                      <a:pPr>
                        <a:lnSpc>
                          <a:spcPct val="115000"/>
                        </a:lnSpc>
                        <a:spcAft>
                          <a:spcPts val="1000"/>
                        </a:spcAft>
                      </a:pPr>
                      <a:r>
                        <a:rPr lang="ro-RO" sz="800">
                          <a:effectLst/>
                        </a:rPr>
                        <a:t>Modalitatea de calcul</a:t>
                      </a:r>
                      <a:endParaRPr lang="en-US" sz="800">
                        <a:effectLst/>
                        <a:latin typeface="Calibri"/>
                        <a:ea typeface="Calibri"/>
                        <a:cs typeface="Times New Roman"/>
                      </a:endParaRPr>
                    </a:p>
                  </a:txBody>
                  <a:tcPr marL="31811" marR="31811" marT="0" marB="0"/>
                </a:tc>
                <a:tc>
                  <a:txBody>
                    <a:bodyPr/>
                    <a:lstStyle/>
                    <a:p>
                      <a:pPr>
                        <a:lnSpc>
                          <a:spcPct val="115000"/>
                        </a:lnSpc>
                        <a:spcAft>
                          <a:spcPts val="1000"/>
                        </a:spcAft>
                      </a:pPr>
                      <a:r>
                        <a:rPr lang="ro-RO" sz="1100" dirty="0">
                          <a:effectLst/>
                        </a:rPr>
                        <a:t>Nivelul fondurilor pentru finanțarea complementară se stabilește (in mod teoretic) în baza următoarelor elemente:</a:t>
                      </a:r>
                      <a:endParaRPr lang="en-US" sz="1100" dirty="0">
                        <a:effectLst/>
                      </a:endParaRPr>
                    </a:p>
                    <a:p>
                      <a:pPr marL="342900" lvl="0" indent="-342900">
                        <a:lnSpc>
                          <a:spcPct val="115000"/>
                        </a:lnSpc>
                        <a:spcAft>
                          <a:spcPts val="0"/>
                        </a:spcAft>
                        <a:buFont typeface="Symbol"/>
                        <a:buChar char=""/>
                      </a:pPr>
                      <a:r>
                        <a:rPr lang="ro-RO" sz="1100" dirty="0">
                          <a:effectLst/>
                        </a:rPr>
                        <a:t>devize de cheltuieli și note de fundamentare întocmite de managerii instituțiilor de învățământ profesional tehnic în funcție de condițiile concrete ale fiecărei instituții;</a:t>
                      </a:r>
                      <a:endParaRPr lang="en-US" sz="1100" dirty="0">
                        <a:effectLst/>
                      </a:endParaRPr>
                    </a:p>
                    <a:p>
                      <a:pPr marL="342900" lvl="0" indent="-342900">
                        <a:lnSpc>
                          <a:spcPct val="115000"/>
                        </a:lnSpc>
                        <a:spcAft>
                          <a:spcPts val="0"/>
                        </a:spcAft>
                        <a:buFont typeface="Symbol"/>
                        <a:buChar char=""/>
                      </a:pPr>
                      <a:r>
                        <a:rPr lang="ro-RO" sz="1100" dirty="0">
                          <a:effectLst/>
                        </a:rPr>
                        <a:t>indicatori de nivel/ consum înscriși în actele normative referitoare la diferitele cheltuieli: burse, alocațiile pentru alimentație; numărul de beneficiari.</a:t>
                      </a:r>
                      <a:endParaRPr lang="en-US" sz="800" dirty="0">
                        <a:effectLst/>
                        <a:latin typeface="Calibri"/>
                        <a:ea typeface="Calibri"/>
                        <a:cs typeface="Times New Roman"/>
                      </a:endParaRPr>
                    </a:p>
                  </a:txBody>
                  <a:tcPr marL="31811" marR="31811" marT="0" marB="0"/>
                </a:tc>
                <a:extLst>
                  <a:ext uri="{0D108BD9-81ED-4DB2-BD59-A6C34878D82A}">
                    <a16:rowId xmlns:a16="http://schemas.microsoft.com/office/drawing/2014/main" val="10011"/>
                  </a:ext>
                </a:extLst>
              </a:tr>
              <a:tr h="179210">
                <a:tc gridSpan="2">
                  <a:txBody>
                    <a:bodyPr/>
                    <a:lstStyle/>
                    <a:p>
                      <a:pPr algn="ctr">
                        <a:lnSpc>
                          <a:spcPct val="115000"/>
                        </a:lnSpc>
                        <a:spcAft>
                          <a:spcPts val="0"/>
                        </a:spcAft>
                      </a:pPr>
                      <a:r>
                        <a:rPr lang="ro-RO" sz="1100" dirty="0">
                          <a:effectLst/>
                        </a:rPr>
                        <a:t>Finanţare prin concurs pe bază de proiecte</a:t>
                      </a:r>
                      <a:endParaRPr lang="en-US" sz="1100" dirty="0">
                        <a:effectLst/>
                        <a:latin typeface="Calibri"/>
                        <a:ea typeface="Calibri"/>
                        <a:cs typeface="Times New Roman"/>
                      </a:endParaRPr>
                    </a:p>
                  </a:txBody>
                  <a:tcPr marL="31811" marR="31811" marT="0" marB="0"/>
                </a:tc>
                <a:tc hMerge="1">
                  <a:txBody>
                    <a:bodyPr/>
                    <a:lstStyle/>
                    <a:p>
                      <a:endParaRPr lang="ro-RO"/>
                    </a:p>
                  </a:txBody>
                  <a:tcPr/>
                </a:tc>
                <a:extLst>
                  <a:ext uri="{0D108BD9-81ED-4DB2-BD59-A6C34878D82A}">
                    <a16:rowId xmlns:a16="http://schemas.microsoft.com/office/drawing/2014/main" val="10012"/>
                  </a:ext>
                </a:extLst>
              </a:tr>
              <a:tr h="179210">
                <a:tc>
                  <a:txBody>
                    <a:bodyPr/>
                    <a:lstStyle/>
                    <a:p>
                      <a:pPr>
                        <a:lnSpc>
                          <a:spcPct val="115000"/>
                        </a:lnSpc>
                        <a:spcAft>
                          <a:spcPts val="1000"/>
                        </a:spcAft>
                      </a:pPr>
                      <a:r>
                        <a:rPr lang="ro-RO" sz="800">
                          <a:effectLst/>
                        </a:rPr>
                        <a:t>Destinația finanțării</a:t>
                      </a:r>
                      <a:endParaRPr lang="en-US" sz="800">
                        <a:effectLst/>
                        <a:latin typeface="Calibri"/>
                        <a:ea typeface="Calibri"/>
                        <a:cs typeface="Times New Roman"/>
                      </a:endParaRPr>
                    </a:p>
                  </a:txBody>
                  <a:tcPr marL="31811" marR="31811" marT="0" marB="0"/>
                </a:tc>
                <a:tc>
                  <a:txBody>
                    <a:bodyPr/>
                    <a:lstStyle/>
                    <a:p>
                      <a:pPr>
                        <a:lnSpc>
                          <a:spcPct val="115000"/>
                        </a:lnSpc>
                        <a:spcAft>
                          <a:spcPts val="1000"/>
                        </a:spcAft>
                      </a:pPr>
                      <a:r>
                        <a:rPr lang="ro-RO" sz="1100">
                          <a:effectLst/>
                        </a:rPr>
                        <a:t>Pentru dezvoltarea instituției</a:t>
                      </a:r>
                      <a:endParaRPr lang="en-US" sz="800">
                        <a:effectLst/>
                        <a:latin typeface="Calibri"/>
                        <a:ea typeface="Calibri"/>
                        <a:cs typeface="Times New Roman"/>
                      </a:endParaRPr>
                    </a:p>
                  </a:txBody>
                  <a:tcPr marL="31811" marR="31811" marT="0" marB="0"/>
                </a:tc>
                <a:extLst>
                  <a:ext uri="{0D108BD9-81ED-4DB2-BD59-A6C34878D82A}">
                    <a16:rowId xmlns:a16="http://schemas.microsoft.com/office/drawing/2014/main" val="10013"/>
                  </a:ext>
                </a:extLst>
              </a:tr>
              <a:tr h="414523">
                <a:tc>
                  <a:txBody>
                    <a:bodyPr/>
                    <a:lstStyle/>
                    <a:p>
                      <a:pPr>
                        <a:lnSpc>
                          <a:spcPct val="115000"/>
                        </a:lnSpc>
                        <a:spcAft>
                          <a:spcPts val="1000"/>
                        </a:spcAft>
                      </a:pPr>
                      <a:r>
                        <a:rPr lang="ro-RO" sz="800">
                          <a:effectLst/>
                        </a:rPr>
                        <a:t>Categoriile de cheltuieli</a:t>
                      </a:r>
                      <a:endParaRPr lang="en-US" sz="800">
                        <a:effectLst/>
                        <a:latin typeface="Calibri"/>
                        <a:ea typeface="Calibri"/>
                        <a:cs typeface="Times New Roman"/>
                      </a:endParaRPr>
                    </a:p>
                  </a:txBody>
                  <a:tcPr marL="31811" marR="31811" marT="0" marB="0"/>
                </a:tc>
                <a:tc>
                  <a:txBody>
                    <a:bodyPr/>
                    <a:lstStyle/>
                    <a:p>
                      <a:pPr>
                        <a:lnSpc>
                          <a:spcPct val="115000"/>
                        </a:lnSpc>
                        <a:spcAft>
                          <a:spcPts val="1000"/>
                        </a:spcAft>
                      </a:pPr>
                      <a:r>
                        <a:rPr lang="ro-RO" sz="1100">
                          <a:effectLst/>
                        </a:rPr>
                        <a:t>Cheltuielile pentru dezvoltarea instituției conform indicatorilor de performanță și bugetului aferent acestora, aprobați de Ministerul Educației, Culturii și Cercetării, cu respectarea limitei alocațiilor bugetare planificate în acest scop.</a:t>
                      </a:r>
                      <a:endParaRPr lang="en-US" sz="800">
                        <a:effectLst/>
                        <a:latin typeface="Calibri"/>
                        <a:ea typeface="Calibri"/>
                        <a:cs typeface="Times New Roman"/>
                      </a:endParaRPr>
                    </a:p>
                  </a:txBody>
                  <a:tcPr marL="31811" marR="31811" marT="0" marB="0"/>
                </a:tc>
                <a:extLst>
                  <a:ext uri="{0D108BD9-81ED-4DB2-BD59-A6C34878D82A}">
                    <a16:rowId xmlns:a16="http://schemas.microsoft.com/office/drawing/2014/main" val="10014"/>
                  </a:ext>
                </a:extLst>
              </a:tr>
              <a:tr h="414523">
                <a:tc>
                  <a:txBody>
                    <a:bodyPr/>
                    <a:lstStyle/>
                    <a:p>
                      <a:pPr>
                        <a:lnSpc>
                          <a:spcPct val="115000"/>
                        </a:lnSpc>
                        <a:spcAft>
                          <a:spcPts val="1000"/>
                        </a:spcAft>
                      </a:pPr>
                      <a:r>
                        <a:rPr lang="ro-RO" sz="1100" dirty="0">
                          <a:effectLst/>
                        </a:rPr>
                        <a:t>Modalitatea de calcul</a:t>
                      </a:r>
                      <a:endParaRPr lang="en-US" sz="1100" dirty="0">
                        <a:effectLst/>
                        <a:latin typeface="Calibri"/>
                        <a:ea typeface="Calibri"/>
                        <a:cs typeface="Times New Roman"/>
                      </a:endParaRPr>
                    </a:p>
                  </a:txBody>
                  <a:tcPr marL="31811" marR="31811" marT="0" marB="0"/>
                </a:tc>
                <a:tc>
                  <a:txBody>
                    <a:bodyPr/>
                    <a:lstStyle/>
                    <a:p>
                      <a:pPr>
                        <a:lnSpc>
                          <a:spcPct val="115000"/>
                        </a:lnSpc>
                        <a:spcAft>
                          <a:spcPts val="1000"/>
                        </a:spcAft>
                      </a:pPr>
                      <a:r>
                        <a:rPr lang="ro-RO" sz="1100" dirty="0">
                          <a:effectLst/>
                        </a:rPr>
                        <a:t>Se aplică pe un termen determinat prin decizia fondatorului pentru favorizarea unor programe de instruire care în urma analizelor efectuate de către fondator sunt prioritare pentru piaţa forţei de muncă</a:t>
                      </a:r>
                      <a:endParaRPr lang="en-US" sz="1100" dirty="0">
                        <a:effectLst/>
                        <a:latin typeface="Calibri"/>
                        <a:ea typeface="Calibri"/>
                        <a:cs typeface="Times New Roman"/>
                      </a:endParaRPr>
                    </a:p>
                  </a:txBody>
                  <a:tcPr marL="31811" marR="31811"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44869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8</a:t>
            </a:fld>
            <a:endParaRPr lang="en-US"/>
          </a:p>
        </p:txBody>
      </p:sp>
      <p:sp>
        <p:nvSpPr>
          <p:cNvPr id="19" name="Footer Placeholder 18"/>
          <p:cNvSpPr>
            <a:spLocks noGrp="1"/>
          </p:cNvSpPr>
          <p:nvPr>
            <p:ph type="ftr" sz="quarter" idx="4294967295"/>
          </p:nvPr>
        </p:nvSpPr>
        <p:spPr>
          <a:xfrm>
            <a:off x="3028950" y="6356351"/>
            <a:ext cx="3086100" cy="365125"/>
          </a:xfrm>
        </p:spPr>
        <p:txBody>
          <a:bodyPr/>
          <a:lstStyle/>
          <a:p>
            <a:r>
              <a:rPr lang="en-US" dirty="0" err="1"/>
              <a:t>Uiversitatea</a:t>
            </a:r>
            <a:r>
              <a:rPr lang="en-US" dirty="0"/>
              <a:t> </a:t>
            </a:r>
            <a:r>
              <a:rPr lang="en-US" dirty="0" err="1"/>
              <a:t>Tehnică</a:t>
            </a:r>
            <a:r>
              <a:rPr lang="en-US" dirty="0"/>
              <a:t> a </a:t>
            </a:r>
            <a:r>
              <a:rPr lang="en-US" dirty="0" err="1"/>
              <a:t>Moldovei</a:t>
            </a:r>
            <a:endParaRPr lang="en-US" dirty="0"/>
          </a:p>
        </p:txBody>
      </p:sp>
      <p:sp>
        <p:nvSpPr>
          <p:cNvPr id="8" name="Title 1"/>
          <p:cNvSpPr>
            <a:spLocks noGrp="1"/>
          </p:cNvSpPr>
          <p:nvPr>
            <p:ph type="title"/>
          </p:nvPr>
        </p:nvSpPr>
        <p:spPr>
          <a:xfrm>
            <a:off x="0" y="1"/>
            <a:ext cx="7086600" cy="927099"/>
          </a:xfrm>
        </p:spPr>
        <p:txBody>
          <a:bodyPr>
            <a:normAutofit fontScale="90000"/>
          </a:bodyPr>
          <a:lstStyle/>
          <a:p>
            <a:r>
              <a:rPr lang="x-none" dirty="0"/>
              <a:t>„Autonomia financiară” VET –</a:t>
            </a:r>
            <a:br>
              <a:rPr lang="x-none" dirty="0"/>
            </a:br>
            <a:r>
              <a:rPr lang="x-none" dirty="0"/>
              <a:t>  modul de realizare </a:t>
            </a:r>
            <a:endParaRPr lang="en-US" dirty="0"/>
          </a:p>
        </p:txBody>
      </p:sp>
      <p:sp>
        <p:nvSpPr>
          <p:cNvPr id="5" name="Content Placeholder 4"/>
          <p:cNvSpPr>
            <a:spLocks noGrp="1"/>
          </p:cNvSpPr>
          <p:nvPr>
            <p:ph idx="1"/>
          </p:nvPr>
        </p:nvSpPr>
        <p:spPr>
          <a:xfrm>
            <a:off x="605213" y="1193800"/>
            <a:ext cx="7166503" cy="4950442"/>
          </a:xfrm>
        </p:spPr>
        <p:txBody>
          <a:bodyPr>
            <a:normAutofit fontScale="77500" lnSpcReduction="20000"/>
          </a:bodyPr>
          <a:lstStyle/>
          <a:p>
            <a:pPr marL="0" lvl="0" indent="0" algn="just">
              <a:spcBef>
                <a:spcPts val="0"/>
              </a:spcBef>
              <a:spcAft>
                <a:spcPts val="3000"/>
              </a:spcAft>
              <a:buNone/>
            </a:pPr>
            <a:r>
              <a:rPr lang="ro-RO" sz="2400" b="1" dirty="0">
                <a:solidFill>
                  <a:srgbClr val="1A4E79"/>
                </a:solidFill>
              </a:rPr>
              <a:t>Elemente distinctive ale Instituţiei de învăţământ profesional tehnic:</a:t>
            </a:r>
          </a:p>
          <a:p>
            <a:pPr lvl="0"/>
            <a:r>
              <a:rPr lang="ro-RO" dirty="0"/>
              <a:t>act de înființare - ordin al fondatorului/orice alt act emis în acest sens și care respectă prevederile legislației în vigoare; </a:t>
            </a:r>
          </a:p>
          <a:p>
            <a:pPr lvl="0"/>
            <a:r>
              <a:rPr lang="ro-RO" dirty="0"/>
              <a:t>Statut propriu, aprobat de Consiliul Profesoral, avizat de fondator și înregistrat la Ministerul Justiției. Statutul reprezintă actul care stabileşte misiunea, principiile de funcționare, obiectivele, structura şi organizarea instituției de învățământ profesional tehnic;</a:t>
            </a:r>
          </a:p>
          <a:p>
            <a:pPr lvl="0"/>
            <a:r>
              <a:rPr lang="ro-RO" dirty="0"/>
              <a:t>patrimoniu, în proprietate sau prin administrare/gestiune operativă;</a:t>
            </a:r>
          </a:p>
          <a:p>
            <a:pPr lvl="0"/>
            <a:r>
              <a:rPr lang="ro-RO" dirty="0"/>
              <a:t>cod fiscal;</a:t>
            </a:r>
          </a:p>
          <a:p>
            <a:pPr lvl="0"/>
            <a:r>
              <a:rPr lang="ro-RO" dirty="0"/>
              <a:t>cont unic în Trezorerie;</a:t>
            </a:r>
          </a:p>
          <a:p>
            <a:pPr lvl="0"/>
            <a:r>
              <a:rPr lang="ro-RO" dirty="0"/>
              <a:t>ștampilă cu stema de stat și cu denumirile corecte ale fondatorului și instituției .</a:t>
            </a:r>
          </a:p>
          <a:p>
            <a:pPr marL="0" indent="0">
              <a:buNone/>
            </a:pPr>
            <a:endParaRPr lang="en-US" dirty="0"/>
          </a:p>
        </p:txBody>
      </p:sp>
      <p:pic>
        <p:nvPicPr>
          <p:cNvPr id="3" name="Picture 2">
            <a:extLst>
              <a:ext uri="{FF2B5EF4-FFF2-40B4-BE49-F238E27FC236}">
                <a16:creationId xmlns:a16="http://schemas.microsoft.com/office/drawing/2014/main" id="{354F92C7-A59F-43D0-8CC7-DC4275E727EC}"/>
              </a:ext>
            </a:extLst>
          </p:cNvPr>
          <p:cNvPicPr>
            <a:picLocks noChangeAspect="1"/>
          </p:cNvPicPr>
          <p:nvPr/>
        </p:nvPicPr>
        <p:blipFill>
          <a:blip r:embed="rId3"/>
          <a:stretch>
            <a:fillRect/>
          </a:stretch>
        </p:blipFill>
        <p:spPr>
          <a:xfrm>
            <a:off x="7568848" y="2592198"/>
            <a:ext cx="1424151" cy="426028"/>
          </a:xfrm>
          <a:prstGeom prst="rect">
            <a:avLst/>
          </a:prstGeom>
        </p:spPr>
      </p:pic>
      <p:pic>
        <p:nvPicPr>
          <p:cNvPr id="6" name="Picture 5">
            <a:extLst>
              <a:ext uri="{FF2B5EF4-FFF2-40B4-BE49-F238E27FC236}">
                <a16:creationId xmlns:a16="http://schemas.microsoft.com/office/drawing/2014/main" id="{A6342F77-0418-4FC4-9D86-C3B8993AD321}"/>
              </a:ext>
            </a:extLst>
          </p:cNvPr>
          <p:cNvPicPr>
            <a:picLocks noChangeAspect="1"/>
          </p:cNvPicPr>
          <p:nvPr/>
        </p:nvPicPr>
        <p:blipFill>
          <a:blip r:embed="rId4"/>
          <a:stretch>
            <a:fillRect/>
          </a:stretch>
        </p:blipFill>
        <p:spPr>
          <a:xfrm>
            <a:off x="7559487" y="3621287"/>
            <a:ext cx="1433512" cy="795337"/>
          </a:xfrm>
          <a:prstGeom prst="rect">
            <a:avLst/>
          </a:prstGeom>
        </p:spPr>
      </p:pic>
      <p:pic>
        <p:nvPicPr>
          <p:cNvPr id="9" name="Picture 8">
            <a:extLst>
              <a:ext uri="{FF2B5EF4-FFF2-40B4-BE49-F238E27FC236}">
                <a16:creationId xmlns:a16="http://schemas.microsoft.com/office/drawing/2014/main" id="{2B16FB30-A043-4002-9816-26848BF8B593}"/>
              </a:ext>
            </a:extLst>
          </p:cNvPr>
          <p:cNvPicPr>
            <a:picLocks noChangeAspect="1"/>
          </p:cNvPicPr>
          <p:nvPr/>
        </p:nvPicPr>
        <p:blipFill>
          <a:blip r:embed="rId5"/>
          <a:stretch>
            <a:fillRect/>
          </a:stretch>
        </p:blipFill>
        <p:spPr>
          <a:xfrm>
            <a:off x="7450494" y="4848651"/>
            <a:ext cx="1329611" cy="1064748"/>
          </a:xfrm>
          <a:prstGeom prst="rect">
            <a:avLst/>
          </a:prstGeom>
        </p:spPr>
      </p:pic>
    </p:spTree>
    <p:extLst>
      <p:ext uri="{BB962C8B-B14F-4D97-AF65-F5344CB8AC3E}">
        <p14:creationId xmlns:p14="http://schemas.microsoft.com/office/powerpoint/2010/main" val="166610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9DB1B711-F118-FD47-BA4A-A436BA8EC516}" type="slidenum">
              <a:rPr lang="en-US" smtClean="0"/>
              <a:t>9</a:t>
            </a:fld>
            <a:endParaRPr lang="en-US"/>
          </a:p>
        </p:txBody>
      </p:sp>
      <p:sp>
        <p:nvSpPr>
          <p:cNvPr id="19" name="Footer Placeholder 18"/>
          <p:cNvSpPr>
            <a:spLocks noGrp="1"/>
          </p:cNvSpPr>
          <p:nvPr>
            <p:ph type="ftr" sz="quarter" idx="4294967295"/>
          </p:nvPr>
        </p:nvSpPr>
        <p:spPr>
          <a:xfrm>
            <a:off x="3028950" y="6356351"/>
            <a:ext cx="3086100" cy="365125"/>
          </a:xfrm>
        </p:spPr>
        <p:txBody>
          <a:bodyPr/>
          <a:lstStyle/>
          <a:p>
            <a:r>
              <a:rPr lang="en-US" dirty="0" err="1"/>
              <a:t>Uiversitatea</a:t>
            </a:r>
            <a:r>
              <a:rPr lang="en-US" dirty="0"/>
              <a:t> </a:t>
            </a:r>
            <a:r>
              <a:rPr lang="en-US" dirty="0" err="1"/>
              <a:t>Tehnică</a:t>
            </a:r>
            <a:r>
              <a:rPr lang="en-US" dirty="0"/>
              <a:t> a </a:t>
            </a:r>
            <a:r>
              <a:rPr lang="en-US" dirty="0" err="1"/>
              <a:t>Moldovei</a:t>
            </a:r>
            <a:endParaRPr lang="en-US" dirty="0"/>
          </a:p>
        </p:txBody>
      </p:sp>
      <p:sp>
        <p:nvSpPr>
          <p:cNvPr id="8" name="Title 1"/>
          <p:cNvSpPr>
            <a:spLocks noGrp="1"/>
          </p:cNvSpPr>
          <p:nvPr>
            <p:ph type="title"/>
          </p:nvPr>
        </p:nvSpPr>
        <p:spPr>
          <a:xfrm>
            <a:off x="0" y="1"/>
            <a:ext cx="7086600" cy="927099"/>
          </a:xfrm>
        </p:spPr>
        <p:txBody>
          <a:bodyPr>
            <a:normAutofit fontScale="90000"/>
          </a:bodyPr>
          <a:lstStyle/>
          <a:p>
            <a:r>
              <a:rPr lang="x-none" dirty="0"/>
              <a:t>„Autonomia financiară” VET –</a:t>
            </a:r>
            <a:br>
              <a:rPr lang="x-none" dirty="0"/>
            </a:br>
            <a:r>
              <a:rPr lang="x-none" dirty="0"/>
              <a:t>  modul de realizare </a:t>
            </a:r>
            <a:endParaRPr lang="en-US" dirty="0"/>
          </a:p>
        </p:txBody>
      </p:sp>
      <p:sp>
        <p:nvSpPr>
          <p:cNvPr id="5" name="Content Placeholder 4"/>
          <p:cNvSpPr>
            <a:spLocks noGrp="1"/>
          </p:cNvSpPr>
          <p:nvPr>
            <p:ph idx="1"/>
          </p:nvPr>
        </p:nvSpPr>
        <p:spPr>
          <a:xfrm>
            <a:off x="605213" y="1193800"/>
            <a:ext cx="7166503" cy="4950442"/>
          </a:xfrm>
        </p:spPr>
        <p:txBody>
          <a:bodyPr>
            <a:normAutofit/>
          </a:bodyPr>
          <a:lstStyle/>
          <a:p>
            <a:pPr marL="0" lvl="0" indent="0">
              <a:spcBef>
                <a:spcPts val="0"/>
              </a:spcBef>
              <a:spcAft>
                <a:spcPts val="3000"/>
              </a:spcAft>
              <a:buNone/>
            </a:pPr>
            <a:r>
              <a:rPr lang="ro-RO" sz="2400" b="1" dirty="0" err="1">
                <a:solidFill>
                  <a:srgbClr val="1A4E79"/>
                </a:solidFill>
              </a:rPr>
              <a:t>Instituţiile</a:t>
            </a:r>
            <a:r>
              <a:rPr lang="ro-RO" sz="2400" b="1" dirty="0">
                <a:solidFill>
                  <a:srgbClr val="1A4E79"/>
                </a:solidFill>
              </a:rPr>
              <a:t> de </a:t>
            </a:r>
            <a:r>
              <a:rPr lang="ro-RO" sz="2400" b="1" dirty="0" err="1">
                <a:solidFill>
                  <a:srgbClr val="1A4E79"/>
                </a:solidFill>
              </a:rPr>
              <a:t>învăţământ</a:t>
            </a:r>
            <a:r>
              <a:rPr lang="ro-RO" sz="2400" b="1" dirty="0">
                <a:solidFill>
                  <a:srgbClr val="1A4E79"/>
                </a:solidFill>
              </a:rPr>
              <a:t> profesional tehnic:</a:t>
            </a:r>
          </a:p>
          <a:p>
            <a:pPr marL="514350" lvl="0" indent="-514350">
              <a:spcBef>
                <a:spcPts val="0"/>
              </a:spcBef>
              <a:spcAft>
                <a:spcPts val="1200"/>
              </a:spcAft>
              <a:buAutoNum type="alphaLcParenR"/>
            </a:pPr>
            <a:r>
              <a:rPr lang="ro-RO" sz="2400" dirty="0"/>
              <a:t>elaborează </a:t>
            </a:r>
            <a:r>
              <a:rPr lang="ro-RO" sz="2400" dirty="0" err="1"/>
              <a:t>şi</a:t>
            </a:r>
            <a:r>
              <a:rPr lang="ro-RO" sz="2400" dirty="0"/>
              <a:t> prezintă propuneri de buget aferente comenzii de stat pentru formarea profesională, conform termenelor </a:t>
            </a:r>
            <a:r>
              <a:rPr lang="ro-RO" sz="2400" dirty="0" err="1"/>
              <a:t>şi</a:t>
            </a:r>
            <a:r>
              <a:rPr lang="ro-RO" sz="2400" dirty="0"/>
              <a:t> </a:t>
            </a:r>
            <a:r>
              <a:rPr lang="ro-RO" sz="2400" dirty="0" err="1"/>
              <a:t>cerinţelor</a:t>
            </a:r>
            <a:r>
              <a:rPr lang="ro-RO" sz="2400" dirty="0"/>
              <a:t> stabilite de autoritățile bugetare (fondatoare);</a:t>
            </a:r>
          </a:p>
          <a:p>
            <a:pPr marL="514350" lvl="0" indent="-514350">
              <a:spcBef>
                <a:spcPts val="0"/>
              </a:spcBef>
              <a:spcAft>
                <a:spcPts val="1200"/>
              </a:spcAft>
              <a:buAutoNum type="alphaLcParenR"/>
            </a:pPr>
            <a:r>
              <a:rPr lang="ro-RO" sz="2400" dirty="0" err="1"/>
              <a:t>îşi</a:t>
            </a:r>
            <a:r>
              <a:rPr lang="ro-RO" sz="2400" dirty="0"/>
              <a:t> asumă angajamente contractuale </a:t>
            </a:r>
            <a:r>
              <a:rPr lang="ro-RO" sz="2400" dirty="0" err="1"/>
              <a:t>şi</a:t>
            </a:r>
            <a:r>
              <a:rPr lang="ro-RO" sz="2400" dirty="0"/>
              <a:t> efectuează cheltuieli în limitele bugetului aprobat </a:t>
            </a:r>
            <a:r>
              <a:rPr lang="ro-RO" sz="2400" dirty="0" err="1"/>
              <a:t>şi</a:t>
            </a:r>
            <a:r>
              <a:rPr lang="ro-RO" sz="2400" dirty="0"/>
              <a:t> în scopurile strict legate de activitatea acestora;</a:t>
            </a:r>
          </a:p>
          <a:p>
            <a:pPr marL="514350" lvl="0" indent="-514350">
              <a:spcBef>
                <a:spcPts val="0"/>
              </a:spcBef>
              <a:spcAft>
                <a:spcPts val="1200"/>
              </a:spcAft>
              <a:buAutoNum type="alphaLcParenR"/>
            </a:pPr>
            <a:r>
              <a:rPr lang="ro-RO" sz="2400" dirty="0" err="1"/>
              <a:t>îşi</a:t>
            </a:r>
            <a:r>
              <a:rPr lang="ro-RO" sz="2400" dirty="0"/>
              <a:t> asumă responsabilitatea pentru corectitudinea datelor transmise la adresa autorității bugetare (fondatoare).</a:t>
            </a:r>
            <a:endParaRPr lang="en-US" sz="2400" dirty="0"/>
          </a:p>
          <a:p>
            <a:endParaRPr lang="en-US" dirty="0"/>
          </a:p>
        </p:txBody>
      </p:sp>
      <p:pic>
        <p:nvPicPr>
          <p:cNvPr id="1028" name="Picture 4" descr="Image result for vocationa scool icon"/>
          <p:cNvPicPr>
            <a:picLocks noChangeAspect="1" noChangeArrowheads="1"/>
          </p:cNvPicPr>
          <p:nvPr/>
        </p:nvPicPr>
        <p:blipFill rotWithShape="1">
          <a:blip r:embed="rId3">
            <a:extLst>
              <a:ext uri="{28A0092B-C50C-407E-A947-70E740481C1C}">
                <a14:useLocalDpi xmlns:a14="http://schemas.microsoft.com/office/drawing/2010/main" val="0"/>
              </a:ext>
            </a:extLst>
          </a:blip>
          <a:srcRect r="74149" b="54716"/>
          <a:stretch/>
        </p:blipFill>
        <p:spPr bwMode="auto">
          <a:xfrm>
            <a:off x="7713764" y="1041054"/>
            <a:ext cx="1280420" cy="12077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vocationa scool icon"/>
          <p:cNvPicPr>
            <a:picLocks noChangeAspect="1" noChangeArrowheads="1"/>
          </p:cNvPicPr>
          <p:nvPr/>
        </p:nvPicPr>
        <p:blipFill rotWithShape="1">
          <a:blip r:embed="rId3">
            <a:extLst>
              <a:ext uri="{28A0092B-C50C-407E-A947-70E740481C1C}">
                <a14:useLocalDpi xmlns:a14="http://schemas.microsoft.com/office/drawing/2010/main" val="0"/>
              </a:ext>
            </a:extLst>
          </a:blip>
          <a:srcRect l="26891" r="52697" b="50838"/>
          <a:stretch/>
        </p:blipFill>
        <p:spPr bwMode="auto">
          <a:xfrm>
            <a:off x="7877454" y="2113992"/>
            <a:ext cx="1010993" cy="13111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vocationa scool icon"/>
          <p:cNvPicPr>
            <a:picLocks noChangeAspect="1" noChangeArrowheads="1"/>
          </p:cNvPicPr>
          <p:nvPr/>
        </p:nvPicPr>
        <p:blipFill rotWithShape="1">
          <a:blip r:embed="rId3">
            <a:extLst>
              <a:ext uri="{28A0092B-C50C-407E-A947-70E740481C1C}">
                <a14:useLocalDpi xmlns:a14="http://schemas.microsoft.com/office/drawing/2010/main" val="0"/>
              </a:ext>
            </a:extLst>
          </a:blip>
          <a:srcRect l="51723" r="28645" b="50838"/>
          <a:stretch/>
        </p:blipFill>
        <p:spPr bwMode="auto">
          <a:xfrm>
            <a:off x="7928457" y="3290762"/>
            <a:ext cx="972355" cy="13111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vocationa scool icon"/>
          <p:cNvPicPr>
            <a:picLocks noChangeAspect="1" noChangeArrowheads="1"/>
          </p:cNvPicPr>
          <p:nvPr/>
        </p:nvPicPr>
        <p:blipFill rotWithShape="1">
          <a:blip r:embed="rId3">
            <a:extLst>
              <a:ext uri="{28A0092B-C50C-407E-A947-70E740481C1C}">
                <a14:useLocalDpi xmlns:a14="http://schemas.microsoft.com/office/drawing/2010/main" val="0"/>
              </a:ext>
            </a:extLst>
          </a:blip>
          <a:srcRect l="72763" r="5265" b="50838"/>
          <a:stretch/>
        </p:blipFill>
        <p:spPr bwMode="auto">
          <a:xfrm>
            <a:off x="7956239" y="4467124"/>
            <a:ext cx="1088265" cy="131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425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4948</TotalTime>
  <Words>4734</Words>
  <Application>Microsoft Office PowerPoint</Application>
  <PresentationFormat>Expunere pe ecran (4:3)</PresentationFormat>
  <Paragraphs>369</Paragraphs>
  <Slides>33</Slides>
  <Notes>29</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33</vt:i4>
      </vt:variant>
    </vt:vector>
  </HeadingPairs>
  <TitlesOfParts>
    <vt:vector size="39" baseType="lpstr">
      <vt:lpstr>Arial</vt:lpstr>
      <vt:lpstr>Calibri</vt:lpstr>
      <vt:lpstr>Calibri Light</vt:lpstr>
      <vt:lpstr>PT Sans</vt:lpstr>
      <vt:lpstr>Symbol</vt:lpstr>
      <vt:lpstr>Office Theme</vt:lpstr>
      <vt:lpstr>Activitatea financiar-economică și sistemul de management al IÎPT în procesul de tranziție la regimul de autogestiune financiar-economică</vt:lpstr>
      <vt:lpstr>Preliminarii</vt:lpstr>
      <vt:lpstr>Autogestiunea financiar-economică</vt:lpstr>
      <vt:lpstr>Autonomie financiară  VET</vt:lpstr>
      <vt:lpstr>Cadru legal - VET</vt:lpstr>
      <vt:lpstr>Cadru legal - VET</vt:lpstr>
      <vt:lpstr>Modalitățile de finanțarea instituțiilor de învățământ profesional tehnic</vt:lpstr>
      <vt:lpstr>„Autonomia financiară” VET –   modul de realizare </vt:lpstr>
      <vt:lpstr>„Autonomia financiară” VET –   modul de realizare </vt:lpstr>
      <vt:lpstr>Indicatori ai autonomiei financiare- I</vt:lpstr>
      <vt:lpstr>Indicatori ai autonomiei financiare- II</vt:lpstr>
      <vt:lpstr>Indicatori ai autonomiei financiare- III</vt:lpstr>
      <vt:lpstr>Costul per-capita - avantaje</vt:lpstr>
      <vt:lpstr>Costul per-capita: provocări și dileme</vt:lpstr>
      <vt:lpstr>Costul per-capita</vt:lpstr>
      <vt:lpstr>Creșterea veniturilor: soluții</vt:lpstr>
      <vt:lpstr>Managementul instituțiilor de învățământ profesional tehnic</vt:lpstr>
      <vt:lpstr>Managementul instituțiilor de învățământ profesional tehnic</vt:lpstr>
      <vt:lpstr>Managementul instituțiilor de învățământ profesional tehnic</vt:lpstr>
      <vt:lpstr>Managementul instituțiilor de învățământ profesional tehnic</vt:lpstr>
      <vt:lpstr>Managementul instituțiilor de învățământ profesional tehnic</vt:lpstr>
      <vt:lpstr>Managementul instituțiilor de învățământ profesional tehnic</vt:lpstr>
      <vt:lpstr>Road Map - Foia de parcurs</vt:lpstr>
      <vt:lpstr>Road Map - Foia de parcurs</vt:lpstr>
      <vt:lpstr>Road Map - Foia de parcurs</vt:lpstr>
      <vt:lpstr>Road Map - Foia de parcurs</vt:lpstr>
      <vt:lpstr>Road Map - Foia de parcurs</vt:lpstr>
      <vt:lpstr>Road Map - Foia de parcurs</vt:lpstr>
      <vt:lpstr>Provocări, Probleme, Perspective ...</vt:lpstr>
      <vt:lpstr>Provocări, Probleme, Perspective ...</vt:lpstr>
      <vt:lpstr>Provocări, Probleme, Perspective ...</vt:lpstr>
      <vt:lpstr>Provocări, Probleme, Perspective ...</vt:lpstr>
      <vt:lpstr>Întrebări...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Gravitație  și urbanizm</dc:title>
  <dc:creator>Microsoft Office User</dc:creator>
  <cp:lastModifiedBy>Lia Sclifos</cp:lastModifiedBy>
  <cp:revision>332</cp:revision>
  <dcterms:created xsi:type="dcterms:W3CDTF">2016-05-13T20:26:02Z</dcterms:created>
  <dcterms:modified xsi:type="dcterms:W3CDTF">2019-11-19T10:05:00Z</dcterms:modified>
</cp:coreProperties>
</file>