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2" r:id="rId8"/>
    <p:sldId id="261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1518615"/>
          </a:xfrm>
        </p:spPr>
        <p:txBody>
          <a:bodyPr>
            <a:noAutofit/>
          </a:bodyPr>
          <a:lstStyle/>
          <a:p>
            <a:r>
              <a:rPr lang="ro-RO" sz="3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Conferința Națională „Guvernare eficientă și viabilă a instituțiilor de învățământ profesional tehnic”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012" y="3098800"/>
            <a:ext cx="8689976" cy="215899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o-RO" sz="28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Consolidarea spiritului de inițiativa </a:t>
            </a:r>
          </a:p>
          <a:p>
            <a:pPr>
              <a:lnSpc>
                <a:spcPct val="100000"/>
              </a:lnSpc>
            </a:pPr>
            <a:r>
              <a:rPr lang="ro-RO" sz="28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 a competențelor antreprenoriale în</a:t>
            </a:r>
          </a:p>
          <a:p>
            <a:pPr>
              <a:lnSpc>
                <a:spcPct val="100000"/>
              </a:lnSpc>
            </a:pPr>
            <a:r>
              <a:rPr lang="ro-RO" sz="2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Colegiul de industrie Ușoară din Bălți</a:t>
            </a:r>
          </a:p>
          <a:p>
            <a:pPr algn="r">
              <a:lnSpc>
                <a:spcPct val="100000"/>
              </a:lnSpc>
            </a:pPr>
            <a:r>
              <a:rPr lang="ro-RO" sz="2000" i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</a:t>
            </a:r>
            <a:r>
              <a:rPr lang="ro-RO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i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Grigore</a:t>
            </a:r>
            <a:r>
              <a:rPr lang="ro-RO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Gaitur</a:t>
            </a:r>
          </a:p>
        </p:txBody>
      </p:sp>
    </p:spTree>
    <p:extLst>
      <p:ext uri="{BB962C8B-B14F-4D97-AF65-F5344CB8AC3E}">
        <p14:creationId xmlns:p14="http://schemas.microsoft.com/office/powerpoint/2010/main" val="692561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Mulțumesc pentru </a:t>
            </a:r>
            <a:r>
              <a:rPr lang="ro-RO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atenţie</a:t>
            </a:r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1" b="19171"/>
          <a:stretch>
            <a:fillRect/>
          </a:stretch>
        </p:blipFill>
        <p:spPr/>
      </p:pic>
      <p:pic>
        <p:nvPicPr>
          <p:cNvPr id="24" name="Рисунок 23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6" b="19246"/>
          <a:stretch>
            <a:fillRect/>
          </a:stretch>
        </p:blipFill>
        <p:spPr/>
      </p:pic>
      <p:pic>
        <p:nvPicPr>
          <p:cNvPr id="25" name="Рисунок 24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767" y="4386393"/>
            <a:ext cx="2247634" cy="1524000"/>
          </a:xfrm>
        </p:spPr>
      </p:pic>
      <p:pic>
        <p:nvPicPr>
          <p:cNvPr id="27" name="Рисунок 26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1" b="19171"/>
          <a:stretch>
            <a:fillRect/>
          </a:stretch>
        </p:blipFill>
        <p:spPr>
          <a:xfrm>
            <a:off x="681198" y="4781078"/>
            <a:ext cx="3296409" cy="1524000"/>
          </a:xfr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4386393"/>
            <a:ext cx="1854826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022" y="2367093"/>
            <a:ext cx="2657475" cy="35433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463" y="4386393"/>
            <a:ext cx="2429440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15421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Planificare strategică</a:t>
            </a:r>
            <a:b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</a:t>
            </a:r>
            <a:r>
              <a:rPr lang="ro-RO" sz="2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Extras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pds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10861606"/>
              </p:ext>
            </p:extLst>
          </p:nvPr>
        </p:nvGraphicFramePr>
        <p:xfrm>
          <a:off x="913776" y="2214696"/>
          <a:ext cx="10364450" cy="3779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9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23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0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594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  <a:tabLst>
                          <a:tab pos="1073785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ANALIZA FACTORILOR EXTERNI</a:t>
                      </a:r>
                      <a:endParaRPr lang="ro-RO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73785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o-RO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94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073785" algn="l"/>
                        </a:tabLst>
                      </a:pPr>
                      <a:r>
                        <a:rPr lang="ro-RO" sz="20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</a:t>
                      </a:r>
                      <a:endParaRPr lang="ro-RO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ANALIZA FACTORILOR INTERNI (SWOT)</a:t>
                      </a:r>
                      <a:endParaRPr lang="ro-RO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73785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o-RO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94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073785" algn="l"/>
                        </a:tabLst>
                      </a:pPr>
                      <a:r>
                        <a:rPr lang="ro-RO" sz="20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III</a:t>
                      </a:r>
                      <a:endParaRPr lang="ro-RO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IDENTIFICAREA ȘI PRIORITIZAREA PROBLEMELOR</a:t>
                      </a:r>
                      <a:endParaRPr lang="ro-RO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73785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o-RO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94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073785" algn="l"/>
                        </a:tabLst>
                      </a:pPr>
                      <a:r>
                        <a:rPr lang="ro-RO" sz="20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IV</a:t>
                      </a:r>
                      <a:endParaRPr lang="ro-RO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OBIECTIVE STRATEGICE</a:t>
                      </a:r>
                      <a:endParaRPr lang="ro-RO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73785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o-RO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594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073785" algn="l"/>
                        </a:tabLst>
                      </a:pPr>
                      <a:r>
                        <a:rPr lang="ro-RO" sz="20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</a:t>
                      </a:r>
                      <a:endParaRPr lang="ro-RO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PLANUL DE ACȚIUNI</a:t>
                      </a:r>
                      <a:endParaRPr lang="ro-RO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73785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o-RO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309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13774" y="863600"/>
            <a:ext cx="5131425" cy="1498600"/>
          </a:xfrm>
        </p:spPr>
        <p:txBody>
          <a:bodyPr anchor="ctr">
            <a:normAutofit/>
          </a:bodyPr>
          <a:lstStyle/>
          <a:p>
            <a:r>
              <a:rPr lang="ro-RO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Procedură</a:t>
            </a:r>
            <a:br>
              <a:rPr lang="ro-RO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Identificarea „clienților”</a:t>
            </a:r>
            <a:endParaRPr lang="ro-RO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93497793"/>
              </p:ext>
            </p:extLst>
          </p:nvPr>
        </p:nvGraphicFramePr>
        <p:xfrm>
          <a:off x="6343650" y="609600"/>
          <a:ext cx="3668713" cy="518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Acrobat Document" r:id="rId3" imgW="5686408" imgH="8029345" progId="AcroExch.Document.11">
                  <p:embed/>
                </p:oleObj>
              </mc:Choice>
              <mc:Fallback>
                <p:oleObj name="Acrobat Document" r:id="rId3" imgW="5686408" imgH="802934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43650" y="609600"/>
                        <a:ext cx="3668713" cy="5180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913774" y="3149600"/>
            <a:ext cx="3935689" cy="2641600"/>
          </a:xfrm>
        </p:spPr>
        <p:txBody>
          <a:bodyPr>
            <a:norm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Scrisoare de solicitare </a:t>
            </a:r>
            <a:b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Agenți economici</a:t>
            </a:r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733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184883"/>
          </a:xfrm>
        </p:spPr>
        <p:txBody>
          <a:bodyPr>
            <a:normAutofit/>
          </a:bodyPr>
          <a:lstStyle/>
          <a:p>
            <a:r>
              <a:rPr lang="ro-RO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Procedură</a:t>
            </a:r>
            <a:br>
              <a:rPr lang="ro-RO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o-RO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1186013" y="2087290"/>
            <a:ext cx="4873474" cy="679994"/>
          </a:xfrm>
        </p:spPr>
        <p:txBody>
          <a:bodyPr/>
          <a:lstStyle/>
          <a:p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Deviz de cheltuieli</a:t>
            </a:r>
          </a:p>
        </p:txBody>
      </p:sp>
      <p:graphicFrame>
        <p:nvGraphicFramePr>
          <p:cNvPr id="10" name="Объект 9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27977225"/>
              </p:ext>
            </p:extLst>
          </p:nvPr>
        </p:nvGraphicFramePr>
        <p:xfrm>
          <a:off x="1993900" y="3051175"/>
          <a:ext cx="2441575" cy="3454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Acrobat Document" r:id="rId3" imgW="5667254" imgH="8019774" progId="AcroExch.Document.11">
                  <p:embed/>
                </p:oleObj>
              </mc:Choice>
              <mc:Fallback>
                <p:oleObj name="Acrobat Document" r:id="rId3" imgW="5667254" imgH="8019774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3900" y="3051175"/>
                        <a:ext cx="2441575" cy="3454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6396422" y="2087290"/>
            <a:ext cx="4881804" cy="679994"/>
          </a:xfrm>
        </p:spPr>
        <p:txBody>
          <a:bodyPr/>
          <a:lstStyle/>
          <a:p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Contract de achiziții</a:t>
            </a:r>
          </a:p>
        </p:txBody>
      </p:sp>
      <p:graphicFrame>
        <p:nvGraphicFramePr>
          <p:cNvPr id="16" name="Объект 15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335672406"/>
              </p:ext>
            </p:extLst>
          </p:nvPr>
        </p:nvGraphicFramePr>
        <p:xfrm>
          <a:off x="7251700" y="3051175"/>
          <a:ext cx="2441575" cy="3454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Acrobat Document" r:id="rId5" imgW="5667254" imgH="8019774" progId="AcroExch.Document.11">
                  <p:embed/>
                </p:oleObj>
              </mc:Choice>
              <mc:Fallback>
                <p:oleObj name="Acrobat Document" r:id="rId5" imgW="5667254" imgH="8019774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51700" y="3051175"/>
                        <a:ext cx="2441575" cy="3454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3966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54683"/>
          </a:xfrm>
        </p:spPr>
        <p:txBody>
          <a:bodyPr>
            <a:normAutofit/>
          </a:bodyPr>
          <a:lstStyle/>
          <a:p>
            <a:pPr algn="r"/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Activități de promovare a instituției        </a:t>
            </a:r>
            <a:r>
              <a:rPr lang="ro-RO" sz="20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0.00 lei</a:t>
            </a:r>
            <a:endParaRPr lang="ro-RO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913775" y="1587500"/>
            <a:ext cx="4331325" cy="1219200"/>
          </a:xfrm>
        </p:spPr>
        <p:txBody>
          <a:bodyPr/>
          <a:lstStyle/>
          <a:p>
            <a:pPr algn="r"/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AGIR</a:t>
            </a:r>
            <a:r>
              <a:rPr lang="ro-RO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o-RO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o-RO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02.06.18 </a:t>
            </a:r>
          </a:p>
          <a:p>
            <a:pPr algn="ctr"/>
            <a:r>
              <a:rPr lang="ro-RO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Conferința națională  </a:t>
            </a:r>
          </a:p>
          <a:p>
            <a:pPr algn="ctr"/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o-RO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Tradiții asociative ale învățătorilor”</a:t>
            </a: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051175"/>
            <a:ext cx="2997200" cy="3656013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6197600" y="1587500"/>
            <a:ext cx="5245100" cy="1219200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ro-RO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USARB</a:t>
            </a:r>
            <a:r>
              <a:rPr lang="ro-RO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o-RO" sz="1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30.11.19</a:t>
            </a:r>
            <a:r>
              <a:rPr lang="ro-RO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ro-RO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Conferința științifică internaţională </a:t>
            </a:r>
          </a:p>
          <a:p>
            <a:pPr algn="ctr">
              <a:lnSpc>
                <a:spcPct val="100000"/>
              </a:lnSpc>
            </a:pPr>
            <a:r>
              <a:rPr lang="ro-RO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„Rezerve în promovarea agriculturii durabile”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3051175"/>
            <a:ext cx="2982681" cy="3656013"/>
          </a:xfrm>
        </p:spPr>
      </p:pic>
    </p:spTree>
    <p:extLst>
      <p:ext uri="{BB962C8B-B14F-4D97-AF65-F5344CB8AC3E}">
        <p14:creationId xmlns:p14="http://schemas.microsoft.com/office/powerpoint/2010/main" val="2352694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32483"/>
          </a:xfrm>
        </p:spPr>
        <p:txBody>
          <a:bodyPr>
            <a:normAutofit/>
          </a:bodyPr>
          <a:lstStyle/>
          <a:p>
            <a:pPr algn="r"/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Şp 4, Bălți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o-RO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Servicii de reparație a costumelor pentru sudori şi a huselor pentru fotolii                 </a:t>
            </a:r>
            <a:r>
              <a:rPr lang="ro-RO" sz="20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7 000.00 lei</a:t>
            </a:r>
            <a:endParaRPr lang="ro-RO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038" y="1651000"/>
            <a:ext cx="3390899" cy="4521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42" y="1651000"/>
            <a:ext cx="6028267" cy="4521200"/>
          </a:xfrm>
        </p:spPr>
      </p:pic>
    </p:spTree>
    <p:extLst>
      <p:ext uri="{BB962C8B-B14F-4D97-AF65-F5344CB8AC3E}">
        <p14:creationId xmlns:p14="http://schemas.microsoft.com/office/powerpoint/2010/main" val="2035653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08682"/>
          </a:xfrm>
        </p:spPr>
        <p:txBody>
          <a:bodyPr>
            <a:normAutofit fontScale="90000"/>
          </a:bodyPr>
          <a:lstStyle/>
          <a:p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Ceda </a:t>
            </a:r>
            <a:r>
              <a:rPr lang="ro-RO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5 ani de activitate </a:t>
            </a:r>
            <a:br>
              <a:rPr lang="ro-RO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o-MD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Confecționarea eșarfelor pentru femei și bărbați     </a:t>
            </a:r>
            <a:r>
              <a:rPr lang="ro-RO" sz="20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1175.00 lei</a:t>
            </a:r>
            <a:endParaRPr lang="ro-RO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88" y="2006601"/>
            <a:ext cx="5667912" cy="377073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2006601"/>
            <a:ext cx="5667911" cy="3770735"/>
          </a:xfrm>
        </p:spPr>
      </p:pic>
    </p:spTree>
    <p:extLst>
      <p:ext uri="{BB962C8B-B14F-4D97-AF65-F5344CB8AC3E}">
        <p14:creationId xmlns:p14="http://schemas.microsoft.com/office/powerpoint/2010/main" val="2202648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206579"/>
          </a:xfrm>
        </p:spPr>
        <p:txBody>
          <a:bodyPr>
            <a:normAutofit fontScale="90000"/>
          </a:bodyPr>
          <a:lstStyle/>
          <a:p>
            <a:r>
              <a:rPr lang="ro-RO" sz="31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Confecționarea costumelor naționale poloneze pentru Asociația Obștească a culturii poloneze </a:t>
            </a:r>
            <a:r>
              <a:rPr lang="ro-RO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„Casa  Poloneză” </a:t>
            </a:r>
            <a:r>
              <a:rPr lang="ro-RO" sz="31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 Bălți </a:t>
            </a:r>
            <a:br>
              <a:rPr lang="ro-RO" sz="31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31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la 20 de ani de la deschidere                      </a:t>
            </a:r>
            <a:r>
              <a:rPr lang="ro-RO" sz="22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25200.00 lei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87" y="1825097"/>
            <a:ext cx="6129514" cy="459713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11" y="1825096"/>
            <a:ext cx="3519289" cy="4692387"/>
          </a:xfrm>
        </p:spPr>
      </p:pic>
    </p:spTree>
    <p:extLst>
      <p:ext uri="{BB962C8B-B14F-4D97-AF65-F5344CB8AC3E}">
        <p14:creationId xmlns:p14="http://schemas.microsoft.com/office/powerpoint/2010/main" val="325138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Valorificarea  potențialului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Impedimente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o-RO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Cadru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vs </a:t>
            </a:r>
            <a:r>
              <a:rPr lang="ro-RO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Comanda clientului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o-RO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colegii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o-RO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Reticența clienților față de calitatea produselor</a:t>
            </a:r>
          </a:p>
          <a:p>
            <a:r>
              <a:rPr lang="ro-RO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Baza tehnico-materială necorespunzătoare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oportunități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r>
              <a:rPr lang="ro-RO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Posibilitate de dezvoltare</a:t>
            </a:r>
          </a:p>
          <a:p>
            <a:r>
              <a:rPr lang="ro-RO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Rezultatul obținut influențează motivația elevului</a:t>
            </a:r>
          </a:p>
          <a:p>
            <a:r>
              <a:rPr lang="ro-RO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 sporit față de profesia aleasă</a:t>
            </a:r>
          </a:p>
          <a:p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573760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412</TotalTime>
  <Words>217</Words>
  <Application>Microsoft Office PowerPoint</Application>
  <PresentationFormat>Ecran lat</PresentationFormat>
  <Paragraphs>46</Paragraphs>
  <Slides>10</Slides>
  <Notes>0</Notes>
  <HiddenSlides>0</HiddenSlides>
  <MMClips>0</MMClips>
  <ScaleCrop>false</ScaleCrop>
  <HeadingPairs>
    <vt:vector size="8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Servere OLE încorporate</vt:lpstr>
      </vt:variant>
      <vt:variant>
        <vt:i4>1</vt:i4>
      </vt:variant>
      <vt:variant>
        <vt:lpstr>Titluri diapozitive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Tw Cen MT</vt:lpstr>
      <vt:lpstr>Капля</vt:lpstr>
      <vt:lpstr>Acrobat Document</vt:lpstr>
      <vt:lpstr>Conferința Națională „Guvernare eficientă și viabilă a instituțiilor de învățământ profesional tehnic”</vt:lpstr>
      <vt:lpstr>Planificare strategică                                                                          Extras pds</vt:lpstr>
      <vt:lpstr>Procedură  Identificarea „clienților”</vt:lpstr>
      <vt:lpstr>Procedură </vt:lpstr>
      <vt:lpstr>Activități de promovare a instituției        0.00 lei</vt:lpstr>
      <vt:lpstr>Şp 4, Bălți – Servicii de reparație a costumelor pentru sudori şi a huselor pentru fotolii                 7 000.00 lei</vt:lpstr>
      <vt:lpstr>Ceda la 5 ani de activitate       Confecționarea eșarfelor pentru femei și bărbați     1175.00 lei</vt:lpstr>
      <vt:lpstr>Confecționarea costumelor naționale poloneze pentru Asociația Obștească a culturii poloneze „Casa  Poloneză” din Bălți                                  la 20 de ani de la deschidere                      25200.00 lei</vt:lpstr>
      <vt:lpstr>Valorificarea  potențialului</vt:lpstr>
      <vt:lpstr>Mulțumesc pentru atenţie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Conferința Națională „Guvernare eficientă și viabilă a instituțiilor de învățământ profesional tehnic”</dc:title>
  <dc:creator>Colegiul de Industrie Ușoară Bălți</dc:creator>
  <cp:lastModifiedBy>Lia Sclifos</cp:lastModifiedBy>
  <cp:revision>31</cp:revision>
  <dcterms:created xsi:type="dcterms:W3CDTF">2019-11-18T09:21:07Z</dcterms:created>
  <dcterms:modified xsi:type="dcterms:W3CDTF">2019-11-20T09:12:10Z</dcterms:modified>
</cp:coreProperties>
</file>