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63" r:id="rId5"/>
    <p:sldId id="296" r:id="rId6"/>
    <p:sldId id="257" r:id="rId7"/>
    <p:sldId id="286" r:id="rId8"/>
    <p:sldId id="287" r:id="rId9"/>
    <p:sldId id="288" r:id="rId10"/>
    <p:sldId id="305" r:id="rId11"/>
    <p:sldId id="298" r:id="rId12"/>
    <p:sldId id="297" r:id="rId13"/>
    <p:sldId id="292" r:id="rId14"/>
    <p:sldId id="293" r:id="rId15"/>
    <p:sldId id="266" r:id="rId16"/>
    <p:sldId id="270" r:id="rId17"/>
    <p:sldId id="272" r:id="rId18"/>
    <p:sldId id="273" r:id="rId19"/>
    <p:sldId id="274" r:id="rId20"/>
    <p:sldId id="300" r:id="rId21"/>
    <p:sldId id="275" r:id="rId22"/>
    <p:sldId id="276" r:id="rId23"/>
    <p:sldId id="277" r:id="rId24"/>
    <p:sldId id="280" r:id="rId25"/>
    <p:sldId id="278" r:id="rId26"/>
    <p:sldId id="279" r:id="rId27"/>
    <p:sldId id="299" r:id="rId28"/>
    <p:sldId id="301" r:id="rId29"/>
    <p:sldId id="281" r:id="rId30"/>
    <p:sldId id="30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5FCC5-C6E8-4989-B19B-9D3EF482E4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4920F-9490-4693-BCB0-E697EE2E8D9B}">
      <dgm:prSet phldrT="[Текст]" custT="1"/>
      <dgm:spPr/>
      <dgm:t>
        <a:bodyPr/>
        <a:lstStyle/>
        <a:p>
          <a:r>
            <a:rPr lang="ro-RO" sz="2000" i="1" dirty="0">
              <a:solidFill>
                <a:schemeClr val="bg1"/>
              </a:solidFill>
            </a:rPr>
            <a:t>Şcoala specială </a:t>
          </a:r>
          <a:r>
            <a:rPr lang="ro-RO" sz="2000" i="1" dirty="0" err="1">
              <a:solidFill>
                <a:schemeClr val="bg1"/>
              </a:solidFill>
            </a:rPr>
            <a:t>tehnico</a:t>
          </a:r>
          <a:r>
            <a:rPr lang="ro-RO" sz="2000" i="1" dirty="0">
              <a:solidFill>
                <a:schemeClr val="bg1"/>
              </a:solidFill>
            </a:rPr>
            <a:t>-industrială</a:t>
          </a:r>
          <a:r>
            <a:rPr lang="ro-RO" sz="2000" dirty="0">
              <a:solidFill>
                <a:schemeClr val="bg1"/>
              </a:solidFill>
            </a:rPr>
            <a:t>, </a:t>
          </a:r>
        </a:p>
        <a:p>
          <a:r>
            <a:rPr lang="ro-RO" sz="2000" i="1" dirty="0">
              <a:solidFill>
                <a:schemeClr val="bg1"/>
              </a:solidFill>
            </a:rPr>
            <a:t>  1932-1940</a:t>
          </a:r>
          <a:r>
            <a:rPr lang="ro-RO" sz="2000" dirty="0">
              <a:solidFill>
                <a:schemeClr val="bg1"/>
              </a:solidFill>
            </a:rPr>
            <a:t> </a:t>
          </a:r>
          <a:endParaRPr lang="ru-RU" sz="2000" dirty="0">
            <a:solidFill>
              <a:schemeClr val="bg1"/>
            </a:solidFill>
          </a:endParaRPr>
        </a:p>
      </dgm:t>
    </dgm:pt>
    <dgm:pt modelId="{975E167F-FFF7-4BD9-B604-802E7E213B76}" type="parTrans" cxnId="{BB14EA0B-0C39-4C95-8957-BF0B5B1C47FC}">
      <dgm:prSet/>
      <dgm:spPr/>
      <dgm:t>
        <a:bodyPr/>
        <a:lstStyle/>
        <a:p>
          <a:endParaRPr lang="ru-RU"/>
        </a:p>
      </dgm:t>
    </dgm:pt>
    <dgm:pt modelId="{36E2123F-82A8-45AD-9BFD-4F473739941D}" type="sibTrans" cxnId="{BB14EA0B-0C39-4C95-8957-BF0B5B1C47FC}">
      <dgm:prSet/>
      <dgm:spPr/>
      <dgm:t>
        <a:bodyPr/>
        <a:lstStyle/>
        <a:p>
          <a:endParaRPr lang="ru-RU"/>
        </a:p>
      </dgm:t>
    </dgm:pt>
    <dgm:pt modelId="{227082D4-895D-4EE7-8050-19BA169B00A7}">
      <dgm:prSet phldrT="[Текст]" custT="1"/>
      <dgm:spPr/>
      <dgm:t>
        <a:bodyPr/>
        <a:lstStyle/>
        <a:p>
          <a:r>
            <a:rPr lang="ro-RO" sz="1800" i="1" dirty="0">
              <a:solidFill>
                <a:schemeClr val="bg1"/>
              </a:solidFill>
            </a:rPr>
            <a:t>Tehnicumul Electromecanic şi de </a:t>
          </a:r>
          <a:r>
            <a:rPr lang="ro-RO" sz="1800" i="1" dirty="0" err="1">
              <a:solidFill>
                <a:schemeClr val="bg1"/>
              </a:solidFill>
            </a:rPr>
            <a:t>Construcţii</a:t>
          </a:r>
          <a:endParaRPr lang="ro-RO" sz="1800" i="1" dirty="0">
            <a:solidFill>
              <a:schemeClr val="bg1"/>
            </a:solidFill>
          </a:endParaRPr>
        </a:p>
        <a:p>
          <a:r>
            <a:rPr lang="ro-RO" sz="1800" i="1" dirty="0">
              <a:solidFill>
                <a:schemeClr val="bg1"/>
              </a:solidFill>
            </a:rPr>
            <a:t>  1940-1949</a:t>
          </a:r>
          <a:endParaRPr lang="ru-RU" sz="1800" dirty="0">
            <a:solidFill>
              <a:schemeClr val="bg1"/>
            </a:solidFill>
          </a:endParaRPr>
        </a:p>
      </dgm:t>
    </dgm:pt>
    <dgm:pt modelId="{B287A870-E3AB-4AAF-8EBD-FF75D729F961}" type="parTrans" cxnId="{59A12F49-D7C4-47B7-8F25-5BDDAF1D5115}">
      <dgm:prSet/>
      <dgm:spPr/>
      <dgm:t>
        <a:bodyPr/>
        <a:lstStyle/>
        <a:p>
          <a:endParaRPr lang="ru-RU"/>
        </a:p>
      </dgm:t>
    </dgm:pt>
    <dgm:pt modelId="{4D9270E9-E1DF-44DB-95C8-635FBAEBC07A}" type="sibTrans" cxnId="{59A12F49-D7C4-47B7-8F25-5BDDAF1D5115}">
      <dgm:prSet/>
      <dgm:spPr/>
      <dgm:t>
        <a:bodyPr/>
        <a:lstStyle/>
        <a:p>
          <a:endParaRPr lang="ru-RU"/>
        </a:p>
      </dgm:t>
    </dgm:pt>
    <dgm:pt modelId="{0AA1D6D4-3981-4B2E-AC38-CCE5FE584CF8}">
      <dgm:prSet phldrT="[Текст]" custT="1"/>
      <dgm:spPr/>
      <dgm:t>
        <a:bodyPr/>
        <a:lstStyle/>
        <a:p>
          <a:r>
            <a:rPr lang="ro-RO" sz="2000" i="1" dirty="0">
              <a:solidFill>
                <a:schemeClr val="bg1"/>
              </a:solidFill>
            </a:rPr>
            <a:t>Tehnicumul Comunal şi de Construcţii,</a:t>
          </a:r>
        </a:p>
        <a:p>
          <a:r>
            <a:rPr lang="ro-RO" sz="2000" i="1" dirty="0">
              <a:solidFill>
                <a:schemeClr val="bg1"/>
              </a:solidFill>
            </a:rPr>
            <a:t>   1949-1990</a:t>
          </a:r>
          <a:endParaRPr lang="ru-RU" sz="2000" dirty="0">
            <a:solidFill>
              <a:schemeClr val="bg1"/>
            </a:solidFill>
          </a:endParaRPr>
        </a:p>
      </dgm:t>
    </dgm:pt>
    <dgm:pt modelId="{0A61A93C-8AF7-498B-AAC7-679009431FF6}" type="parTrans" cxnId="{A99816CA-40D8-4A41-9596-74BA082FF1A8}">
      <dgm:prSet/>
      <dgm:spPr/>
      <dgm:t>
        <a:bodyPr/>
        <a:lstStyle/>
        <a:p>
          <a:endParaRPr lang="ru-RU"/>
        </a:p>
      </dgm:t>
    </dgm:pt>
    <dgm:pt modelId="{8E339BC3-E4A9-4ABB-B658-409DD09AFA69}" type="sibTrans" cxnId="{A99816CA-40D8-4A41-9596-74BA082FF1A8}">
      <dgm:prSet/>
      <dgm:spPr/>
      <dgm:t>
        <a:bodyPr/>
        <a:lstStyle/>
        <a:p>
          <a:endParaRPr lang="ru-RU"/>
        </a:p>
      </dgm:t>
    </dgm:pt>
    <dgm:pt modelId="{5296D677-55BC-4FDA-B1D9-28E7A6902A51}">
      <dgm:prSet phldrT="[Текст]" custT="1"/>
      <dgm:spPr/>
      <dgm:t>
        <a:bodyPr/>
        <a:lstStyle/>
        <a:p>
          <a:r>
            <a:rPr lang="ro-RO" sz="2000" b="0" i="1" dirty="0">
              <a:solidFill>
                <a:schemeClr val="bg1"/>
              </a:solidFill>
            </a:rPr>
            <a:t>Colegiul de </a:t>
          </a:r>
          <a:r>
            <a:rPr lang="ro-RO" sz="2000" b="0" i="1" dirty="0" err="1">
              <a:solidFill>
                <a:schemeClr val="bg1"/>
              </a:solidFill>
            </a:rPr>
            <a:t>Construcţii</a:t>
          </a:r>
          <a:r>
            <a:rPr lang="ro-RO" sz="2000" b="0" i="1" dirty="0">
              <a:solidFill>
                <a:schemeClr val="bg1"/>
              </a:solidFill>
            </a:rPr>
            <a:t> </a:t>
          </a:r>
        </a:p>
        <a:p>
          <a:r>
            <a:rPr lang="ro-RO" sz="2000" b="0" i="1" dirty="0">
              <a:solidFill>
                <a:schemeClr val="bg1"/>
              </a:solidFill>
            </a:rPr>
            <a:t>2003-2015</a:t>
          </a:r>
          <a:endParaRPr lang="ru-RU" sz="2000" dirty="0">
            <a:solidFill>
              <a:schemeClr val="bg1"/>
            </a:solidFill>
          </a:endParaRPr>
        </a:p>
      </dgm:t>
    </dgm:pt>
    <dgm:pt modelId="{9C428A90-B1EF-4A9F-B131-B467D50F6944}" type="parTrans" cxnId="{D13DA6DA-6397-4CCD-9A19-99695B662E6C}">
      <dgm:prSet/>
      <dgm:spPr/>
      <dgm:t>
        <a:bodyPr/>
        <a:lstStyle/>
        <a:p>
          <a:endParaRPr lang="ru-RU"/>
        </a:p>
      </dgm:t>
    </dgm:pt>
    <dgm:pt modelId="{271DF6FF-931A-4BA2-A955-20D4B7CFE671}" type="sibTrans" cxnId="{D13DA6DA-6397-4CCD-9A19-99695B662E6C}">
      <dgm:prSet/>
      <dgm:spPr/>
      <dgm:t>
        <a:bodyPr/>
        <a:lstStyle/>
        <a:p>
          <a:endParaRPr lang="ru-RU"/>
        </a:p>
      </dgm:t>
    </dgm:pt>
    <dgm:pt modelId="{F70C21A5-5236-4520-8E86-159AE0FD8042}">
      <dgm:prSet phldrT="[Текст]" custT="1"/>
      <dgm:spPr/>
      <dgm:t>
        <a:bodyPr/>
        <a:lstStyle/>
        <a:p>
          <a:r>
            <a:rPr lang="ro-RO" sz="2400" b="0" i="1" dirty="0">
              <a:solidFill>
                <a:schemeClr val="bg1"/>
              </a:solidFill>
            </a:rPr>
            <a:t>Centrul de Excelenţă în </a:t>
          </a:r>
          <a:r>
            <a:rPr lang="ro-RO" sz="2400" b="0" i="1" dirty="0" err="1">
              <a:solidFill>
                <a:schemeClr val="bg1"/>
              </a:solidFill>
            </a:rPr>
            <a:t>Construcţii</a:t>
          </a:r>
          <a:endParaRPr lang="ro-RO" sz="2400" b="0" i="1" dirty="0">
            <a:solidFill>
              <a:schemeClr val="bg1"/>
            </a:solidFill>
          </a:endParaRPr>
        </a:p>
        <a:p>
          <a:r>
            <a:rPr lang="ro-RO" sz="2400" b="0" i="1" dirty="0">
              <a:solidFill>
                <a:schemeClr val="bg1"/>
              </a:solidFill>
            </a:rPr>
            <a:t>2015 - prezent</a:t>
          </a:r>
          <a:endParaRPr lang="ru-RU" sz="2400" b="0" i="1" dirty="0">
            <a:solidFill>
              <a:schemeClr val="bg1"/>
            </a:solidFill>
          </a:endParaRPr>
        </a:p>
      </dgm:t>
    </dgm:pt>
    <dgm:pt modelId="{7C06C798-234D-4C54-B00A-3ACC95419126}" type="parTrans" cxnId="{9004307D-ED2E-412B-B2ED-385499D7B3DF}">
      <dgm:prSet/>
      <dgm:spPr/>
      <dgm:t>
        <a:bodyPr/>
        <a:lstStyle/>
        <a:p>
          <a:endParaRPr lang="ru-RU"/>
        </a:p>
      </dgm:t>
    </dgm:pt>
    <dgm:pt modelId="{493E839C-E467-42AB-AFD9-A067D6766DBB}" type="sibTrans" cxnId="{9004307D-ED2E-412B-B2ED-385499D7B3DF}">
      <dgm:prSet/>
      <dgm:spPr/>
      <dgm:t>
        <a:bodyPr/>
        <a:lstStyle/>
        <a:p>
          <a:endParaRPr lang="ru-RU"/>
        </a:p>
      </dgm:t>
    </dgm:pt>
    <dgm:pt modelId="{6CA8A488-C110-48CF-AEBD-0E00948D1BD3}">
      <dgm:prSet phldrT="[Текст]" custT="1"/>
      <dgm:spPr/>
      <dgm:t>
        <a:bodyPr/>
        <a:lstStyle/>
        <a:p>
          <a:r>
            <a:rPr lang="ro-RO" sz="2000" i="1" dirty="0">
              <a:solidFill>
                <a:schemeClr val="bg1"/>
              </a:solidFill>
            </a:rPr>
            <a:t>Colegiul Industrial şi de </a:t>
          </a:r>
          <a:r>
            <a:rPr lang="ro-RO" sz="2000" i="1" dirty="0" err="1">
              <a:solidFill>
                <a:schemeClr val="bg1"/>
              </a:solidFill>
            </a:rPr>
            <a:t>Construcţii</a:t>
          </a:r>
          <a:r>
            <a:rPr lang="ro-RO" sz="2000" i="1" dirty="0">
              <a:solidFill>
                <a:schemeClr val="bg1"/>
              </a:solidFill>
            </a:rPr>
            <a:t>   </a:t>
          </a:r>
        </a:p>
        <a:p>
          <a:r>
            <a:rPr lang="ro-RO" sz="2000" i="1" dirty="0">
              <a:solidFill>
                <a:schemeClr val="bg1"/>
              </a:solidFill>
            </a:rPr>
            <a:t>1991-2003</a:t>
          </a:r>
          <a:endParaRPr lang="ru-RU" sz="2000" dirty="0">
            <a:solidFill>
              <a:schemeClr val="bg1"/>
            </a:solidFill>
          </a:endParaRPr>
        </a:p>
      </dgm:t>
    </dgm:pt>
    <dgm:pt modelId="{2B6CDCC7-6FC5-493B-BA04-9A8670A13881}" type="parTrans" cxnId="{6C1A80EA-653B-4FE2-AB22-D7BA6BE670DB}">
      <dgm:prSet/>
      <dgm:spPr/>
      <dgm:t>
        <a:bodyPr/>
        <a:lstStyle/>
        <a:p>
          <a:endParaRPr lang="ru-RU"/>
        </a:p>
      </dgm:t>
    </dgm:pt>
    <dgm:pt modelId="{4C22FCB2-1139-41F1-88B8-644462DBABC4}" type="sibTrans" cxnId="{6C1A80EA-653B-4FE2-AB22-D7BA6BE670DB}">
      <dgm:prSet/>
      <dgm:spPr/>
      <dgm:t>
        <a:bodyPr/>
        <a:lstStyle/>
        <a:p>
          <a:endParaRPr lang="ru-RU"/>
        </a:p>
      </dgm:t>
    </dgm:pt>
    <dgm:pt modelId="{6D3C1A80-E0B1-4418-A67B-473DB521F55D}" type="pres">
      <dgm:prSet presAssocID="{FD65FCC5-C6E8-4989-B19B-9D3EF482E4EC}" presName="linearFlow" presStyleCnt="0">
        <dgm:presLayoutVars>
          <dgm:dir/>
          <dgm:resizeHandles val="exact"/>
        </dgm:presLayoutVars>
      </dgm:prSet>
      <dgm:spPr/>
    </dgm:pt>
    <dgm:pt modelId="{FA95C31A-F76E-4692-8C50-DE6C33DC1B52}" type="pres">
      <dgm:prSet presAssocID="{5194920F-9490-4693-BCB0-E697EE2E8D9B}" presName="composite" presStyleCnt="0"/>
      <dgm:spPr/>
    </dgm:pt>
    <dgm:pt modelId="{C5B1F755-5E98-4680-BAC6-43A272FCD313}" type="pres">
      <dgm:prSet presAssocID="{5194920F-9490-4693-BCB0-E697EE2E8D9B}" presName="imgShp" presStyleLbl="fgImgPlace1" presStyleIdx="0" presStyleCnt="6"/>
      <dgm:spPr/>
    </dgm:pt>
    <dgm:pt modelId="{7BC45677-8240-40D8-A479-576587BEA2D4}" type="pres">
      <dgm:prSet presAssocID="{5194920F-9490-4693-BCB0-E697EE2E8D9B}" presName="txShp" presStyleLbl="node1" presStyleIdx="0" presStyleCnt="6" custScaleX="121114" custScaleY="119211">
        <dgm:presLayoutVars>
          <dgm:bulletEnabled val="1"/>
        </dgm:presLayoutVars>
      </dgm:prSet>
      <dgm:spPr/>
    </dgm:pt>
    <dgm:pt modelId="{E98F9D07-85AA-43E4-87CE-FECD69BD2712}" type="pres">
      <dgm:prSet presAssocID="{36E2123F-82A8-45AD-9BFD-4F473739941D}" presName="spacing" presStyleCnt="0"/>
      <dgm:spPr/>
    </dgm:pt>
    <dgm:pt modelId="{00C094D9-B648-4369-AC73-BCB972909CE5}" type="pres">
      <dgm:prSet presAssocID="{227082D4-895D-4EE7-8050-19BA169B00A7}" presName="composite" presStyleCnt="0"/>
      <dgm:spPr/>
    </dgm:pt>
    <dgm:pt modelId="{5FBF93D9-E07D-4DD4-B120-CB1A1A02B783}" type="pres">
      <dgm:prSet presAssocID="{227082D4-895D-4EE7-8050-19BA169B00A7}" presName="imgShp" presStyleLbl="fgImgPlace1" presStyleIdx="1" presStyleCnt="6" custScaleX="89012" custLinFactNeighborX="-4184" custLinFactNeighborY="-1395"/>
      <dgm:spPr/>
    </dgm:pt>
    <dgm:pt modelId="{66A2C95D-275E-4E32-AB98-6EA3625CC22E}" type="pres">
      <dgm:prSet presAssocID="{227082D4-895D-4EE7-8050-19BA169B00A7}" presName="txShp" presStyleLbl="node1" presStyleIdx="1" presStyleCnt="6" custScaleX="120332" custScaleY="123980">
        <dgm:presLayoutVars>
          <dgm:bulletEnabled val="1"/>
        </dgm:presLayoutVars>
      </dgm:prSet>
      <dgm:spPr/>
    </dgm:pt>
    <dgm:pt modelId="{9603769B-008A-4254-AEBE-72A285F8916A}" type="pres">
      <dgm:prSet presAssocID="{4D9270E9-E1DF-44DB-95C8-635FBAEBC07A}" presName="spacing" presStyleCnt="0"/>
      <dgm:spPr/>
    </dgm:pt>
    <dgm:pt modelId="{8374A55C-2B91-4C05-82B5-B2FF1AF4BF6F}" type="pres">
      <dgm:prSet presAssocID="{0AA1D6D4-3981-4B2E-AC38-CCE5FE584CF8}" presName="composite" presStyleCnt="0"/>
      <dgm:spPr/>
    </dgm:pt>
    <dgm:pt modelId="{311C81AB-FF6E-445F-BB01-21C1EA3167F9}" type="pres">
      <dgm:prSet presAssocID="{0AA1D6D4-3981-4B2E-AC38-CCE5FE584CF8}" presName="imgShp" presStyleLbl="fgImgPlace1" presStyleIdx="2" presStyleCnt="6"/>
      <dgm:spPr/>
    </dgm:pt>
    <dgm:pt modelId="{E4CA5524-0A0F-403D-B92E-382770732030}" type="pres">
      <dgm:prSet presAssocID="{0AA1D6D4-3981-4B2E-AC38-CCE5FE584CF8}" presName="txShp" presStyleLbl="node1" presStyleIdx="2" presStyleCnt="6" custScaleX="118977" custScaleY="124372">
        <dgm:presLayoutVars>
          <dgm:bulletEnabled val="1"/>
        </dgm:presLayoutVars>
      </dgm:prSet>
      <dgm:spPr/>
    </dgm:pt>
    <dgm:pt modelId="{53485946-7974-499A-ACC8-EE96E51CBC3F}" type="pres">
      <dgm:prSet presAssocID="{8E339BC3-E4A9-4ABB-B658-409DD09AFA69}" presName="spacing" presStyleCnt="0"/>
      <dgm:spPr/>
    </dgm:pt>
    <dgm:pt modelId="{C0FFCD8F-84AD-4312-A24A-07124BB4ADBF}" type="pres">
      <dgm:prSet presAssocID="{6CA8A488-C110-48CF-AEBD-0E00948D1BD3}" presName="composite" presStyleCnt="0"/>
      <dgm:spPr/>
    </dgm:pt>
    <dgm:pt modelId="{01E1F475-0B6F-4AB8-A6DA-86099D751DB7}" type="pres">
      <dgm:prSet presAssocID="{6CA8A488-C110-48CF-AEBD-0E00948D1BD3}" presName="imgShp" presStyleLbl="fgImgPlace1" presStyleIdx="3" presStyleCnt="6" custLinFactNeighborX="5578" custLinFactNeighborY="-1395"/>
      <dgm:spPr/>
    </dgm:pt>
    <dgm:pt modelId="{B56AB2FE-E766-4D22-8E52-09C24408A1B9}" type="pres">
      <dgm:prSet presAssocID="{6CA8A488-C110-48CF-AEBD-0E00948D1BD3}" presName="txShp" presStyleLbl="node1" presStyleIdx="3" presStyleCnt="6" custScaleX="119270" custScaleY="114799">
        <dgm:presLayoutVars>
          <dgm:bulletEnabled val="1"/>
        </dgm:presLayoutVars>
      </dgm:prSet>
      <dgm:spPr/>
    </dgm:pt>
    <dgm:pt modelId="{CE334928-02F9-4E27-935D-DF7C6E3C5E29}" type="pres">
      <dgm:prSet presAssocID="{4C22FCB2-1139-41F1-88B8-644462DBABC4}" presName="spacing" presStyleCnt="0"/>
      <dgm:spPr/>
    </dgm:pt>
    <dgm:pt modelId="{1DEC28F8-2A54-4BD5-A1E4-04400EB0BE07}" type="pres">
      <dgm:prSet presAssocID="{5296D677-55BC-4FDA-B1D9-28E7A6902A51}" presName="composite" presStyleCnt="0"/>
      <dgm:spPr/>
    </dgm:pt>
    <dgm:pt modelId="{CC640873-CB34-4A70-8592-A0B45C033D1B}" type="pres">
      <dgm:prSet presAssocID="{5296D677-55BC-4FDA-B1D9-28E7A6902A51}" presName="imgShp" presStyleLbl="fgImgPlace1" presStyleIdx="4" presStyleCnt="6"/>
      <dgm:spPr/>
    </dgm:pt>
    <dgm:pt modelId="{7341F53E-5773-4E56-BB6E-EC5784562853}" type="pres">
      <dgm:prSet presAssocID="{5296D677-55BC-4FDA-B1D9-28E7A6902A51}" presName="txShp" presStyleLbl="node1" presStyleIdx="4" presStyleCnt="6" custScaleX="120572" custScaleY="107821">
        <dgm:presLayoutVars>
          <dgm:bulletEnabled val="1"/>
        </dgm:presLayoutVars>
      </dgm:prSet>
      <dgm:spPr/>
    </dgm:pt>
    <dgm:pt modelId="{5A1F6F1E-FF58-4B9D-94E7-8803373F4455}" type="pres">
      <dgm:prSet presAssocID="{271DF6FF-931A-4BA2-A955-20D4B7CFE671}" presName="spacing" presStyleCnt="0"/>
      <dgm:spPr/>
    </dgm:pt>
    <dgm:pt modelId="{120CA0A1-006D-420D-8549-E9909A3939AA}" type="pres">
      <dgm:prSet presAssocID="{F70C21A5-5236-4520-8E86-159AE0FD8042}" presName="composite" presStyleCnt="0"/>
      <dgm:spPr/>
    </dgm:pt>
    <dgm:pt modelId="{0B5065E8-2263-4752-8B3A-9E26BCE311AD}" type="pres">
      <dgm:prSet presAssocID="{F70C21A5-5236-4520-8E86-159AE0FD8042}" presName="imgShp" presStyleLbl="fgImgPlace1" presStyleIdx="5" presStyleCnt="6"/>
      <dgm:spPr/>
    </dgm:pt>
    <dgm:pt modelId="{2ADB54AD-5B67-4337-90D3-13ABEA09D64B}" type="pres">
      <dgm:prSet presAssocID="{F70C21A5-5236-4520-8E86-159AE0FD8042}" presName="txShp" presStyleLbl="node1" presStyleIdx="5" presStyleCnt="6" custScaleX="121114" custScaleY="113406">
        <dgm:presLayoutVars>
          <dgm:bulletEnabled val="1"/>
        </dgm:presLayoutVars>
      </dgm:prSet>
      <dgm:spPr/>
    </dgm:pt>
  </dgm:ptLst>
  <dgm:cxnLst>
    <dgm:cxn modelId="{BB14EA0B-0C39-4C95-8957-BF0B5B1C47FC}" srcId="{FD65FCC5-C6E8-4989-B19B-9D3EF482E4EC}" destId="{5194920F-9490-4693-BCB0-E697EE2E8D9B}" srcOrd="0" destOrd="0" parTransId="{975E167F-FFF7-4BD9-B604-802E7E213B76}" sibTransId="{36E2123F-82A8-45AD-9BFD-4F473739941D}"/>
    <dgm:cxn modelId="{2FD96B2B-46B0-4690-8259-207B9B1F720C}" type="presOf" srcId="{6CA8A488-C110-48CF-AEBD-0E00948D1BD3}" destId="{B56AB2FE-E766-4D22-8E52-09C24408A1B9}" srcOrd="0" destOrd="0" presId="urn:microsoft.com/office/officeart/2005/8/layout/vList3"/>
    <dgm:cxn modelId="{59A12F49-D7C4-47B7-8F25-5BDDAF1D5115}" srcId="{FD65FCC5-C6E8-4989-B19B-9D3EF482E4EC}" destId="{227082D4-895D-4EE7-8050-19BA169B00A7}" srcOrd="1" destOrd="0" parTransId="{B287A870-E3AB-4AAF-8EBD-FF75D729F961}" sibTransId="{4D9270E9-E1DF-44DB-95C8-635FBAEBC07A}"/>
    <dgm:cxn modelId="{343BA34B-D3F8-4157-9B5E-E2570CB2E7D9}" type="presOf" srcId="{FD65FCC5-C6E8-4989-B19B-9D3EF482E4EC}" destId="{6D3C1A80-E0B1-4418-A67B-473DB521F55D}" srcOrd="0" destOrd="0" presId="urn:microsoft.com/office/officeart/2005/8/layout/vList3"/>
    <dgm:cxn modelId="{9004307D-ED2E-412B-B2ED-385499D7B3DF}" srcId="{FD65FCC5-C6E8-4989-B19B-9D3EF482E4EC}" destId="{F70C21A5-5236-4520-8E86-159AE0FD8042}" srcOrd="5" destOrd="0" parTransId="{7C06C798-234D-4C54-B00A-3ACC95419126}" sibTransId="{493E839C-E467-42AB-AFD9-A067D6766DBB}"/>
    <dgm:cxn modelId="{E8AE2E90-3C78-406E-904D-808E40FBA4C5}" type="presOf" srcId="{0AA1D6D4-3981-4B2E-AC38-CCE5FE584CF8}" destId="{E4CA5524-0A0F-403D-B92E-382770732030}" srcOrd="0" destOrd="0" presId="urn:microsoft.com/office/officeart/2005/8/layout/vList3"/>
    <dgm:cxn modelId="{C842789B-257F-46AD-83B0-0F0AC7665F7F}" type="presOf" srcId="{5296D677-55BC-4FDA-B1D9-28E7A6902A51}" destId="{7341F53E-5773-4E56-BB6E-EC5784562853}" srcOrd="0" destOrd="0" presId="urn:microsoft.com/office/officeart/2005/8/layout/vList3"/>
    <dgm:cxn modelId="{AC9533AA-4758-42D4-B213-A57EC1D3B2EB}" type="presOf" srcId="{F70C21A5-5236-4520-8E86-159AE0FD8042}" destId="{2ADB54AD-5B67-4337-90D3-13ABEA09D64B}" srcOrd="0" destOrd="0" presId="urn:microsoft.com/office/officeart/2005/8/layout/vList3"/>
    <dgm:cxn modelId="{A99816CA-40D8-4A41-9596-74BA082FF1A8}" srcId="{FD65FCC5-C6E8-4989-B19B-9D3EF482E4EC}" destId="{0AA1D6D4-3981-4B2E-AC38-CCE5FE584CF8}" srcOrd="2" destOrd="0" parTransId="{0A61A93C-8AF7-498B-AAC7-679009431FF6}" sibTransId="{8E339BC3-E4A9-4ABB-B658-409DD09AFA69}"/>
    <dgm:cxn modelId="{DF11CDD8-27DE-47A9-B21C-B70D8E6C0D0C}" type="presOf" srcId="{5194920F-9490-4693-BCB0-E697EE2E8D9B}" destId="{7BC45677-8240-40D8-A479-576587BEA2D4}" srcOrd="0" destOrd="0" presId="urn:microsoft.com/office/officeart/2005/8/layout/vList3"/>
    <dgm:cxn modelId="{D13DA6DA-6397-4CCD-9A19-99695B662E6C}" srcId="{FD65FCC5-C6E8-4989-B19B-9D3EF482E4EC}" destId="{5296D677-55BC-4FDA-B1D9-28E7A6902A51}" srcOrd="4" destOrd="0" parTransId="{9C428A90-B1EF-4A9F-B131-B467D50F6944}" sibTransId="{271DF6FF-931A-4BA2-A955-20D4B7CFE671}"/>
    <dgm:cxn modelId="{6C1A80EA-653B-4FE2-AB22-D7BA6BE670DB}" srcId="{FD65FCC5-C6E8-4989-B19B-9D3EF482E4EC}" destId="{6CA8A488-C110-48CF-AEBD-0E00948D1BD3}" srcOrd="3" destOrd="0" parTransId="{2B6CDCC7-6FC5-493B-BA04-9A8670A13881}" sibTransId="{4C22FCB2-1139-41F1-88B8-644462DBABC4}"/>
    <dgm:cxn modelId="{EE821AEC-AD74-42C7-93C9-D20B996AF452}" type="presOf" srcId="{227082D4-895D-4EE7-8050-19BA169B00A7}" destId="{66A2C95D-275E-4E32-AB98-6EA3625CC22E}" srcOrd="0" destOrd="0" presId="urn:microsoft.com/office/officeart/2005/8/layout/vList3"/>
    <dgm:cxn modelId="{167F7866-FA0A-45AF-9909-94ECDCBF38E5}" type="presParOf" srcId="{6D3C1A80-E0B1-4418-A67B-473DB521F55D}" destId="{FA95C31A-F76E-4692-8C50-DE6C33DC1B52}" srcOrd="0" destOrd="0" presId="urn:microsoft.com/office/officeart/2005/8/layout/vList3"/>
    <dgm:cxn modelId="{70FE38FF-2673-49CF-A8E2-34881F285632}" type="presParOf" srcId="{FA95C31A-F76E-4692-8C50-DE6C33DC1B52}" destId="{C5B1F755-5E98-4680-BAC6-43A272FCD313}" srcOrd="0" destOrd="0" presId="urn:microsoft.com/office/officeart/2005/8/layout/vList3"/>
    <dgm:cxn modelId="{FC8B0AF4-DA71-46EC-84D6-FC2F2F34C855}" type="presParOf" srcId="{FA95C31A-F76E-4692-8C50-DE6C33DC1B52}" destId="{7BC45677-8240-40D8-A479-576587BEA2D4}" srcOrd="1" destOrd="0" presId="urn:microsoft.com/office/officeart/2005/8/layout/vList3"/>
    <dgm:cxn modelId="{0B232E8C-3ED5-4840-8F28-0BE2F0BAE96E}" type="presParOf" srcId="{6D3C1A80-E0B1-4418-A67B-473DB521F55D}" destId="{E98F9D07-85AA-43E4-87CE-FECD69BD2712}" srcOrd="1" destOrd="0" presId="urn:microsoft.com/office/officeart/2005/8/layout/vList3"/>
    <dgm:cxn modelId="{D4FE127C-B4FD-495E-975E-172B9143A531}" type="presParOf" srcId="{6D3C1A80-E0B1-4418-A67B-473DB521F55D}" destId="{00C094D9-B648-4369-AC73-BCB972909CE5}" srcOrd="2" destOrd="0" presId="urn:microsoft.com/office/officeart/2005/8/layout/vList3"/>
    <dgm:cxn modelId="{C21C3CF0-2AC6-4841-BADE-60CB0234703A}" type="presParOf" srcId="{00C094D9-B648-4369-AC73-BCB972909CE5}" destId="{5FBF93D9-E07D-4DD4-B120-CB1A1A02B783}" srcOrd="0" destOrd="0" presId="urn:microsoft.com/office/officeart/2005/8/layout/vList3"/>
    <dgm:cxn modelId="{14533C4E-795C-4207-99E9-8C0BC4CCAB81}" type="presParOf" srcId="{00C094D9-B648-4369-AC73-BCB972909CE5}" destId="{66A2C95D-275E-4E32-AB98-6EA3625CC22E}" srcOrd="1" destOrd="0" presId="urn:microsoft.com/office/officeart/2005/8/layout/vList3"/>
    <dgm:cxn modelId="{4FF4CFE7-1ECD-4929-A1EB-364CAB7BD5C9}" type="presParOf" srcId="{6D3C1A80-E0B1-4418-A67B-473DB521F55D}" destId="{9603769B-008A-4254-AEBE-72A285F8916A}" srcOrd="3" destOrd="0" presId="urn:microsoft.com/office/officeart/2005/8/layout/vList3"/>
    <dgm:cxn modelId="{21D243AA-7402-4E27-A313-3A830E75BA1C}" type="presParOf" srcId="{6D3C1A80-E0B1-4418-A67B-473DB521F55D}" destId="{8374A55C-2B91-4C05-82B5-B2FF1AF4BF6F}" srcOrd="4" destOrd="0" presId="urn:microsoft.com/office/officeart/2005/8/layout/vList3"/>
    <dgm:cxn modelId="{E9CC3046-40B9-43B2-87FB-9AB11DC72B2E}" type="presParOf" srcId="{8374A55C-2B91-4C05-82B5-B2FF1AF4BF6F}" destId="{311C81AB-FF6E-445F-BB01-21C1EA3167F9}" srcOrd="0" destOrd="0" presId="urn:microsoft.com/office/officeart/2005/8/layout/vList3"/>
    <dgm:cxn modelId="{6267F2DB-2158-4564-95A0-B5CB1ED11101}" type="presParOf" srcId="{8374A55C-2B91-4C05-82B5-B2FF1AF4BF6F}" destId="{E4CA5524-0A0F-403D-B92E-382770732030}" srcOrd="1" destOrd="0" presId="urn:microsoft.com/office/officeart/2005/8/layout/vList3"/>
    <dgm:cxn modelId="{83BD0539-DB3E-4E92-ACDC-0FE5094682C0}" type="presParOf" srcId="{6D3C1A80-E0B1-4418-A67B-473DB521F55D}" destId="{53485946-7974-499A-ACC8-EE96E51CBC3F}" srcOrd="5" destOrd="0" presId="urn:microsoft.com/office/officeart/2005/8/layout/vList3"/>
    <dgm:cxn modelId="{53305741-0C5C-409B-B0D7-2C1ADA3ABD16}" type="presParOf" srcId="{6D3C1A80-E0B1-4418-A67B-473DB521F55D}" destId="{C0FFCD8F-84AD-4312-A24A-07124BB4ADBF}" srcOrd="6" destOrd="0" presId="urn:microsoft.com/office/officeart/2005/8/layout/vList3"/>
    <dgm:cxn modelId="{5632C27B-D252-43B6-AFE8-B093FDAA9191}" type="presParOf" srcId="{C0FFCD8F-84AD-4312-A24A-07124BB4ADBF}" destId="{01E1F475-0B6F-4AB8-A6DA-86099D751DB7}" srcOrd="0" destOrd="0" presId="urn:microsoft.com/office/officeart/2005/8/layout/vList3"/>
    <dgm:cxn modelId="{B4176306-B830-4EF1-94CB-99DB3CF525F1}" type="presParOf" srcId="{C0FFCD8F-84AD-4312-A24A-07124BB4ADBF}" destId="{B56AB2FE-E766-4D22-8E52-09C24408A1B9}" srcOrd="1" destOrd="0" presId="urn:microsoft.com/office/officeart/2005/8/layout/vList3"/>
    <dgm:cxn modelId="{0474CD8D-2A1B-4298-9225-B1EE2C8C577D}" type="presParOf" srcId="{6D3C1A80-E0B1-4418-A67B-473DB521F55D}" destId="{CE334928-02F9-4E27-935D-DF7C6E3C5E29}" srcOrd="7" destOrd="0" presId="urn:microsoft.com/office/officeart/2005/8/layout/vList3"/>
    <dgm:cxn modelId="{37439D44-0B4F-4F01-8FBD-CDE17246A6E9}" type="presParOf" srcId="{6D3C1A80-E0B1-4418-A67B-473DB521F55D}" destId="{1DEC28F8-2A54-4BD5-A1E4-04400EB0BE07}" srcOrd="8" destOrd="0" presId="urn:microsoft.com/office/officeart/2005/8/layout/vList3"/>
    <dgm:cxn modelId="{F65539B9-ABE0-4814-A382-08E365DA8147}" type="presParOf" srcId="{1DEC28F8-2A54-4BD5-A1E4-04400EB0BE07}" destId="{CC640873-CB34-4A70-8592-A0B45C033D1B}" srcOrd="0" destOrd="0" presId="urn:microsoft.com/office/officeart/2005/8/layout/vList3"/>
    <dgm:cxn modelId="{6E2FCBC1-A85D-4AB6-A8BB-835C351DE989}" type="presParOf" srcId="{1DEC28F8-2A54-4BD5-A1E4-04400EB0BE07}" destId="{7341F53E-5773-4E56-BB6E-EC5784562853}" srcOrd="1" destOrd="0" presId="urn:microsoft.com/office/officeart/2005/8/layout/vList3"/>
    <dgm:cxn modelId="{F94FA77F-4D5F-4C4C-AEB8-C9E12A5428D5}" type="presParOf" srcId="{6D3C1A80-E0B1-4418-A67B-473DB521F55D}" destId="{5A1F6F1E-FF58-4B9D-94E7-8803373F4455}" srcOrd="9" destOrd="0" presId="urn:microsoft.com/office/officeart/2005/8/layout/vList3"/>
    <dgm:cxn modelId="{280C6A2A-D07C-409A-BC51-06D8A23144F8}" type="presParOf" srcId="{6D3C1A80-E0B1-4418-A67B-473DB521F55D}" destId="{120CA0A1-006D-420D-8549-E9909A3939AA}" srcOrd="10" destOrd="0" presId="urn:microsoft.com/office/officeart/2005/8/layout/vList3"/>
    <dgm:cxn modelId="{BCA4EFC4-182C-47E0-B920-7D2AB17B5254}" type="presParOf" srcId="{120CA0A1-006D-420D-8549-E9909A3939AA}" destId="{0B5065E8-2263-4752-8B3A-9E26BCE311AD}" srcOrd="0" destOrd="0" presId="urn:microsoft.com/office/officeart/2005/8/layout/vList3"/>
    <dgm:cxn modelId="{2311F5A3-7F1B-4888-B299-180B35CC9B3F}" type="presParOf" srcId="{120CA0A1-006D-420D-8549-E9909A3939AA}" destId="{2ADB54AD-5B67-4337-90D3-13ABEA09D6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F25A9-B2C4-4237-805F-14BCA5D8B12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225132-B930-4120-BC4B-9483AEF9E1E6}">
      <dgm:prSet phldrT="[Текст]"/>
      <dgm:spPr/>
      <dgm:t>
        <a:bodyPr/>
        <a:lstStyle/>
        <a:p>
          <a:r>
            <a:rPr lang="en-US" b="1" i="1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Formarea</a:t>
          </a:r>
          <a:r>
            <a:rPr lang="en-US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b="1" i="1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contin</a:t>
          </a:r>
          <a:r>
            <a:rPr lang="ro-RO" b="1" i="1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uă</a:t>
          </a:r>
          <a:r>
            <a:rPr lang="ro-RO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a cadrelor didactice și administrative</a:t>
          </a:r>
          <a:endParaRPr lang="ru-RU" dirty="0">
            <a:solidFill>
              <a:schemeClr val="accent2"/>
            </a:solidFill>
          </a:endParaRPr>
        </a:p>
      </dgm:t>
    </dgm:pt>
    <dgm:pt modelId="{0C8F35BF-87F2-45F2-91D4-DB2753BC8E02}" type="parTrans" cxnId="{E599D602-DE68-424D-AD27-C228591B2EDE}">
      <dgm:prSet/>
      <dgm:spPr/>
      <dgm:t>
        <a:bodyPr/>
        <a:lstStyle/>
        <a:p>
          <a:endParaRPr lang="ru-RU"/>
        </a:p>
      </dgm:t>
    </dgm:pt>
    <dgm:pt modelId="{59629EB0-CAB6-40D7-9E2C-0FA8C91C0DCA}" type="sibTrans" cxnId="{E599D602-DE68-424D-AD27-C228591B2EDE}">
      <dgm:prSet/>
      <dgm:spPr/>
      <dgm:t>
        <a:bodyPr/>
        <a:lstStyle/>
        <a:p>
          <a:endParaRPr lang="ru-RU"/>
        </a:p>
      </dgm:t>
    </dgm:pt>
    <dgm:pt modelId="{5B09629F-8A20-4905-AFA3-DD8C0050C223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CE Pro Didactica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14988B5D-3349-4B22-82AD-809070FFBA45}" type="parTrans" cxnId="{E23B5F1A-0B13-4D67-952F-511884C966B1}">
      <dgm:prSet/>
      <dgm:spPr/>
      <dgm:t>
        <a:bodyPr/>
        <a:lstStyle/>
        <a:p>
          <a:endParaRPr lang="ru-RU"/>
        </a:p>
      </dgm:t>
    </dgm:pt>
    <dgm:pt modelId="{F9FA8D49-210F-4204-8051-968348B014CB}" type="sibTrans" cxnId="{E23B5F1A-0B13-4D67-952F-511884C966B1}">
      <dgm:prSet/>
      <dgm:spPr/>
      <dgm:t>
        <a:bodyPr/>
        <a:lstStyle/>
        <a:p>
          <a:endParaRPr lang="ru-RU"/>
        </a:p>
      </dgm:t>
    </dgm:pt>
    <dgm:pt modelId="{8249A6C6-FAC6-4E7D-9127-88FF4EA42A83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CFC al UTM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FCBB4BB7-936D-4302-BB4E-5E4F0E20AC25}" type="parTrans" cxnId="{61D469B8-2BBA-43F4-B397-201AEABB800E}">
      <dgm:prSet/>
      <dgm:spPr/>
      <dgm:t>
        <a:bodyPr/>
        <a:lstStyle/>
        <a:p>
          <a:endParaRPr lang="ru-RU"/>
        </a:p>
      </dgm:t>
    </dgm:pt>
    <dgm:pt modelId="{71DBD1E4-F3B4-4FA2-BC3E-FA5A4E844F2B}" type="sibTrans" cxnId="{61D469B8-2BBA-43F4-B397-201AEABB800E}">
      <dgm:prSet/>
      <dgm:spPr/>
      <dgm:t>
        <a:bodyPr/>
        <a:lstStyle/>
        <a:p>
          <a:endParaRPr lang="ru-RU"/>
        </a:p>
      </dgm:t>
    </dgm:pt>
    <dgm:pt modelId="{6676FAC8-BFD7-4BFB-B877-1BE440F8C30B}">
      <dgm:prSet phldrT="[Текст]"/>
      <dgm:spPr/>
      <dgm:t>
        <a:bodyPr/>
        <a:lstStyle/>
        <a:p>
          <a:r>
            <a:rPr lang="en-US" b="1" i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Formarea</a:t>
          </a:r>
          <a:r>
            <a:rPr lang="en-US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continuă </a:t>
          </a:r>
          <a:r>
            <a:rPr lang="en-US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la </a:t>
          </a:r>
          <a:r>
            <a:rPr lang="en-US" b="1" i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nivel</a:t>
          </a:r>
          <a:r>
            <a:rPr lang="en-US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b="1" i="1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instituţie</a:t>
          </a:r>
          <a:br>
            <a:rPr lang="ru-RU" dirty="0"/>
          </a:br>
          <a:endParaRPr lang="ru-RU" dirty="0"/>
        </a:p>
      </dgm:t>
    </dgm:pt>
    <dgm:pt modelId="{0C998288-E27E-4404-9CDA-36D76265E0EC}" type="parTrans" cxnId="{F3075971-3FAB-42B2-9474-5BFF5E06120B}">
      <dgm:prSet/>
      <dgm:spPr/>
      <dgm:t>
        <a:bodyPr/>
        <a:lstStyle/>
        <a:p>
          <a:endParaRPr lang="ru-RU"/>
        </a:p>
      </dgm:t>
    </dgm:pt>
    <dgm:pt modelId="{03894B0B-3C9D-4253-8C9E-06760817758B}" type="sibTrans" cxnId="{F3075971-3FAB-42B2-9474-5BFF5E06120B}">
      <dgm:prSet/>
      <dgm:spPr/>
      <dgm:t>
        <a:bodyPr/>
        <a:lstStyle/>
        <a:p>
          <a:endParaRPr lang="ru-RU"/>
        </a:p>
      </dgm:t>
    </dgm:pt>
    <dgm:pt modelId="{1635F309-1940-4D9D-9128-C52424F8950F}">
      <dgm:prSet phldrT="[Текст]" custT="1"/>
      <dgm:spPr/>
      <dgm:t>
        <a:bodyPr/>
        <a:lstStyle/>
        <a:p>
          <a:r>
            <a:rPr lang="en-US" sz="18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Formarea</a:t>
          </a:r>
          <a:r>
            <a:rPr lang="en-US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</a:t>
          </a:r>
          <a:r>
            <a:rPr lang="ro-RO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cadrelor din </a:t>
          </a:r>
          <a:r>
            <a:rPr lang="ro-RO" sz="18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insttituție</a:t>
          </a:r>
          <a:r>
            <a:rPr lang="ro-RO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</a:t>
          </a:r>
          <a:endParaRPr lang="ru-RU" sz="18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B6B68440-8700-4408-9C5E-A32F17ECB63E}" type="parTrans" cxnId="{8D397D74-1383-4D97-97E9-69A7A349BDCC}">
      <dgm:prSet/>
      <dgm:spPr/>
      <dgm:t>
        <a:bodyPr/>
        <a:lstStyle/>
        <a:p>
          <a:endParaRPr lang="ru-RU"/>
        </a:p>
      </dgm:t>
    </dgm:pt>
    <dgm:pt modelId="{D7955B1F-F4D7-43F1-ABB9-DC585C46EC96}" type="sibTrans" cxnId="{8D397D74-1383-4D97-97E9-69A7A349BDCC}">
      <dgm:prSet/>
      <dgm:spPr/>
      <dgm:t>
        <a:bodyPr/>
        <a:lstStyle/>
        <a:p>
          <a:endParaRPr lang="ru-RU"/>
        </a:p>
      </dgm:t>
    </dgm:pt>
    <dgm:pt modelId="{25D79660-A067-4BCA-AD3C-ABD1E534F156}">
      <dgm:prSet phldrT="[Текст]" custT="1"/>
      <dgm:spPr/>
      <dgm:t>
        <a:bodyPr/>
        <a:lstStyle/>
        <a:p>
          <a:r>
            <a:rPr lang="en-US" sz="18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Autoinstruire</a:t>
          </a:r>
          <a:r>
            <a:rPr lang="ro-RO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și mentorat</a:t>
          </a:r>
          <a:endParaRPr lang="ru-RU" sz="18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129F92D6-27CF-42B5-9BFC-4E09FF1B1FA3}" type="parTrans" cxnId="{EED62388-7CDB-4905-BF3B-322BEC55433A}">
      <dgm:prSet/>
      <dgm:spPr/>
      <dgm:t>
        <a:bodyPr/>
        <a:lstStyle/>
        <a:p>
          <a:endParaRPr lang="ru-RU"/>
        </a:p>
      </dgm:t>
    </dgm:pt>
    <dgm:pt modelId="{B31873DB-649D-4387-BC6F-CBF15424F3A1}" type="sibTrans" cxnId="{EED62388-7CDB-4905-BF3B-322BEC55433A}">
      <dgm:prSet/>
      <dgm:spPr/>
      <dgm:t>
        <a:bodyPr/>
        <a:lstStyle/>
        <a:p>
          <a:endParaRPr lang="ru-RU"/>
        </a:p>
      </dgm:t>
    </dgm:pt>
    <dgm:pt modelId="{FAEF95CF-783A-41E8-8094-AF370158CD04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IŞE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53F37E4A-CCFF-4DE9-BA04-409ECCAD0576}" type="parTrans" cxnId="{0C4B1022-87B6-4BFD-B9CC-69CAD9188917}">
      <dgm:prSet/>
      <dgm:spPr/>
      <dgm:t>
        <a:bodyPr/>
        <a:lstStyle/>
        <a:p>
          <a:endParaRPr lang="ru-RU"/>
        </a:p>
      </dgm:t>
    </dgm:pt>
    <dgm:pt modelId="{28F761E2-081D-45FA-B89D-CD247D7ABAB0}" type="sibTrans" cxnId="{0C4B1022-87B6-4BFD-B9CC-69CAD9188917}">
      <dgm:prSet/>
      <dgm:spPr/>
      <dgm:t>
        <a:bodyPr/>
        <a:lstStyle/>
        <a:p>
          <a:endParaRPr lang="ru-RU"/>
        </a:p>
      </dgm:t>
    </dgm:pt>
    <dgm:pt modelId="{2F0A8721-299F-44C2-BD28-3F31681CE5CB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USM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9C5961E4-5142-4852-8957-B32052A3FD74}" type="parTrans" cxnId="{1C1D8144-A5AD-4E40-BF3E-82B7592952EA}">
      <dgm:prSet/>
      <dgm:spPr/>
      <dgm:t>
        <a:bodyPr/>
        <a:lstStyle/>
        <a:p>
          <a:endParaRPr lang="ru-RU"/>
        </a:p>
      </dgm:t>
    </dgm:pt>
    <dgm:pt modelId="{D417BA03-E69C-48AE-827E-149659E14DC8}" type="sibTrans" cxnId="{1C1D8144-A5AD-4E40-BF3E-82B7592952EA}">
      <dgm:prSet/>
      <dgm:spPr/>
      <dgm:t>
        <a:bodyPr/>
        <a:lstStyle/>
        <a:p>
          <a:endParaRPr lang="ru-RU"/>
        </a:p>
      </dgm:t>
    </dgm:pt>
    <dgm:pt modelId="{880F6C6D-4304-45D9-A302-E86CA4602ED3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UP „I.Creangă”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30D04535-E5F1-436A-8D36-DDE6EC6B9507}" type="parTrans" cxnId="{975A6D3B-544D-4515-A476-B1ED29EC7A43}">
      <dgm:prSet/>
      <dgm:spPr/>
      <dgm:t>
        <a:bodyPr/>
        <a:lstStyle/>
        <a:p>
          <a:endParaRPr lang="ru-RU"/>
        </a:p>
      </dgm:t>
    </dgm:pt>
    <dgm:pt modelId="{A25FF07E-9EC5-4CA3-A464-B8CD2F0AB1A7}" type="sibTrans" cxnId="{975A6D3B-544D-4515-A476-B1ED29EC7A43}">
      <dgm:prSet/>
      <dgm:spPr/>
      <dgm:t>
        <a:bodyPr/>
        <a:lstStyle/>
        <a:p>
          <a:endParaRPr lang="ru-RU"/>
        </a:p>
      </dgm:t>
    </dgm:pt>
    <dgm:pt modelId="{6FACF586-EFAD-4DC9-8C2A-1F93DD13018A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CTICE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0F74CB1D-25DA-4DBC-BBEC-95EF455FFCC4}" type="parTrans" cxnId="{41E2731C-BFE2-4572-8F4A-901D73D75FD2}">
      <dgm:prSet/>
      <dgm:spPr/>
      <dgm:t>
        <a:bodyPr/>
        <a:lstStyle/>
        <a:p>
          <a:endParaRPr lang="ru-RU"/>
        </a:p>
      </dgm:t>
    </dgm:pt>
    <dgm:pt modelId="{48D30B9A-BDCA-4F7A-B10A-6ED1570C18F7}" type="sibTrans" cxnId="{41E2731C-BFE2-4572-8F4A-901D73D75FD2}">
      <dgm:prSet/>
      <dgm:spPr/>
      <dgm:t>
        <a:bodyPr/>
        <a:lstStyle/>
        <a:p>
          <a:endParaRPr lang="ru-RU"/>
        </a:p>
      </dgm:t>
    </dgm:pt>
    <dgm:pt modelId="{AA602C4E-B430-47CE-8875-BEE94263CBC0}">
      <dgm:prSet phldrT="[Текст]"/>
      <dgm:spPr/>
      <dgm:t>
        <a:bodyPr/>
        <a:lstStyle/>
        <a:p>
          <a:r>
            <a:rPr lang="ro-RO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CEDA</a:t>
          </a:r>
          <a:endParaRPr lang="ru-RU" b="1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2B038C6D-BAFD-4DF6-B33D-AB623EE320E6}" type="parTrans" cxnId="{2B6B6ECE-E3BB-421B-9611-B1A05C3D8A78}">
      <dgm:prSet/>
      <dgm:spPr/>
      <dgm:t>
        <a:bodyPr/>
        <a:lstStyle/>
        <a:p>
          <a:endParaRPr lang="ro-RO"/>
        </a:p>
      </dgm:t>
    </dgm:pt>
    <dgm:pt modelId="{52D7B74C-23BA-469D-9DD8-8048AFC2D56F}" type="sibTrans" cxnId="{2B6B6ECE-E3BB-421B-9611-B1A05C3D8A78}">
      <dgm:prSet/>
      <dgm:spPr/>
      <dgm:t>
        <a:bodyPr/>
        <a:lstStyle/>
        <a:p>
          <a:endParaRPr lang="ro-RO"/>
        </a:p>
      </dgm:t>
    </dgm:pt>
    <dgm:pt modelId="{CF1FE184-735C-4A0A-A521-4975676D6942}">
      <dgm:prSet phldrT="[Текст]" custT="1"/>
      <dgm:spPr/>
      <dgm:t>
        <a:bodyPr/>
        <a:lstStyle/>
        <a:p>
          <a:r>
            <a:rPr lang="ro-RO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rPr>
            <a:t>Formarea cadrelor din alte  instituții</a:t>
          </a:r>
          <a:endParaRPr lang="ru-RU" sz="18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266811D6-57C9-49D6-B311-58F4F791EDC2}" type="parTrans" cxnId="{BCE74794-2A9C-4B3C-862F-725B457EEC9A}">
      <dgm:prSet/>
      <dgm:spPr/>
      <dgm:t>
        <a:bodyPr/>
        <a:lstStyle/>
        <a:p>
          <a:endParaRPr lang="ro-RO"/>
        </a:p>
      </dgm:t>
    </dgm:pt>
    <dgm:pt modelId="{F8900AF6-6F18-4DE2-BE25-31D96FE869A2}" type="sibTrans" cxnId="{BCE74794-2A9C-4B3C-862F-725B457EEC9A}">
      <dgm:prSet/>
      <dgm:spPr/>
      <dgm:t>
        <a:bodyPr/>
        <a:lstStyle/>
        <a:p>
          <a:endParaRPr lang="ro-RO"/>
        </a:p>
      </dgm:t>
    </dgm:pt>
    <dgm:pt modelId="{414CB246-246E-478C-86AD-250F60BDCDD6}">
      <dgm:prSet phldrT="[Текст]" custT="1"/>
      <dgm:spPr/>
      <dgm:t>
        <a:bodyPr/>
        <a:lstStyle/>
        <a:p>
          <a:r>
            <a:rPr lang="ro-MD" sz="18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Cercetare</a:t>
          </a:r>
          <a:endParaRPr lang="ru-RU" sz="18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B5AD4898-F32C-4EAF-8F02-2A010BAAEEA7}" type="parTrans" cxnId="{11CADF95-8C74-4342-9B10-8CD02C37E4D0}">
      <dgm:prSet/>
      <dgm:spPr/>
      <dgm:t>
        <a:bodyPr/>
        <a:lstStyle/>
        <a:p>
          <a:endParaRPr lang="ro-RO"/>
        </a:p>
      </dgm:t>
    </dgm:pt>
    <dgm:pt modelId="{02E812A5-2574-4D73-BF87-5F44B6B5A143}" type="sibTrans" cxnId="{11CADF95-8C74-4342-9B10-8CD02C37E4D0}">
      <dgm:prSet/>
      <dgm:spPr/>
      <dgm:t>
        <a:bodyPr/>
        <a:lstStyle/>
        <a:p>
          <a:endParaRPr lang="ro-RO"/>
        </a:p>
      </dgm:t>
    </dgm:pt>
    <dgm:pt modelId="{E77968EE-9977-49D8-B3B3-554FB93E143B}" type="pres">
      <dgm:prSet presAssocID="{631F25A9-B2C4-4237-805F-14BCA5D8B12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83C0F40-DC0A-4752-8433-257EA191FA38}" type="pres">
      <dgm:prSet presAssocID="{73225132-B930-4120-BC4B-9483AEF9E1E6}" presName="circle1" presStyleLbl="node1" presStyleIdx="0" presStyleCnt="2"/>
      <dgm:spPr/>
    </dgm:pt>
    <dgm:pt modelId="{D1985F55-3143-4524-835A-74426D5B955F}" type="pres">
      <dgm:prSet presAssocID="{73225132-B930-4120-BC4B-9483AEF9E1E6}" presName="space" presStyleCnt="0"/>
      <dgm:spPr/>
    </dgm:pt>
    <dgm:pt modelId="{3F621601-8F5B-4EFD-8749-CBEE0931E59C}" type="pres">
      <dgm:prSet presAssocID="{73225132-B930-4120-BC4B-9483AEF9E1E6}" presName="rect1" presStyleLbl="alignAcc1" presStyleIdx="0" presStyleCnt="2"/>
      <dgm:spPr/>
    </dgm:pt>
    <dgm:pt modelId="{A0BB7566-05EA-4E05-B283-228F21AC889A}" type="pres">
      <dgm:prSet presAssocID="{6676FAC8-BFD7-4BFB-B877-1BE440F8C30B}" presName="vertSpace2" presStyleLbl="node1" presStyleIdx="0" presStyleCnt="2"/>
      <dgm:spPr/>
    </dgm:pt>
    <dgm:pt modelId="{B6262709-7405-46ED-93BB-73C66F3B0982}" type="pres">
      <dgm:prSet presAssocID="{6676FAC8-BFD7-4BFB-B877-1BE440F8C30B}" presName="circle2" presStyleLbl="node1" presStyleIdx="1" presStyleCnt="2"/>
      <dgm:spPr/>
    </dgm:pt>
    <dgm:pt modelId="{388F02F5-35B7-4783-B278-E51F2A1E8A16}" type="pres">
      <dgm:prSet presAssocID="{6676FAC8-BFD7-4BFB-B877-1BE440F8C30B}" presName="rect2" presStyleLbl="alignAcc1" presStyleIdx="1" presStyleCnt="2"/>
      <dgm:spPr/>
    </dgm:pt>
    <dgm:pt modelId="{212CFE33-C41D-4B2F-AEFA-7E1CBC19F030}" type="pres">
      <dgm:prSet presAssocID="{73225132-B930-4120-BC4B-9483AEF9E1E6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4EF26A5B-5717-4370-8673-DDEFD269AD46}" type="pres">
      <dgm:prSet presAssocID="{73225132-B930-4120-BC4B-9483AEF9E1E6}" presName="rect1ChTx" presStyleLbl="alignAcc1" presStyleIdx="1" presStyleCnt="2">
        <dgm:presLayoutVars>
          <dgm:bulletEnabled val="1"/>
        </dgm:presLayoutVars>
      </dgm:prSet>
      <dgm:spPr/>
    </dgm:pt>
    <dgm:pt modelId="{E62BBC9B-6ECE-4FD5-BEB5-521B79E00EF1}" type="pres">
      <dgm:prSet presAssocID="{6676FAC8-BFD7-4BFB-B877-1BE440F8C30B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3A7C793F-B01D-4C13-AC4C-5BC737E4DCFE}" type="pres">
      <dgm:prSet presAssocID="{6676FAC8-BFD7-4BFB-B877-1BE440F8C30B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E599D602-DE68-424D-AD27-C228591B2EDE}" srcId="{631F25A9-B2C4-4237-805F-14BCA5D8B12C}" destId="{73225132-B930-4120-BC4B-9483AEF9E1E6}" srcOrd="0" destOrd="0" parTransId="{0C8F35BF-87F2-45F2-91D4-DB2753BC8E02}" sibTransId="{59629EB0-CAB6-40D7-9E2C-0FA8C91C0DCA}"/>
    <dgm:cxn modelId="{3632AD09-59CE-4E90-ADD5-A2BE79F2927B}" type="presOf" srcId="{73225132-B930-4120-BC4B-9483AEF9E1E6}" destId="{212CFE33-C41D-4B2F-AEFA-7E1CBC19F030}" srcOrd="1" destOrd="0" presId="urn:microsoft.com/office/officeart/2005/8/layout/target3"/>
    <dgm:cxn modelId="{E23B5F1A-0B13-4D67-952F-511884C966B1}" srcId="{73225132-B930-4120-BC4B-9483AEF9E1E6}" destId="{5B09629F-8A20-4905-AFA3-DD8C0050C223}" srcOrd="0" destOrd="0" parTransId="{14988B5D-3349-4B22-82AD-809070FFBA45}" sibTransId="{F9FA8D49-210F-4204-8051-968348B014CB}"/>
    <dgm:cxn modelId="{41E2731C-BFE2-4572-8F4A-901D73D75FD2}" srcId="{73225132-B930-4120-BC4B-9483AEF9E1E6}" destId="{6FACF586-EFAD-4DC9-8C2A-1F93DD13018A}" srcOrd="6" destOrd="0" parTransId="{0F74CB1D-25DA-4DBC-BBEC-95EF455FFCC4}" sibTransId="{48D30B9A-BDCA-4F7A-B10A-6ED1570C18F7}"/>
    <dgm:cxn modelId="{E2D03A1D-1F1A-44B9-A60C-DABF5074ABD3}" type="presOf" srcId="{73225132-B930-4120-BC4B-9483AEF9E1E6}" destId="{3F621601-8F5B-4EFD-8749-CBEE0931E59C}" srcOrd="0" destOrd="0" presId="urn:microsoft.com/office/officeart/2005/8/layout/target3"/>
    <dgm:cxn modelId="{0C4B1022-87B6-4BFD-B9CC-69CAD9188917}" srcId="{73225132-B930-4120-BC4B-9483AEF9E1E6}" destId="{FAEF95CF-783A-41E8-8094-AF370158CD04}" srcOrd="3" destOrd="0" parTransId="{53F37E4A-CCFF-4DE9-BA04-409ECCAD0576}" sibTransId="{28F761E2-081D-45FA-B89D-CD247D7ABAB0}"/>
    <dgm:cxn modelId="{975A6D3B-544D-4515-A476-B1ED29EC7A43}" srcId="{73225132-B930-4120-BC4B-9483AEF9E1E6}" destId="{880F6C6D-4304-45D9-A302-E86CA4602ED3}" srcOrd="5" destOrd="0" parTransId="{30D04535-E5F1-436A-8D36-DDE6EC6B9507}" sibTransId="{A25FF07E-9EC5-4CA3-A464-B8CD2F0AB1A7}"/>
    <dgm:cxn modelId="{92CC525C-D6CA-4F37-9C03-DAA751E13993}" type="presOf" srcId="{5B09629F-8A20-4905-AFA3-DD8C0050C223}" destId="{4EF26A5B-5717-4370-8673-DDEFD269AD46}" srcOrd="0" destOrd="0" presId="urn:microsoft.com/office/officeart/2005/8/layout/target3"/>
    <dgm:cxn modelId="{1C1D8144-A5AD-4E40-BF3E-82B7592952EA}" srcId="{73225132-B930-4120-BC4B-9483AEF9E1E6}" destId="{2F0A8721-299F-44C2-BD28-3F31681CE5CB}" srcOrd="4" destOrd="0" parTransId="{9C5961E4-5142-4852-8957-B32052A3FD74}" sibTransId="{D417BA03-E69C-48AE-827E-149659E14DC8}"/>
    <dgm:cxn modelId="{F3075971-3FAB-42B2-9474-5BFF5E06120B}" srcId="{631F25A9-B2C4-4237-805F-14BCA5D8B12C}" destId="{6676FAC8-BFD7-4BFB-B877-1BE440F8C30B}" srcOrd="1" destOrd="0" parTransId="{0C998288-E27E-4404-9CDA-36D76265E0EC}" sibTransId="{03894B0B-3C9D-4253-8C9E-06760817758B}"/>
    <dgm:cxn modelId="{C395EB71-E4C9-4F13-A2DB-9C05DF7974C7}" type="presOf" srcId="{414CB246-246E-478C-86AD-250F60BDCDD6}" destId="{3A7C793F-B01D-4C13-AC4C-5BC737E4DCFE}" srcOrd="0" destOrd="2" presId="urn:microsoft.com/office/officeart/2005/8/layout/target3"/>
    <dgm:cxn modelId="{8D397D74-1383-4D97-97E9-69A7A349BDCC}" srcId="{6676FAC8-BFD7-4BFB-B877-1BE440F8C30B}" destId="{1635F309-1940-4D9D-9128-C52424F8950F}" srcOrd="0" destOrd="0" parTransId="{B6B68440-8700-4408-9C5E-A32F17ECB63E}" sibTransId="{D7955B1F-F4D7-43F1-ABB9-DC585C46EC96}"/>
    <dgm:cxn modelId="{2A8FD386-B0B9-4892-9E3A-A105A18CA3DC}" type="presOf" srcId="{AA602C4E-B430-47CE-8875-BEE94263CBC0}" destId="{4EF26A5B-5717-4370-8673-DDEFD269AD46}" srcOrd="0" destOrd="2" presId="urn:microsoft.com/office/officeart/2005/8/layout/target3"/>
    <dgm:cxn modelId="{EED62388-7CDB-4905-BF3B-322BEC55433A}" srcId="{6676FAC8-BFD7-4BFB-B877-1BE440F8C30B}" destId="{25D79660-A067-4BCA-AD3C-ABD1E534F156}" srcOrd="1" destOrd="0" parTransId="{129F92D6-27CF-42B5-9BFC-4E09FF1B1FA3}" sibTransId="{B31873DB-649D-4387-BC6F-CBF15424F3A1}"/>
    <dgm:cxn modelId="{519E128A-7A39-4158-94D0-8A8A7BDDBB45}" type="presOf" srcId="{1635F309-1940-4D9D-9128-C52424F8950F}" destId="{3A7C793F-B01D-4C13-AC4C-5BC737E4DCFE}" srcOrd="0" destOrd="0" presId="urn:microsoft.com/office/officeart/2005/8/layout/target3"/>
    <dgm:cxn modelId="{AA97588F-D4B5-460E-B6C5-C25A9DAB1F18}" type="presOf" srcId="{631F25A9-B2C4-4237-805F-14BCA5D8B12C}" destId="{E77968EE-9977-49D8-B3B3-554FB93E143B}" srcOrd="0" destOrd="0" presId="urn:microsoft.com/office/officeart/2005/8/layout/target3"/>
    <dgm:cxn modelId="{BCE74794-2A9C-4B3C-862F-725B457EEC9A}" srcId="{6676FAC8-BFD7-4BFB-B877-1BE440F8C30B}" destId="{CF1FE184-735C-4A0A-A521-4975676D6942}" srcOrd="3" destOrd="0" parTransId="{266811D6-57C9-49D6-B311-58F4F791EDC2}" sibTransId="{F8900AF6-6F18-4DE2-BE25-31D96FE869A2}"/>
    <dgm:cxn modelId="{11CADF95-8C74-4342-9B10-8CD02C37E4D0}" srcId="{6676FAC8-BFD7-4BFB-B877-1BE440F8C30B}" destId="{414CB246-246E-478C-86AD-250F60BDCDD6}" srcOrd="2" destOrd="0" parTransId="{B5AD4898-F32C-4EAF-8F02-2A010BAAEEA7}" sibTransId="{02E812A5-2574-4D73-BF87-5F44B6B5A143}"/>
    <dgm:cxn modelId="{40BB7DA3-E464-454D-8E2A-7D8D2ABD827F}" type="presOf" srcId="{6FACF586-EFAD-4DC9-8C2A-1F93DD13018A}" destId="{4EF26A5B-5717-4370-8673-DDEFD269AD46}" srcOrd="0" destOrd="6" presId="urn:microsoft.com/office/officeart/2005/8/layout/target3"/>
    <dgm:cxn modelId="{742F5FA9-7672-4551-AC75-37BFDE788F13}" type="presOf" srcId="{8249A6C6-FAC6-4E7D-9127-88FF4EA42A83}" destId="{4EF26A5B-5717-4370-8673-DDEFD269AD46}" srcOrd="0" destOrd="1" presId="urn:microsoft.com/office/officeart/2005/8/layout/target3"/>
    <dgm:cxn modelId="{506248AE-B59C-4235-929B-89633344313B}" type="presOf" srcId="{CF1FE184-735C-4A0A-A521-4975676D6942}" destId="{3A7C793F-B01D-4C13-AC4C-5BC737E4DCFE}" srcOrd="0" destOrd="3" presId="urn:microsoft.com/office/officeart/2005/8/layout/target3"/>
    <dgm:cxn modelId="{E02709AF-420D-45D4-8F8B-567E4C42C4F5}" type="presOf" srcId="{880F6C6D-4304-45D9-A302-E86CA4602ED3}" destId="{4EF26A5B-5717-4370-8673-DDEFD269AD46}" srcOrd="0" destOrd="5" presId="urn:microsoft.com/office/officeart/2005/8/layout/target3"/>
    <dgm:cxn modelId="{61D469B8-2BBA-43F4-B397-201AEABB800E}" srcId="{73225132-B930-4120-BC4B-9483AEF9E1E6}" destId="{8249A6C6-FAC6-4E7D-9127-88FF4EA42A83}" srcOrd="1" destOrd="0" parTransId="{FCBB4BB7-936D-4302-BB4E-5E4F0E20AC25}" sibTransId="{71DBD1E4-F3B4-4FA2-BC3E-FA5A4E844F2B}"/>
    <dgm:cxn modelId="{71F0C7BE-1A86-43B6-A16C-BB52ECCA61A9}" type="presOf" srcId="{2F0A8721-299F-44C2-BD28-3F31681CE5CB}" destId="{4EF26A5B-5717-4370-8673-DDEFD269AD46}" srcOrd="0" destOrd="4" presId="urn:microsoft.com/office/officeart/2005/8/layout/target3"/>
    <dgm:cxn modelId="{2B6B6ECE-E3BB-421B-9611-B1A05C3D8A78}" srcId="{73225132-B930-4120-BC4B-9483AEF9E1E6}" destId="{AA602C4E-B430-47CE-8875-BEE94263CBC0}" srcOrd="2" destOrd="0" parTransId="{2B038C6D-BAFD-4DF6-B33D-AB623EE320E6}" sibTransId="{52D7B74C-23BA-469D-9DD8-8048AFC2D56F}"/>
    <dgm:cxn modelId="{088B64D4-4A71-4C7D-B46F-5C05A767C9C2}" type="presOf" srcId="{25D79660-A067-4BCA-AD3C-ABD1E534F156}" destId="{3A7C793F-B01D-4C13-AC4C-5BC737E4DCFE}" srcOrd="0" destOrd="1" presId="urn:microsoft.com/office/officeart/2005/8/layout/target3"/>
    <dgm:cxn modelId="{D0B8B0DB-CC40-4BDF-B8C0-CD7988C93B0F}" type="presOf" srcId="{6676FAC8-BFD7-4BFB-B877-1BE440F8C30B}" destId="{E62BBC9B-6ECE-4FD5-BEB5-521B79E00EF1}" srcOrd="1" destOrd="0" presId="urn:microsoft.com/office/officeart/2005/8/layout/target3"/>
    <dgm:cxn modelId="{768B09E8-C8FC-4438-8546-6293B91AB9AE}" type="presOf" srcId="{FAEF95CF-783A-41E8-8094-AF370158CD04}" destId="{4EF26A5B-5717-4370-8673-DDEFD269AD46}" srcOrd="0" destOrd="3" presId="urn:microsoft.com/office/officeart/2005/8/layout/target3"/>
    <dgm:cxn modelId="{53C093F7-E917-47BC-90DC-121851525237}" type="presOf" srcId="{6676FAC8-BFD7-4BFB-B877-1BE440F8C30B}" destId="{388F02F5-35B7-4783-B278-E51F2A1E8A16}" srcOrd="0" destOrd="0" presId="urn:microsoft.com/office/officeart/2005/8/layout/target3"/>
    <dgm:cxn modelId="{F87FCC22-C733-492C-B4DB-AA8A8F367136}" type="presParOf" srcId="{E77968EE-9977-49D8-B3B3-554FB93E143B}" destId="{D83C0F40-DC0A-4752-8433-257EA191FA38}" srcOrd="0" destOrd="0" presId="urn:microsoft.com/office/officeart/2005/8/layout/target3"/>
    <dgm:cxn modelId="{F2814CCC-2F61-46CD-803A-A6E1A92B845D}" type="presParOf" srcId="{E77968EE-9977-49D8-B3B3-554FB93E143B}" destId="{D1985F55-3143-4524-835A-74426D5B955F}" srcOrd="1" destOrd="0" presId="urn:microsoft.com/office/officeart/2005/8/layout/target3"/>
    <dgm:cxn modelId="{6B027FA1-3FEB-4B54-8C93-542E41967187}" type="presParOf" srcId="{E77968EE-9977-49D8-B3B3-554FB93E143B}" destId="{3F621601-8F5B-4EFD-8749-CBEE0931E59C}" srcOrd="2" destOrd="0" presId="urn:microsoft.com/office/officeart/2005/8/layout/target3"/>
    <dgm:cxn modelId="{7C0FEE9D-0098-4FF4-84FF-919F38B56BD2}" type="presParOf" srcId="{E77968EE-9977-49D8-B3B3-554FB93E143B}" destId="{A0BB7566-05EA-4E05-B283-228F21AC889A}" srcOrd="3" destOrd="0" presId="urn:microsoft.com/office/officeart/2005/8/layout/target3"/>
    <dgm:cxn modelId="{C3BF5F74-35B6-4B8C-AD41-C16994167FC5}" type="presParOf" srcId="{E77968EE-9977-49D8-B3B3-554FB93E143B}" destId="{B6262709-7405-46ED-93BB-73C66F3B0982}" srcOrd="4" destOrd="0" presId="urn:microsoft.com/office/officeart/2005/8/layout/target3"/>
    <dgm:cxn modelId="{EC730418-45AF-46FA-AFD8-2B0844D09691}" type="presParOf" srcId="{E77968EE-9977-49D8-B3B3-554FB93E143B}" destId="{388F02F5-35B7-4783-B278-E51F2A1E8A16}" srcOrd="5" destOrd="0" presId="urn:microsoft.com/office/officeart/2005/8/layout/target3"/>
    <dgm:cxn modelId="{3B0D0018-2500-41EA-ACC6-9DED2640739F}" type="presParOf" srcId="{E77968EE-9977-49D8-B3B3-554FB93E143B}" destId="{212CFE33-C41D-4B2F-AEFA-7E1CBC19F030}" srcOrd="6" destOrd="0" presId="urn:microsoft.com/office/officeart/2005/8/layout/target3"/>
    <dgm:cxn modelId="{BDBA8660-7A84-4465-9DF3-2876B3B211AF}" type="presParOf" srcId="{E77968EE-9977-49D8-B3B3-554FB93E143B}" destId="{4EF26A5B-5717-4370-8673-DDEFD269AD46}" srcOrd="7" destOrd="0" presId="urn:microsoft.com/office/officeart/2005/8/layout/target3"/>
    <dgm:cxn modelId="{F0B8F945-64C3-4CE5-A652-DCFF54836500}" type="presParOf" srcId="{E77968EE-9977-49D8-B3B3-554FB93E143B}" destId="{E62BBC9B-6ECE-4FD5-BEB5-521B79E00EF1}" srcOrd="8" destOrd="0" presId="urn:microsoft.com/office/officeart/2005/8/layout/target3"/>
    <dgm:cxn modelId="{521D0F2F-6EB3-4D86-B316-4DAAFD810D58}" type="presParOf" srcId="{E77968EE-9977-49D8-B3B3-554FB93E143B}" destId="{3A7C793F-B01D-4C13-AC4C-5BC737E4DCFE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45677-8240-40D8-A479-576587BEA2D4}">
      <dsp:nvSpPr>
        <dsp:cNvPr id="0" name=""/>
        <dsp:cNvSpPr/>
      </dsp:nvSpPr>
      <dsp:spPr>
        <a:xfrm rot="10800000">
          <a:off x="870568" y="821"/>
          <a:ext cx="7206499" cy="7371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Şcoala specială </a:t>
          </a:r>
          <a:r>
            <a:rPr lang="ro-RO" sz="2000" i="1" kern="1200" dirty="0" err="1">
              <a:solidFill>
                <a:schemeClr val="bg1"/>
              </a:solidFill>
            </a:rPr>
            <a:t>tehnico</a:t>
          </a:r>
          <a:r>
            <a:rPr lang="ro-RO" sz="2000" i="1" kern="1200" dirty="0">
              <a:solidFill>
                <a:schemeClr val="bg1"/>
              </a:solidFill>
            </a:rPr>
            <a:t>-industrială</a:t>
          </a:r>
          <a:r>
            <a:rPr lang="ro-RO" sz="2000" kern="1200" dirty="0">
              <a:solidFill>
                <a:schemeClr val="bg1"/>
              </a:solidFill>
            </a:rPr>
            <a:t>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  1932-1940</a:t>
          </a:r>
          <a:r>
            <a:rPr lang="ro-RO" sz="2000" kern="1200" dirty="0">
              <a:solidFill>
                <a:schemeClr val="bg1"/>
              </a:solidFill>
            </a:rPr>
            <a:t> 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1054860" y="821"/>
        <a:ext cx="7022207" cy="737167"/>
      </dsp:txXfrm>
    </dsp:sp>
    <dsp:sp modelId="{C5B1F755-5E98-4680-BAC6-43A272FCD313}">
      <dsp:nvSpPr>
        <dsp:cNvPr id="0" name=""/>
        <dsp:cNvSpPr/>
      </dsp:nvSpPr>
      <dsp:spPr>
        <a:xfrm>
          <a:off x="1189543" y="60218"/>
          <a:ext cx="618372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C95D-275E-4E32-AB98-6EA3625CC22E}">
      <dsp:nvSpPr>
        <dsp:cNvPr id="0" name=""/>
        <dsp:cNvSpPr/>
      </dsp:nvSpPr>
      <dsp:spPr>
        <a:xfrm rot="10800000">
          <a:off x="893834" y="922577"/>
          <a:ext cx="7159968" cy="76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i="1" kern="1200" dirty="0">
              <a:solidFill>
                <a:schemeClr val="bg1"/>
              </a:solidFill>
            </a:rPr>
            <a:t>Tehnicumul Electromecanic şi de </a:t>
          </a:r>
          <a:r>
            <a:rPr lang="ro-RO" sz="1800" i="1" kern="1200" dirty="0" err="1">
              <a:solidFill>
                <a:schemeClr val="bg1"/>
              </a:solidFill>
            </a:rPr>
            <a:t>Construcţii</a:t>
          </a:r>
          <a:endParaRPr lang="ro-RO" sz="1800" i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i="1" kern="1200" dirty="0">
              <a:solidFill>
                <a:schemeClr val="bg1"/>
              </a:solidFill>
            </a:rPr>
            <a:t>  1940-1949</a:t>
          </a:r>
          <a:endParaRPr lang="ru-RU" sz="1800" kern="1200" dirty="0">
            <a:solidFill>
              <a:schemeClr val="bg1"/>
            </a:solidFill>
          </a:endParaRPr>
        </a:p>
      </dsp:txBody>
      <dsp:txXfrm rot="10800000">
        <a:off x="1085498" y="922577"/>
        <a:ext cx="6968304" cy="766657"/>
      </dsp:txXfrm>
    </dsp:sp>
    <dsp:sp modelId="{5FBF93D9-E07D-4DD4-B120-CB1A1A02B783}">
      <dsp:nvSpPr>
        <dsp:cNvPr id="0" name=""/>
        <dsp:cNvSpPr/>
      </dsp:nvSpPr>
      <dsp:spPr>
        <a:xfrm>
          <a:off x="1197643" y="988093"/>
          <a:ext cx="550425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A5524-0A0F-403D-B92E-382770732030}">
      <dsp:nvSpPr>
        <dsp:cNvPr id="0" name=""/>
        <dsp:cNvSpPr/>
      </dsp:nvSpPr>
      <dsp:spPr>
        <a:xfrm rot="10800000">
          <a:off x="934146" y="1873823"/>
          <a:ext cx="7079343" cy="7690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Tehnicumul Comunal şi de Construcţii,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   1949-1990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1126416" y="1873823"/>
        <a:ext cx="6887073" cy="769081"/>
      </dsp:txXfrm>
    </dsp:sp>
    <dsp:sp modelId="{311C81AB-FF6E-445F-BB01-21C1EA3167F9}">
      <dsp:nvSpPr>
        <dsp:cNvPr id="0" name=""/>
        <dsp:cNvSpPr/>
      </dsp:nvSpPr>
      <dsp:spPr>
        <a:xfrm>
          <a:off x="1189543" y="1949178"/>
          <a:ext cx="618372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AB2FE-E766-4D22-8E52-09C24408A1B9}">
      <dsp:nvSpPr>
        <dsp:cNvPr id="0" name=""/>
        <dsp:cNvSpPr/>
      </dsp:nvSpPr>
      <dsp:spPr>
        <a:xfrm rot="10800000">
          <a:off x="925429" y="2827494"/>
          <a:ext cx="7096778" cy="7098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Colegiul Industrial şi de </a:t>
          </a:r>
          <a:r>
            <a:rPr lang="ro-RO" sz="2000" i="1" kern="1200" dirty="0" err="1">
              <a:solidFill>
                <a:schemeClr val="bg1"/>
              </a:solidFill>
            </a:rPr>
            <a:t>Construcţii</a:t>
          </a:r>
          <a:r>
            <a:rPr lang="ro-RO" sz="2000" i="1" kern="1200" dirty="0">
              <a:solidFill>
                <a:schemeClr val="bg1"/>
              </a:solidFill>
            </a:rPr>
            <a:t>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i="1" kern="1200" dirty="0">
              <a:solidFill>
                <a:schemeClr val="bg1"/>
              </a:solidFill>
            </a:rPr>
            <a:t>1991-2003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1102900" y="2827494"/>
        <a:ext cx="6919307" cy="709885"/>
      </dsp:txXfrm>
    </dsp:sp>
    <dsp:sp modelId="{01E1F475-0B6F-4AB8-A6DA-86099D751DB7}">
      <dsp:nvSpPr>
        <dsp:cNvPr id="0" name=""/>
        <dsp:cNvSpPr/>
      </dsp:nvSpPr>
      <dsp:spPr>
        <a:xfrm>
          <a:off x="1224035" y="2864624"/>
          <a:ext cx="618372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1F53E-5773-4E56-BB6E-EC5784562853}">
      <dsp:nvSpPr>
        <dsp:cNvPr id="0" name=""/>
        <dsp:cNvSpPr/>
      </dsp:nvSpPr>
      <dsp:spPr>
        <a:xfrm rot="10800000">
          <a:off x="886693" y="3721968"/>
          <a:ext cx="7174249" cy="6667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i="1" kern="1200" dirty="0">
              <a:solidFill>
                <a:schemeClr val="bg1"/>
              </a:solidFill>
            </a:rPr>
            <a:t>Colegiul de </a:t>
          </a:r>
          <a:r>
            <a:rPr lang="ro-RO" sz="2000" b="0" i="1" kern="1200" dirty="0" err="1">
              <a:solidFill>
                <a:schemeClr val="bg1"/>
              </a:solidFill>
            </a:rPr>
            <a:t>Construcţii</a:t>
          </a:r>
          <a:r>
            <a:rPr lang="ro-RO" sz="2000" b="0" i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0" i="1" kern="1200" dirty="0">
              <a:solidFill>
                <a:schemeClr val="bg1"/>
              </a:solidFill>
            </a:rPr>
            <a:t>2003-2015</a:t>
          </a:r>
          <a:endParaRPr lang="ru-RU" sz="2000" kern="1200" dirty="0">
            <a:solidFill>
              <a:schemeClr val="bg1"/>
            </a:solidFill>
          </a:endParaRPr>
        </a:p>
      </dsp:txBody>
      <dsp:txXfrm rot="10800000">
        <a:off x="1053377" y="3721968"/>
        <a:ext cx="7007565" cy="666735"/>
      </dsp:txXfrm>
    </dsp:sp>
    <dsp:sp modelId="{CC640873-CB34-4A70-8592-A0B45C033D1B}">
      <dsp:nvSpPr>
        <dsp:cNvPr id="0" name=""/>
        <dsp:cNvSpPr/>
      </dsp:nvSpPr>
      <dsp:spPr>
        <a:xfrm>
          <a:off x="1189543" y="3746149"/>
          <a:ext cx="618372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B54AD-5B67-4337-90D3-13ABEA09D64B}">
      <dsp:nvSpPr>
        <dsp:cNvPr id="0" name=""/>
        <dsp:cNvSpPr/>
      </dsp:nvSpPr>
      <dsp:spPr>
        <a:xfrm rot="10800000">
          <a:off x="870568" y="4573291"/>
          <a:ext cx="7206499" cy="7012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0" i="1" kern="1200" dirty="0">
              <a:solidFill>
                <a:schemeClr val="bg1"/>
              </a:solidFill>
            </a:rPr>
            <a:t>Centrul de Excelenţă în </a:t>
          </a:r>
          <a:r>
            <a:rPr lang="ro-RO" sz="2400" b="0" i="1" kern="1200" dirty="0" err="1">
              <a:solidFill>
                <a:schemeClr val="bg1"/>
              </a:solidFill>
            </a:rPr>
            <a:t>Construcţii</a:t>
          </a:r>
          <a:endParaRPr lang="ro-RO" sz="2400" b="0" i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0" i="1" kern="1200" dirty="0">
              <a:solidFill>
                <a:schemeClr val="bg1"/>
              </a:solidFill>
            </a:rPr>
            <a:t>2015 - prezent</a:t>
          </a:r>
          <a:endParaRPr lang="ru-RU" sz="2400" b="0" i="1" kern="1200" dirty="0">
            <a:solidFill>
              <a:schemeClr val="bg1"/>
            </a:solidFill>
          </a:endParaRPr>
        </a:p>
      </dsp:txBody>
      <dsp:txXfrm rot="10800000">
        <a:off x="1045886" y="4573291"/>
        <a:ext cx="7031181" cy="701271"/>
      </dsp:txXfrm>
    </dsp:sp>
    <dsp:sp modelId="{0B5065E8-2263-4752-8B3A-9E26BCE311AD}">
      <dsp:nvSpPr>
        <dsp:cNvPr id="0" name=""/>
        <dsp:cNvSpPr/>
      </dsp:nvSpPr>
      <dsp:spPr>
        <a:xfrm>
          <a:off x="1189543" y="4614741"/>
          <a:ext cx="618372" cy="618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C0F40-DC0A-4752-8433-257EA191FA38}">
      <dsp:nvSpPr>
        <dsp:cNvPr id="0" name=""/>
        <dsp:cNvSpPr/>
      </dsp:nvSpPr>
      <dsp:spPr>
        <a:xfrm>
          <a:off x="0" y="0"/>
          <a:ext cx="4551363" cy="4551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1601-8F5B-4EFD-8749-CBEE0931E59C}">
      <dsp:nvSpPr>
        <dsp:cNvPr id="0" name=""/>
        <dsp:cNvSpPr/>
      </dsp:nvSpPr>
      <dsp:spPr>
        <a:xfrm>
          <a:off x="2275681" y="0"/>
          <a:ext cx="7328693" cy="4551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Formarea</a:t>
          </a:r>
          <a:r>
            <a:rPr lang="en-US" sz="3500" b="1" i="1" kern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3500" b="1" i="1" kern="1200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contin</a:t>
          </a:r>
          <a:r>
            <a:rPr lang="ro-RO" sz="3500" b="1" i="1" kern="1200" dirty="0" err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uă</a:t>
          </a:r>
          <a:r>
            <a:rPr lang="ro-RO" sz="3500" b="1" i="1" kern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a cadrelor didactice și administrative</a:t>
          </a:r>
          <a:endParaRPr lang="ru-RU" sz="3500" kern="1200" dirty="0">
            <a:solidFill>
              <a:schemeClr val="accent2"/>
            </a:solidFill>
          </a:endParaRPr>
        </a:p>
      </dsp:txBody>
      <dsp:txXfrm>
        <a:off x="2275681" y="0"/>
        <a:ext cx="3664346" cy="2161897"/>
      </dsp:txXfrm>
    </dsp:sp>
    <dsp:sp modelId="{B6262709-7405-46ED-93BB-73C66F3B0982}">
      <dsp:nvSpPr>
        <dsp:cNvPr id="0" name=""/>
        <dsp:cNvSpPr/>
      </dsp:nvSpPr>
      <dsp:spPr>
        <a:xfrm>
          <a:off x="1194732" y="2161897"/>
          <a:ext cx="2161897" cy="2161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02F5-35B7-4783-B278-E51F2A1E8A16}">
      <dsp:nvSpPr>
        <dsp:cNvPr id="0" name=""/>
        <dsp:cNvSpPr/>
      </dsp:nvSpPr>
      <dsp:spPr>
        <a:xfrm>
          <a:off x="2275681" y="2161897"/>
          <a:ext cx="7328693" cy="2161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Formarea</a:t>
          </a:r>
          <a:r>
            <a:rPr lang="en-US" sz="35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35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continuă </a:t>
          </a:r>
          <a:r>
            <a:rPr lang="en-US" sz="35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la </a:t>
          </a:r>
          <a:r>
            <a:rPr lang="en-US" sz="3500" b="1" i="1" kern="1200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nivel</a:t>
          </a:r>
          <a:r>
            <a:rPr lang="en-US" sz="35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de </a:t>
          </a:r>
          <a:r>
            <a:rPr lang="en-US" sz="3500" b="1" i="1" kern="1200" dirty="0" err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instituţie</a:t>
          </a:r>
          <a:br>
            <a:rPr lang="ru-RU" sz="3500" kern="1200" dirty="0"/>
          </a:br>
          <a:endParaRPr lang="ru-RU" sz="3500" kern="1200" dirty="0"/>
        </a:p>
      </dsp:txBody>
      <dsp:txXfrm>
        <a:off x="2275681" y="2161897"/>
        <a:ext cx="3664346" cy="2161897"/>
      </dsp:txXfrm>
    </dsp:sp>
    <dsp:sp modelId="{4EF26A5B-5717-4370-8673-DDEFD269AD46}">
      <dsp:nvSpPr>
        <dsp:cNvPr id="0" name=""/>
        <dsp:cNvSpPr/>
      </dsp:nvSpPr>
      <dsp:spPr>
        <a:xfrm>
          <a:off x="5940028" y="0"/>
          <a:ext cx="3664346" cy="216189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CE Pro Didactica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CFC al UTM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CEDA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IŞE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USM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UP „I.Creangă”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b="1" kern="120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rPr>
            <a:t>CTICE</a:t>
          </a:r>
          <a:endParaRPr lang="ru-RU" sz="1800" b="1" kern="1200" dirty="0">
            <a:solidFill>
              <a:schemeClr val="accent4">
                <a:lumMod val="75000"/>
              </a:schemeClr>
            </a:solidFill>
            <a:latin typeface="Bookman Old Style" panose="02050604050505020204" pitchFamily="18" charset="0"/>
          </a:endParaRPr>
        </a:p>
      </dsp:txBody>
      <dsp:txXfrm>
        <a:off x="5940028" y="0"/>
        <a:ext cx="3664346" cy="2161897"/>
      </dsp:txXfrm>
    </dsp:sp>
    <dsp:sp modelId="{3A7C793F-B01D-4C13-AC4C-5BC737E4DCFE}">
      <dsp:nvSpPr>
        <dsp:cNvPr id="0" name=""/>
        <dsp:cNvSpPr/>
      </dsp:nvSpPr>
      <dsp:spPr>
        <a:xfrm>
          <a:off x="5940028" y="2161897"/>
          <a:ext cx="3664346" cy="216189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Formarea</a:t>
          </a:r>
          <a:r>
            <a:rPr lang="en-US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</a:t>
          </a:r>
          <a:r>
            <a:rPr lang="ro-RO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cadrelor din </a:t>
          </a:r>
          <a:r>
            <a:rPr lang="ro-RO" sz="1800" kern="12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insttituție</a:t>
          </a:r>
          <a:r>
            <a:rPr lang="ro-RO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Autoinstruire</a:t>
          </a:r>
          <a:r>
            <a:rPr lang="ro-RO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 și mentorat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MD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Cercetare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rPr>
            <a:t>Formarea cadrelor din alte  instituții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Bookman Old Style" panose="02050604050505020204" pitchFamily="18" charset="0"/>
          </a:endParaRPr>
        </a:p>
      </dsp:txBody>
      <dsp:txXfrm>
        <a:off x="5940028" y="2161897"/>
        <a:ext cx="3664346" cy="216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5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6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3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18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1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5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2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6319B-7B21-4FC6-A150-BE020E4941A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0D0511-295B-4B23-8A59-94EE343DD6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2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869" y="802298"/>
            <a:ext cx="10246984" cy="20740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Consolidarea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spiritului</a:t>
            </a:r>
            <a:r>
              <a:rPr lang="en-US" sz="3200" b="1" dirty="0">
                <a:solidFill>
                  <a:srgbClr val="002060"/>
                </a:solidFill>
              </a:rPr>
              <a:t> de </a:t>
            </a:r>
            <a:r>
              <a:rPr lang="en-US" sz="3200" b="1" dirty="0" err="1">
                <a:solidFill>
                  <a:srgbClr val="002060"/>
                </a:solidFill>
              </a:rPr>
              <a:t>inițiativ</a:t>
            </a:r>
            <a:r>
              <a:rPr lang="ro-RO" sz="3200" b="1" dirty="0">
                <a:solidFill>
                  <a:srgbClr val="002060"/>
                </a:solidFill>
              </a:rPr>
              <a:t>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ro-RO" sz="3200" b="1" dirty="0">
                <a:solidFill>
                  <a:srgbClr val="002060"/>
                </a:solidFill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</a:rPr>
              <a:t>și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competențelor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antreprenoriale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ro-MD" sz="3200" b="1" dirty="0">
                <a:solidFill>
                  <a:srgbClr val="002060"/>
                </a:solidFill>
              </a:rPr>
              <a:t>Centrul de Excelență în Construcții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007950"/>
          </a:xfrm>
        </p:spPr>
        <p:txBody>
          <a:bodyPr>
            <a:normAutofit/>
          </a:bodyPr>
          <a:lstStyle/>
          <a:p>
            <a:pPr algn="r"/>
            <a:r>
              <a:rPr lang="ro-MD" dirty="0"/>
              <a:t>Lucia Țurcan, </a:t>
            </a:r>
            <a:r>
              <a:rPr lang="ro-MD" sz="1200" dirty="0"/>
              <a:t>Director adjunct studii</a:t>
            </a:r>
          </a:p>
          <a:p>
            <a:pPr algn="r"/>
            <a:r>
              <a:rPr lang="ro-MD" sz="1200" dirty="0"/>
              <a:t>În colaborare cu:</a:t>
            </a:r>
          </a:p>
          <a:p>
            <a:pPr algn="r"/>
            <a:r>
              <a:rPr lang="ro-MD" dirty="0"/>
              <a:t>Elena Nicolaev, </a:t>
            </a:r>
            <a:r>
              <a:rPr lang="ro-MD" sz="1200" dirty="0"/>
              <a:t>șef secție Asigurarea calității</a:t>
            </a:r>
          </a:p>
          <a:p>
            <a:pPr algn="r"/>
            <a:r>
              <a:rPr lang="ro-MD" dirty="0"/>
              <a:t>Sergiu coceaș, </a:t>
            </a:r>
            <a:r>
              <a:rPr lang="ro-MD" sz="1200" dirty="0"/>
              <a:t>șef secție formare continuă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033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E53AD6-F273-479B-923B-D453A814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20" y="414270"/>
            <a:ext cx="11730360" cy="1059305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>
                <a:solidFill>
                  <a:prstClr val="black"/>
                </a:solidFill>
              </a:rPr>
              <a:t>Proiectele </a:t>
            </a:r>
            <a:r>
              <a:rPr lang="ro-RO" sz="2400" b="1" dirty="0" err="1">
                <a:solidFill>
                  <a:prstClr val="black"/>
                </a:solidFill>
              </a:rPr>
              <a:t>revocc</a:t>
            </a:r>
            <a:r>
              <a:rPr lang="ro-RO" sz="2400" b="1" dirty="0">
                <a:solidFill>
                  <a:prstClr val="black"/>
                </a:solidFill>
              </a:rPr>
              <a:t> II și </a:t>
            </a:r>
            <a:r>
              <a:rPr lang="ro-RO" sz="2400" b="1" dirty="0" err="1">
                <a:solidFill>
                  <a:prstClr val="black"/>
                </a:solidFill>
              </a:rPr>
              <a:t>meeeta</a:t>
            </a:r>
            <a:r>
              <a:rPr lang="ro-RO" sz="2400" b="1" dirty="0">
                <a:solidFill>
                  <a:prstClr val="black"/>
                </a:solidFill>
              </a:rPr>
              <a:t> iv</a:t>
            </a:r>
            <a:br>
              <a:rPr lang="ro-RO" sz="2400" b="1" dirty="0">
                <a:solidFill>
                  <a:prstClr val="black"/>
                </a:solidFill>
              </a:rPr>
            </a:br>
            <a:br>
              <a:rPr lang="ro-RO" sz="2400" b="1" dirty="0">
                <a:solidFill>
                  <a:prstClr val="black"/>
                </a:solidFill>
              </a:rPr>
            </a:br>
            <a:r>
              <a:rPr lang="ro-RO" sz="2400" dirty="0">
                <a:solidFill>
                  <a:prstClr val="black"/>
                </a:solidFill>
              </a:rPr>
              <a:t>Centrul pentru </a:t>
            </a:r>
            <a:r>
              <a:rPr lang="ro-RO" sz="2400" dirty="0" err="1">
                <a:solidFill>
                  <a:prstClr val="black"/>
                </a:solidFill>
              </a:rPr>
              <a:t>Educaţie</a:t>
            </a:r>
            <a:r>
              <a:rPr lang="ro-RO" sz="2400" dirty="0">
                <a:solidFill>
                  <a:prstClr val="black"/>
                </a:solidFill>
              </a:rPr>
              <a:t> Antreprenorială </a:t>
            </a:r>
            <a:r>
              <a:rPr lang="ro-RO" sz="2400" dirty="0" err="1">
                <a:solidFill>
                  <a:prstClr val="black"/>
                </a:solidFill>
              </a:rPr>
              <a:t>şi</a:t>
            </a:r>
            <a:r>
              <a:rPr lang="ro-RO" sz="2400" dirty="0">
                <a:solidFill>
                  <a:prstClr val="black"/>
                </a:solidFill>
              </a:rPr>
              <a:t> </a:t>
            </a:r>
            <a:r>
              <a:rPr lang="ro-RO" sz="2400" dirty="0" err="1">
                <a:solidFill>
                  <a:prstClr val="black"/>
                </a:solidFill>
              </a:rPr>
              <a:t>Asistenţă</a:t>
            </a:r>
            <a:r>
              <a:rPr lang="ro-RO" sz="2400" dirty="0">
                <a:solidFill>
                  <a:prstClr val="black"/>
                </a:solidFill>
              </a:rPr>
              <a:t> în Afaceri (CEDA)</a:t>
            </a:r>
            <a:endParaRPr lang="ro-RO" sz="24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4EC5C65-E42A-44E3-BFB6-91A2C9603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820" y="2010268"/>
            <a:ext cx="4634144" cy="34485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b="1" dirty="0"/>
              <a:t>Proiectul ”Activitatea de instruire în domeniul </a:t>
            </a:r>
            <a:r>
              <a:rPr lang="ro-RO" b="1" dirty="0" err="1"/>
              <a:t>antreprenoriatului</a:t>
            </a:r>
            <a:r>
              <a:rPr lang="ro-RO" b="1" dirty="0"/>
              <a:t> și angajării în câmpul muncii” (MEEETA IV)</a:t>
            </a:r>
          </a:p>
          <a:p>
            <a:r>
              <a:rPr lang="ro-MD" dirty="0"/>
              <a:t>Revizuirea curriculum-ului la disciplina Bazele </a:t>
            </a:r>
            <a:r>
              <a:rPr lang="ro-MD" dirty="0" err="1"/>
              <a:t>Antreprenoriatului</a:t>
            </a:r>
            <a:r>
              <a:rPr lang="ro-MD" dirty="0"/>
              <a:t>  </a:t>
            </a:r>
          </a:p>
          <a:p>
            <a:r>
              <a:rPr lang="ro-MD" dirty="0"/>
              <a:t>Formarea formatorilor la Bazele </a:t>
            </a:r>
            <a:r>
              <a:rPr lang="ro-MD" dirty="0" err="1"/>
              <a:t>Antreprenoriatului</a:t>
            </a:r>
            <a:r>
              <a:rPr lang="ro-MD" dirty="0"/>
              <a:t>  </a:t>
            </a:r>
          </a:p>
          <a:p>
            <a:r>
              <a:rPr lang="ro-MD" dirty="0"/>
              <a:t>Dezvoltarea serviciilor de formare continuă </a:t>
            </a:r>
          </a:p>
          <a:p>
            <a:r>
              <a:rPr lang="ro-MD" dirty="0"/>
              <a:t>Formarea continuă a cadrelor didactice și administrative la bazele </a:t>
            </a:r>
            <a:r>
              <a:rPr lang="ro-MD" dirty="0" err="1"/>
              <a:t>antreprenoriatului</a:t>
            </a:r>
            <a:endParaRPr lang="ro-MD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8B4AC69-2F5A-47E3-8223-25602DDE8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4357" y="2017343"/>
            <a:ext cx="6616823" cy="3441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o-RO" b="1" dirty="0"/>
              <a:t>Proiectul ”Reconceptualizarea orientării profesionale și consilierii în carieră” (REVOCC II)</a:t>
            </a:r>
          </a:p>
          <a:p>
            <a:r>
              <a:rPr lang="ro-MD" dirty="0"/>
              <a:t>Implementarea curriculum-ului la disciplina Dezvoltare Personală</a:t>
            </a:r>
          </a:p>
          <a:p>
            <a:r>
              <a:rPr lang="ro-MD" dirty="0"/>
              <a:t>Pilotarea și implementarea curriculum-ului pentru formarea continuă la Managementul Carierei</a:t>
            </a:r>
          </a:p>
          <a:p>
            <a:r>
              <a:rPr lang="ro-MD" dirty="0"/>
              <a:t>Formarea formatorilor la Dezvoltare personală și Managementul carierei  </a:t>
            </a:r>
          </a:p>
          <a:p>
            <a:r>
              <a:rPr lang="ro-MD" dirty="0"/>
              <a:t>Dezvoltarea serviciilor de formare continuă  </a:t>
            </a:r>
          </a:p>
          <a:p>
            <a:r>
              <a:rPr lang="ro-MD" dirty="0"/>
              <a:t>Formarea continuă a cadrelor didactice și administrative la Dezvoltare personală și Managementul carierei</a:t>
            </a:r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0210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2400" b="1" dirty="0"/>
              <a:t>din 2016: Dezvoltarea secției de formare continuă</a:t>
            </a:r>
            <a:br>
              <a:rPr lang="ro-MD" sz="2400" b="1" dirty="0"/>
            </a:b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2308194"/>
            <a:ext cx="11181255" cy="3158151"/>
          </a:xfrm>
        </p:spPr>
        <p:txBody>
          <a:bodyPr>
            <a:noAutofit/>
          </a:bodyPr>
          <a:lstStyle/>
          <a:p>
            <a:r>
              <a:rPr lang="ro-MD" dirty="0"/>
              <a:t>Formare de formatori</a:t>
            </a:r>
          </a:p>
          <a:p>
            <a:r>
              <a:rPr lang="ro-MD" dirty="0"/>
              <a:t>Instruiri pentru cadrele didactice din instituție</a:t>
            </a:r>
          </a:p>
          <a:p>
            <a:r>
              <a:rPr lang="ro-MD" dirty="0"/>
              <a:t>Instruiri pentru cadrele didactice din alte instituții</a:t>
            </a:r>
          </a:p>
          <a:p>
            <a:r>
              <a:rPr lang="ro-MD" dirty="0"/>
              <a:t>Colaborare cu organizații, întreprinderi, agenți economici  </a:t>
            </a:r>
          </a:p>
          <a:p>
            <a:r>
              <a:rPr lang="ro-MD" dirty="0"/>
              <a:t>Servicii de formare profesională la inițiativa CEC sau la solicitarea agenților economici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0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313" y="735994"/>
            <a:ext cx="9603275" cy="738554"/>
          </a:xfrm>
        </p:spPr>
        <p:txBody>
          <a:bodyPr>
            <a:normAutofit/>
          </a:bodyPr>
          <a:lstStyle/>
          <a:p>
            <a:pPr algn="ctr"/>
            <a:r>
              <a:rPr lang="ro-MD" sz="2400" b="1" dirty="0"/>
              <a:t>Formare de formatori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746" y="2006352"/>
            <a:ext cx="10821879" cy="3746377"/>
          </a:xfrm>
        </p:spPr>
        <p:txBody>
          <a:bodyPr>
            <a:normAutofit fontScale="92500" lnSpcReduction="20000"/>
          </a:bodyPr>
          <a:lstStyle/>
          <a:p>
            <a:r>
              <a:rPr lang="ro-MD" sz="2400" dirty="0"/>
              <a:t>Formatori pentru instruirea adulților – 12 persoane (Callidus)</a:t>
            </a:r>
          </a:p>
          <a:p>
            <a:r>
              <a:rPr lang="ro-MD" sz="2400" dirty="0"/>
              <a:t>Formatori în elaborarea de curriculum – 20 persoane (MECC, ADA)</a:t>
            </a:r>
          </a:p>
          <a:p>
            <a:r>
              <a:rPr lang="ro-MD" sz="2400" dirty="0"/>
              <a:t>Formarea mentorilor – 15 persoane (Pro Didactica)</a:t>
            </a:r>
          </a:p>
          <a:p>
            <a:r>
              <a:rPr lang="ro-MD" sz="2400" dirty="0"/>
              <a:t>Formatori la Bazele Antreprenoriatului – 2 persoane (CEDA)</a:t>
            </a:r>
          </a:p>
          <a:p>
            <a:r>
              <a:rPr lang="ro-MD" sz="2400" dirty="0"/>
              <a:t>Formatori la Dezvoltarea personală – 8 persoane (CEDA)</a:t>
            </a:r>
          </a:p>
          <a:p>
            <a:r>
              <a:rPr lang="ro-MD" sz="2400" dirty="0"/>
              <a:t>Formatori la Managementul carierei – 2 persoane (CEDA)</a:t>
            </a:r>
          </a:p>
          <a:p>
            <a:r>
              <a:rPr lang="ro-MD" sz="2400" dirty="0"/>
              <a:t>Formatori pentru implementarea curriculum-ului modernizat la matematică – 2 persoane (MECC)</a:t>
            </a:r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7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425" y="199273"/>
            <a:ext cx="9603275" cy="1049235"/>
          </a:xfrm>
        </p:spPr>
        <p:txBody>
          <a:bodyPr/>
          <a:lstStyle/>
          <a:p>
            <a:pPr algn="ctr"/>
            <a:r>
              <a:rPr lang="ro-MD" dirty="0"/>
              <a:t> </a:t>
            </a:r>
            <a:r>
              <a:rPr lang="ro-MD" b="1" dirty="0"/>
              <a:t>realizări în imagini</a:t>
            </a:r>
            <a:br>
              <a:rPr lang="ro-MD" b="1" dirty="0"/>
            </a:br>
            <a:r>
              <a:rPr lang="ro-MD" sz="2400" dirty="0"/>
              <a:t>atelierul de instalații</a:t>
            </a:r>
            <a:endParaRPr lang="en-US" sz="2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65" y="1169378"/>
            <a:ext cx="3991707" cy="2540977"/>
          </a:xfrm>
        </p:spPr>
      </p:pic>
      <p:pic>
        <p:nvPicPr>
          <p:cNvPr id="5" name="Рисунок 4" descr="D:\Nicolaev2\BOIMASA\pentru publicitate\foto\IMG_23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3292" y="3710355"/>
            <a:ext cx="3991707" cy="25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249" y="1585668"/>
            <a:ext cx="339804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Объект 4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6545" y="1585668"/>
            <a:ext cx="339804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453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485" y="604212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o-MD" sz="2400" b="1" dirty="0"/>
              <a:t>Atelier de armare -betonare</a:t>
            </a:r>
            <a:endParaRPr lang="en-US" sz="2400" b="1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5694"/>
          <a:stretch>
            <a:fillRect/>
          </a:stretch>
        </p:blipFill>
        <p:spPr>
          <a:xfrm>
            <a:off x="6532684" y="1394924"/>
            <a:ext cx="4897315" cy="4068152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7" y="1394924"/>
            <a:ext cx="5653453" cy="40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581" y="415897"/>
            <a:ext cx="10796954" cy="725343"/>
          </a:xfrm>
        </p:spPr>
        <p:txBody>
          <a:bodyPr>
            <a:noAutofit/>
          </a:bodyPr>
          <a:lstStyle/>
          <a:p>
            <a:pPr algn="ctr"/>
            <a:r>
              <a:rPr lang="ro-MD" sz="2400" b="1" dirty="0"/>
              <a:t>Ore interactive cu utilizarea TIC</a:t>
            </a:r>
            <a:endParaRPr lang="en-US" sz="2400" b="1" dirty="0"/>
          </a:p>
        </p:txBody>
      </p:sp>
      <p:pic>
        <p:nvPicPr>
          <p:cNvPr id="5" name="Объект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309" y="1853754"/>
            <a:ext cx="3789484" cy="2331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73" y="3990608"/>
            <a:ext cx="3472962" cy="2208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17" y="1355114"/>
            <a:ext cx="3513992" cy="2635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1" y="3840609"/>
            <a:ext cx="3144714" cy="2358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" y="1525892"/>
            <a:ext cx="3227672" cy="2420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85" y="3834013"/>
            <a:ext cx="3153508" cy="2365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925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493" y="404447"/>
            <a:ext cx="10017362" cy="703384"/>
          </a:xfrm>
        </p:spPr>
        <p:txBody>
          <a:bodyPr>
            <a:noAutofit/>
          </a:bodyPr>
          <a:lstStyle/>
          <a:p>
            <a:r>
              <a:rPr lang="ro-RO" sz="2800" b="1" dirty="0"/>
              <a:t>2016:  </a:t>
            </a:r>
            <a:r>
              <a:rPr lang="ro-RO" sz="2400" b="1" dirty="0"/>
              <a:t>Deschiderea Centrului de Formare Continuă</a:t>
            </a:r>
            <a:br>
              <a:rPr lang="ro-RO" sz="2400" dirty="0"/>
            </a:b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315" y="958362"/>
            <a:ext cx="10424539" cy="4507984"/>
          </a:xfrm>
        </p:spPr>
        <p:txBody>
          <a:bodyPr/>
          <a:lstStyle/>
          <a:p>
            <a:pPr marL="0" indent="0" algn="ctr">
              <a:buNone/>
            </a:pPr>
            <a:r>
              <a:rPr lang="ro-RO" b="1" cap="all" dirty="0">
                <a:latin typeface="+mj-lt"/>
                <a:ea typeface="+mj-ea"/>
                <a:cs typeface="+mj-cs"/>
              </a:rPr>
              <a:t>Peste </a:t>
            </a:r>
            <a:r>
              <a:rPr lang="en-US" b="1" cap="all" dirty="0">
                <a:latin typeface="+mj-lt"/>
                <a:ea typeface="+mj-ea"/>
                <a:cs typeface="+mj-cs"/>
              </a:rPr>
              <a:t>124</a:t>
            </a:r>
            <a:r>
              <a:rPr lang="ro-RO" b="1" cap="all" dirty="0">
                <a:latin typeface="+mj-lt"/>
                <a:ea typeface="+mj-ea"/>
                <a:cs typeface="+mj-cs"/>
              </a:rPr>
              <a:t> de persoane formate </a:t>
            </a:r>
            <a:r>
              <a:rPr lang="ro-RO" cap="all" dirty="0">
                <a:latin typeface="+mj-lt"/>
                <a:ea typeface="+mj-ea"/>
                <a:cs typeface="+mj-cs"/>
              </a:rPr>
              <a:t>la specialitățile Fierar-</a:t>
            </a:r>
            <a:r>
              <a:rPr lang="en-US" cap="all" dirty="0">
                <a:latin typeface="+mj-lt"/>
                <a:ea typeface="+mj-ea"/>
                <a:cs typeface="+mj-cs"/>
              </a:rPr>
              <a:t>B</a:t>
            </a:r>
            <a:r>
              <a:rPr lang="ro-RO" cap="all" dirty="0" err="1">
                <a:latin typeface="+mj-lt"/>
                <a:ea typeface="+mj-ea"/>
                <a:cs typeface="+mj-cs"/>
              </a:rPr>
              <a:t>etonist</a:t>
            </a:r>
            <a:r>
              <a:rPr lang="ro-RO" cap="all" dirty="0">
                <a:latin typeface="+mj-lt"/>
                <a:ea typeface="+mj-ea"/>
                <a:cs typeface="+mj-cs"/>
              </a:rPr>
              <a:t>   și Pietrar </a:t>
            </a:r>
            <a:r>
              <a:rPr lang="en-US" cap="all" dirty="0">
                <a:latin typeface="+mj-lt"/>
                <a:ea typeface="+mj-ea"/>
                <a:cs typeface="+mj-cs"/>
              </a:rPr>
              <a:t>-</a:t>
            </a:r>
            <a:r>
              <a:rPr lang="ro-RO" cap="all" dirty="0">
                <a:latin typeface="+mj-lt"/>
                <a:ea typeface="+mj-ea"/>
                <a:cs typeface="+mj-cs"/>
              </a:rPr>
              <a:t>Zidar</a:t>
            </a:r>
            <a:endParaRPr lang="ru-RU" cap="all" dirty="0"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5694"/>
          <a:stretch>
            <a:fillRect/>
          </a:stretch>
        </p:blipFill>
        <p:spPr>
          <a:xfrm>
            <a:off x="3429000" y="2083779"/>
            <a:ext cx="5196254" cy="401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 Callidus Instruire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900" y="1416147"/>
            <a:ext cx="338796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Фото Callidus Instruire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92" y="3821345"/>
            <a:ext cx="3834542" cy="228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740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48" y="363983"/>
            <a:ext cx="10955044" cy="932515"/>
          </a:xfrm>
        </p:spPr>
        <p:txBody>
          <a:bodyPr>
            <a:noAutofit/>
          </a:bodyPr>
          <a:lstStyle/>
          <a:p>
            <a:pPr algn="ctr"/>
            <a:br>
              <a:rPr lang="ro-RO" sz="1800" dirty="0"/>
            </a:br>
            <a:r>
              <a:rPr lang="ro-RO" sz="2800" b="1" dirty="0"/>
              <a:t>2017</a:t>
            </a:r>
            <a:r>
              <a:rPr lang="ro-RO" sz="2000" b="1" dirty="0"/>
              <a:t>: </a:t>
            </a:r>
            <a:r>
              <a:rPr lang="ro-RO" sz="2000" dirty="0"/>
              <a:t> </a:t>
            </a:r>
            <a:r>
              <a:rPr lang="ro-RO" sz="2400" b="1" dirty="0"/>
              <a:t>16 persoane formate </a:t>
            </a:r>
            <a:r>
              <a:rPr lang="ro-RO" sz="2400" dirty="0"/>
              <a:t>la specialitatea Fierar-betonist</a:t>
            </a:r>
            <a:br>
              <a:rPr lang="ro-RO" sz="2000" dirty="0"/>
            </a:br>
            <a:r>
              <a:rPr lang="ro-RO" sz="2000" dirty="0"/>
              <a:t> </a:t>
            </a:r>
            <a:endParaRPr lang="en-US" sz="1800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9" y="2016125"/>
            <a:ext cx="5539154" cy="40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Фото Callidus Instruire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516923" cy="276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Фото Callidus Instruire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1292" y="3455377"/>
            <a:ext cx="3610708" cy="2646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842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3983"/>
            <a:ext cx="11520271" cy="1090247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/>
              <a:t>2018: </a:t>
            </a:r>
            <a:r>
              <a:rPr lang="ro-RO" sz="2800" dirty="0"/>
              <a:t> </a:t>
            </a:r>
            <a:r>
              <a:rPr lang="ro-RO" sz="2000" b="1" dirty="0"/>
              <a:t>85 persoane </a:t>
            </a:r>
            <a:r>
              <a:rPr lang="ro-RO" sz="2000" dirty="0"/>
              <a:t>formate la specialitatea Operator cazane cu Biomasă</a:t>
            </a:r>
            <a:br>
              <a:rPr lang="ro-RO" sz="2000" dirty="0"/>
            </a:br>
            <a:br>
              <a:rPr lang="ro-RO" sz="2000" dirty="0"/>
            </a:br>
            <a:r>
              <a:rPr lang="ro-RO" sz="2000" dirty="0"/>
              <a:t>    </a:t>
            </a:r>
            <a:r>
              <a:rPr lang="ro-RO" sz="2000" b="1" dirty="0"/>
              <a:t>44 persoane </a:t>
            </a:r>
            <a:r>
              <a:rPr lang="ro-RO" sz="2000" dirty="0"/>
              <a:t>formate</a:t>
            </a:r>
            <a:r>
              <a:rPr lang="ro-RO" sz="2000" b="1" dirty="0"/>
              <a:t> </a:t>
            </a:r>
            <a:r>
              <a:rPr lang="ro-RO" sz="2000" dirty="0"/>
              <a:t>la specialitatea Operatori instalații Solare</a:t>
            </a:r>
            <a:br>
              <a:rPr lang="ro-RO" sz="2000" dirty="0"/>
            </a:br>
            <a:endParaRPr lang="en-US" sz="2000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1" y="2373923"/>
            <a:ext cx="4457701" cy="373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638115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Фото Catedra &quot;Tehnologie, Utilaj şi Instalaţii Inginereşti&quot;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3501008"/>
            <a:ext cx="3701562" cy="312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636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936" y="360636"/>
            <a:ext cx="11203749" cy="1049235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/>
              <a:t>2019:</a:t>
            </a:r>
            <a:r>
              <a:rPr lang="ro-RO" sz="2400" dirty="0"/>
              <a:t> </a:t>
            </a:r>
            <a:r>
              <a:rPr lang="ro-RO" sz="2400" b="1" dirty="0"/>
              <a:t>20 persoane </a:t>
            </a:r>
            <a:r>
              <a:rPr lang="ro-RO" sz="2400" dirty="0"/>
              <a:t>formate la specialitatea Operator                                          uzina de beton și mixturi asfaltice</a:t>
            </a:r>
            <a:br>
              <a:rPr lang="ro-RO" sz="2400" dirty="0"/>
            </a:br>
            <a:endParaRPr lang="en-US" sz="2400" dirty="0"/>
          </a:p>
        </p:txBody>
      </p:sp>
      <p:pic>
        <p:nvPicPr>
          <p:cNvPr id="6" name="Объект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84" y="1919106"/>
            <a:ext cx="4129555" cy="293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484" y="1919106"/>
            <a:ext cx="3533234" cy="278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778" y="1582615"/>
            <a:ext cx="3770069" cy="282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642" y="4262300"/>
            <a:ext cx="3860339" cy="2560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681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63769"/>
            <a:ext cx="9603275" cy="1589985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Istoricul unei deveniri</a:t>
            </a:r>
            <a:endParaRPr lang="en-US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78625"/>
              </p:ext>
            </p:extLst>
          </p:nvPr>
        </p:nvGraphicFramePr>
        <p:xfrm>
          <a:off x="3244362" y="888024"/>
          <a:ext cx="8947637" cy="527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88023"/>
            <a:ext cx="4255477" cy="4519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09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824" y="301841"/>
            <a:ext cx="9603275" cy="672875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/>
              <a:t>2019:  </a:t>
            </a:r>
            <a:r>
              <a:rPr lang="ro-RO" sz="2400" b="1" dirty="0"/>
              <a:t>17 persoane </a:t>
            </a:r>
            <a:r>
              <a:rPr lang="ro-RO" sz="2400" dirty="0"/>
              <a:t>formate la Didactica disciplinei </a:t>
            </a:r>
            <a:endParaRPr lang="en-US" sz="2400" dirty="0"/>
          </a:p>
        </p:txBody>
      </p:sp>
      <p:pic>
        <p:nvPicPr>
          <p:cNvPr id="4" name="Объект 3" descr="Фото Catedra Constructii Civile, Industriale si Agricole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151" y="1094670"/>
            <a:ext cx="3916928" cy="2343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3" descr="Фото Catedra Constructii Civile, Industriale si Agricole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8084" y="2127738"/>
            <a:ext cx="3701561" cy="2813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Фото Cristy Cazacu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233" y="947052"/>
            <a:ext cx="335324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Фото Cristy Cazacu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232" y="3644418"/>
            <a:ext cx="335324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Фото Cristy Cazacu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4151" y="3543300"/>
            <a:ext cx="3916928" cy="2545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26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9648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o-MD" sz="2400" b="1" dirty="0"/>
              <a:t>Proiectul Twining: </a:t>
            </a:r>
            <a:r>
              <a:rPr lang="ro-MD" sz="2400" dirty="0"/>
              <a:t>metode tradiționale de construcții 1 profesor, 5 elevi</a:t>
            </a:r>
            <a:endParaRPr lang="en-US" sz="2400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431" y="1853754"/>
            <a:ext cx="5134707" cy="3476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254" y="2672862"/>
            <a:ext cx="5134708" cy="3490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954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61" y="413239"/>
            <a:ext cx="11088210" cy="1440516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Parteneriate cu instituții de învățământ de peste hotare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colegiul de construcții, </a:t>
            </a:r>
            <a:r>
              <a:rPr lang="ro-RO" sz="2400" dirty="0" err="1"/>
              <a:t>polonia</a:t>
            </a:r>
            <a:r>
              <a:rPr lang="ro-RO" sz="2400" dirty="0"/>
              <a:t> - 9 elevi, 1 profesor</a:t>
            </a:r>
            <a:endParaRPr lang="en-US" sz="2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2471639"/>
            <a:ext cx="3947747" cy="3463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5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723" y="1930334"/>
            <a:ext cx="4062046" cy="318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4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70" y="1930334"/>
            <a:ext cx="3666391" cy="3793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334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25" y="574487"/>
            <a:ext cx="11336785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700" b="1" dirty="0"/>
              <a:t>Parteneriat cu CEDA: </a:t>
            </a:r>
            <a:br>
              <a:rPr lang="ro-RO" sz="2700" b="1" dirty="0"/>
            </a:br>
            <a:r>
              <a:rPr lang="ro-RO" sz="2700" b="1" dirty="0"/>
              <a:t>20 diriginți </a:t>
            </a:r>
            <a:r>
              <a:rPr lang="ro-RO" sz="2700" dirty="0"/>
              <a:t>formați la Dezvoltarea Personală</a:t>
            </a:r>
            <a:br>
              <a:rPr lang="ro-RO" sz="2700" dirty="0"/>
            </a:br>
            <a:br>
              <a:rPr lang="ro-RO" sz="2700" dirty="0"/>
            </a:br>
            <a:br>
              <a:rPr lang="ro-RO" sz="2400" dirty="0"/>
            </a:br>
            <a:r>
              <a:rPr lang="ro-RO" sz="2400" dirty="0"/>
              <a:t>  </a:t>
            </a:r>
            <a:endParaRPr lang="en-US" sz="2400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67" r="-163"/>
          <a:stretch>
            <a:fillRect/>
          </a:stretch>
        </p:blipFill>
        <p:spPr bwMode="auto">
          <a:xfrm>
            <a:off x="1222132" y="1951892"/>
            <a:ext cx="4791806" cy="357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Grp="1" noChangeAspect="1"/>
          </p:cNvPicPr>
          <p:nvPr/>
        </p:nvPicPr>
        <p:blipFill>
          <a:blip r:embed="rId3" cstate="print"/>
          <a:srcRect t="8704"/>
          <a:stretch>
            <a:fillRect/>
          </a:stretch>
        </p:blipFill>
        <p:spPr bwMode="auto">
          <a:xfrm>
            <a:off x="6101862" y="1969476"/>
            <a:ext cx="5600700" cy="357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7012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845" y="49380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700" b="1" dirty="0"/>
              <a:t>Parteneriat cu CEDA</a:t>
            </a:r>
            <a:br>
              <a:rPr lang="ro-RO" sz="2700" b="1" dirty="0"/>
            </a:br>
            <a:r>
              <a:rPr lang="ro-RO" sz="2700" b="1" dirty="0"/>
              <a:t>56 persoane </a:t>
            </a:r>
            <a:r>
              <a:rPr lang="ro-RO" sz="2700" dirty="0"/>
              <a:t>formate la Managementul Carierei  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64468" y="2382714"/>
            <a:ext cx="5794131" cy="3666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Grp="1" noChangeAspect="1"/>
          </p:cNvPicPr>
          <p:nvPr/>
        </p:nvPicPr>
        <p:blipFill>
          <a:blip r:embed="rId3"/>
          <a:srcRect l="9111" t="23216" b="8312"/>
          <a:stretch>
            <a:fillRect/>
          </a:stretch>
        </p:blipFill>
        <p:spPr bwMode="auto">
          <a:xfrm>
            <a:off x="729762" y="2012735"/>
            <a:ext cx="5363307" cy="3429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38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670" y="351693"/>
            <a:ext cx="11111853" cy="1230922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Restaurarea și Conservarea  Patrimoniului </a:t>
            </a:r>
            <a:r>
              <a:rPr lang="ro-MD" sz="2400" b="1" dirty="0"/>
              <a:t>(twining) </a:t>
            </a:r>
            <a:br>
              <a:rPr lang="ro-MD" sz="2400" dirty="0"/>
            </a:br>
            <a:br>
              <a:rPr lang="ro-MD" sz="2400" dirty="0"/>
            </a:br>
            <a:r>
              <a:rPr lang="ro-MD" sz="2400" dirty="0"/>
              <a:t>16 persoane din 4 instituții, inclusiv 8 din CEC</a:t>
            </a:r>
            <a:endParaRPr lang="en-US" sz="2400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5"/>
          <a:stretch/>
        </p:blipFill>
        <p:spPr bwMode="auto">
          <a:xfrm>
            <a:off x="606670" y="2409092"/>
            <a:ext cx="5257800" cy="3675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70" y="1853753"/>
            <a:ext cx="5460022" cy="3553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87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538" y="342880"/>
            <a:ext cx="1133678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700" dirty="0"/>
              <a:t>Modificări în Curriculum la Matematică (MECC) </a:t>
            </a:r>
            <a:br>
              <a:rPr lang="ro-RO" sz="2700" dirty="0"/>
            </a:br>
            <a:br>
              <a:rPr lang="ro-RO" sz="2700" dirty="0"/>
            </a:br>
            <a:r>
              <a:rPr lang="ro-RO" sz="2700" b="1" dirty="0"/>
              <a:t>56 persoane</a:t>
            </a:r>
            <a:r>
              <a:rPr lang="ro-RO" sz="2700" dirty="0"/>
              <a:t> formare din zona centru a RM</a:t>
            </a:r>
            <a:br>
              <a:rPr lang="ru-RU" dirty="0"/>
            </a:br>
            <a:endParaRPr lang="en-US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 t="16431"/>
          <a:stretch>
            <a:fillRect/>
          </a:stretch>
        </p:blipFill>
        <p:spPr bwMode="auto">
          <a:xfrm>
            <a:off x="5882053" y="2505807"/>
            <a:ext cx="5073161" cy="35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8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27639" y="1655361"/>
            <a:ext cx="4695092" cy="354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223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54156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o-MD" sz="2400" b="1" dirty="0"/>
              <a:t>Implicarea elevilor în agv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dirty="0"/>
              <a:t>Fabricarea mobilierului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" y="2478258"/>
            <a:ext cx="4301205" cy="324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33" y="1471087"/>
            <a:ext cx="3733988" cy="280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33" y="4140025"/>
            <a:ext cx="3733988" cy="280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36" y="1705338"/>
            <a:ext cx="3106551" cy="414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97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823" y="334003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o-MD" sz="2400" b="1" dirty="0"/>
              <a:t>Sarcini de învățare axate pe practică autentică </a:t>
            </a:r>
            <a:br>
              <a:rPr lang="ro-MD" sz="2400" dirty="0"/>
            </a:br>
            <a:br>
              <a:rPr lang="ro-MD" sz="2400" dirty="0"/>
            </a:br>
            <a:r>
              <a:rPr lang="ro-MD" sz="2400" dirty="0"/>
              <a:t>Reparația încăperilor CEC</a:t>
            </a:r>
            <a:endParaRPr lang="en-US" sz="2400" dirty="0"/>
          </a:p>
        </p:txBody>
      </p:sp>
      <p:pic>
        <p:nvPicPr>
          <p:cNvPr id="4" name="Picture 2" descr="Image may contain: 1 person, standing, shoes and indo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6" y="2107908"/>
            <a:ext cx="4392084" cy="329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20" y="2095254"/>
            <a:ext cx="2476592" cy="3306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57" y="2157144"/>
            <a:ext cx="4246008" cy="318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033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MD" sz="2400" b="1" dirty="0"/>
              <a:t>Direcții de perspectivă pentru AGV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853754"/>
            <a:ext cx="11201400" cy="4248108"/>
          </a:xfrm>
        </p:spPr>
        <p:txBody>
          <a:bodyPr>
            <a:normAutofit/>
          </a:bodyPr>
          <a:lstStyle/>
          <a:p>
            <a:r>
              <a:rPr lang="ro-MD" sz="2400" dirty="0"/>
              <a:t>Formare continuă pentru muncitori, cadre didactice din domeniul construcțiilor</a:t>
            </a:r>
          </a:p>
          <a:p>
            <a:r>
              <a:rPr lang="ro-MD" sz="2400" dirty="0"/>
              <a:t>Validarea competențelor obținute în contextul educației non-formale și informale</a:t>
            </a:r>
          </a:p>
          <a:p>
            <a:r>
              <a:rPr lang="ro-MD" sz="2400" dirty="0"/>
              <a:t>Acordarea de servicii/lucrări în domeniul construcțiilor</a:t>
            </a:r>
          </a:p>
          <a:p>
            <a:r>
              <a:rPr lang="ro-MD" sz="2400" dirty="0"/>
              <a:t>Acordarea serviciilor de consultanță în domeniul construcțiilor</a:t>
            </a:r>
          </a:p>
          <a:p>
            <a:r>
              <a:rPr lang="ro-MD" sz="2400" dirty="0"/>
              <a:t>Fabricarea mobilierului</a:t>
            </a:r>
          </a:p>
          <a:p>
            <a:r>
              <a:rPr lang="ro-MD" sz="2400" dirty="0"/>
              <a:t>Arenda spațiilor</a:t>
            </a:r>
          </a:p>
          <a:p>
            <a:endParaRPr lang="ro-MD" sz="2400" dirty="0"/>
          </a:p>
          <a:p>
            <a:endParaRPr lang="ro-MD" sz="2400" dirty="0"/>
          </a:p>
          <a:p>
            <a:endParaRPr lang="ro-MD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9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28601"/>
            <a:ext cx="9603275" cy="993530"/>
          </a:xfrm>
        </p:spPr>
        <p:txBody>
          <a:bodyPr/>
          <a:lstStyle/>
          <a:p>
            <a:pPr algn="ctr"/>
            <a:r>
              <a:rPr lang="pt-BR" dirty="0"/>
              <a:t> </a:t>
            </a:r>
            <a:r>
              <a:rPr lang="pt-BR" sz="2400" b="1" dirty="0"/>
              <a:t>Centrul de excelență </a:t>
            </a:r>
            <a:r>
              <a:rPr lang="ro-RO" sz="2400" b="1" dirty="0"/>
              <a:t>în construcții (CEC) - </a:t>
            </a:r>
            <a:r>
              <a:rPr lang="pt-BR" sz="2400" b="1" dirty="0"/>
              <a:t>funcții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16624"/>
            <a:ext cx="11948746" cy="5011614"/>
          </a:xfrm>
        </p:spPr>
        <p:txBody>
          <a:bodyPr>
            <a:noAutofit/>
          </a:bodyPr>
          <a:lstStyle/>
          <a:p>
            <a:r>
              <a:rPr lang="en-US" sz="2800" dirty="0" err="1"/>
              <a:t>formare</a:t>
            </a:r>
            <a:r>
              <a:rPr lang="en-US" sz="2800" dirty="0"/>
              <a:t> </a:t>
            </a:r>
            <a:r>
              <a:rPr lang="en-US" sz="2800" dirty="0" err="1"/>
              <a:t>profesională</a:t>
            </a:r>
            <a:r>
              <a:rPr lang="en-US" sz="2800" dirty="0"/>
              <a:t> </a:t>
            </a:r>
            <a:r>
              <a:rPr lang="ro-MD" sz="2800" dirty="0"/>
              <a:t>inițială la</a:t>
            </a:r>
            <a:r>
              <a:rPr lang="en-US" sz="2800" dirty="0"/>
              <a:t> </a:t>
            </a:r>
            <a:r>
              <a:rPr lang="en-US" sz="2800" dirty="0" err="1"/>
              <a:t>nivelurile</a:t>
            </a:r>
            <a:r>
              <a:rPr lang="en-US" sz="2800" dirty="0"/>
              <a:t> 3, 4 </a:t>
            </a:r>
            <a:r>
              <a:rPr lang="en-US" sz="2800" dirty="0" err="1"/>
              <a:t>şi</a:t>
            </a:r>
            <a:r>
              <a:rPr lang="en-US" sz="2800" dirty="0"/>
              <a:t> 5 ISCED</a:t>
            </a:r>
            <a:endParaRPr lang="ro-MD" sz="2800" dirty="0"/>
          </a:p>
          <a:p>
            <a:r>
              <a:rPr lang="en-US" sz="2800" dirty="0" err="1"/>
              <a:t>asigurare</a:t>
            </a:r>
            <a:r>
              <a:rPr lang="en-US" sz="2800" dirty="0"/>
              <a:t> </a:t>
            </a:r>
            <a:r>
              <a:rPr lang="en-US" sz="2800" dirty="0" err="1"/>
              <a:t>didactică</a:t>
            </a:r>
            <a:r>
              <a:rPr lang="en-US" sz="2800" dirty="0"/>
              <a:t>, </a:t>
            </a:r>
            <a:r>
              <a:rPr lang="en-US" sz="2800" dirty="0" err="1"/>
              <a:t>curriculară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metodologică</a:t>
            </a:r>
            <a:endParaRPr lang="ro-MD" sz="2800" dirty="0"/>
          </a:p>
          <a:p>
            <a:r>
              <a:rPr lang="en-US" sz="2800" dirty="0" err="1"/>
              <a:t>coordonare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ghidare</a:t>
            </a:r>
            <a:r>
              <a:rPr lang="en-US" sz="2800" dirty="0"/>
              <a:t> a </a:t>
            </a:r>
            <a:r>
              <a:rPr lang="en-US" sz="2800" dirty="0" err="1"/>
              <a:t>activității</a:t>
            </a:r>
            <a:r>
              <a:rPr lang="en-US" sz="2800" dirty="0"/>
              <a:t> </a:t>
            </a:r>
            <a:r>
              <a:rPr lang="ro-MD" sz="2800" dirty="0"/>
              <a:t>instituțiilor </a:t>
            </a:r>
            <a:r>
              <a:rPr lang="en-US" sz="2800" dirty="0" err="1"/>
              <a:t>arondate</a:t>
            </a:r>
            <a:endParaRPr lang="ro-MD" sz="2800" dirty="0"/>
          </a:p>
          <a:p>
            <a:r>
              <a:rPr lang="en-US" sz="2800" dirty="0" err="1"/>
              <a:t>formare</a:t>
            </a:r>
            <a:r>
              <a:rPr lang="en-US" sz="2800" dirty="0"/>
              <a:t> </a:t>
            </a:r>
            <a:r>
              <a:rPr lang="en-US" sz="2800" dirty="0" err="1"/>
              <a:t>profesională</a:t>
            </a:r>
            <a:r>
              <a:rPr lang="en-US" sz="2800" dirty="0"/>
              <a:t> </a:t>
            </a:r>
            <a:r>
              <a:rPr lang="en-US" sz="2800" dirty="0" err="1"/>
              <a:t>continuă</a:t>
            </a:r>
            <a:endParaRPr lang="ro-MD" sz="2800" dirty="0"/>
          </a:p>
          <a:p>
            <a:r>
              <a:rPr lang="en-US" sz="2800" dirty="0" err="1"/>
              <a:t>certificarea</a:t>
            </a:r>
            <a:r>
              <a:rPr lang="en-US" sz="2800" dirty="0"/>
              <a:t> </a:t>
            </a:r>
            <a:r>
              <a:rPr lang="en-US" sz="2800" dirty="0" err="1"/>
              <a:t>competențelor</a:t>
            </a:r>
            <a:r>
              <a:rPr lang="en-US" sz="2800" dirty="0"/>
              <a:t> </a:t>
            </a:r>
            <a:r>
              <a:rPr lang="en-US" sz="2800" dirty="0" err="1"/>
              <a:t>profesionale</a:t>
            </a:r>
            <a:r>
              <a:rPr lang="en-US" sz="2800" dirty="0"/>
              <a:t>, </a:t>
            </a:r>
            <a:r>
              <a:rPr lang="en-US" sz="2800" dirty="0" err="1"/>
              <a:t>dobîndite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mediu</a:t>
            </a:r>
            <a:r>
              <a:rPr lang="en-US" sz="2800" dirty="0"/>
              <a:t> formal, informal </a:t>
            </a:r>
            <a:r>
              <a:rPr lang="en-US" sz="2800" dirty="0" err="1"/>
              <a:t>și</a:t>
            </a:r>
            <a:r>
              <a:rPr lang="en-US" sz="2800" dirty="0"/>
              <a:t> nonformal</a:t>
            </a:r>
            <a:endParaRPr lang="ro-MD" sz="2800" dirty="0"/>
          </a:p>
          <a:p>
            <a:r>
              <a:rPr lang="en-US" sz="2800" dirty="0" err="1"/>
              <a:t>cooperare</a:t>
            </a:r>
            <a:r>
              <a:rPr lang="en-US" sz="2800" dirty="0"/>
              <a:t> cu </a:t>
            </a:r>
            <a:r>
              <a:rPr lang="en-US" sz="2800" dirty="0" err="1"/>
              <a:t>mediul</a:t>
            </a:r>
            <a:r>
              <a:rPr lang="en-US" sz="2800" dirty="0"/>
              <a:t> economic</a:t>
            </a:r>
            <a:endParaRPr lang="ro-MD" sz="2800" dirty="0"/>
          </a:p>
          <a:p>
            <a:r>
              <a:rPr lang="en-US" sz="2800" dirty="0" err="1"/>
              <a:t>ghidare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carieră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promovare</a:t>
            </a:r>
            <a:r>
              <a:rPr lang="en-US" sz="2800" dirty="0"/>
              <a:t> a</a:t>
            </a:r>
            <a:r>
              <a:rPr lang="ro-MD" sz="2800" dirty="0"/>
              <a:t> învățământului profesional tehnic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45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293709"/>
            <a:ext cx="9603275" cy="37290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800" b="1" dirty="0">
                <a:latin typeface="Bookman Old Style" pitchFamily="18" charset="0"/>
              </a:rPr>
              <a:t>“</a:t>
            </a:r>
            <a:r>
              <a:rPr lang="en-US" sz="4800" b="1" dirty="0" err="1">
                <a:latin typeface="Bookman Old Style" pitchFamily="18" charset="0"/>
              </a:rPr>
              <a:t>Succesul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înseamnă</a:t>
            </a:r>
            <a:r>
              <a:rPr lang="en-US" sz="4800" b="1" dirty="0">
                <a:latin typeface="Bookman Old Style" pitchFamily="18" charset="0"/>
              </a:rPr>
              <a:t> a fi </a:t>
            </a:r>
            <a:r>
              <a:rPr lang="en-US" sz="4800" b="1" dirty="0" err="1">
                <a:latin typeface="Bookman Old Style" pitchFamily="18" charset="0"/>
              </a:rPr>
              <a:t>în</a:t>
            </a:r>
            <a:r>
              <a:rPr lang="en-US" sz="4800" b="1" dirty="0">
                <a:latin typeface="Bookman Old Style" pitchFamily="18" charset="0"/>
              </a:rPr>
              <a:t> stare </a:t>
            </a:r>
            <a:r>
              <a:rPr lang="en-US" sz="4800" b="1" dirty="0" err="1">
                <a:latin typeface="Bookman Old Style" pitchFamily="18" charset="0"/>
              </a:rPr>
              <a:t>să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mergi</a:t>
            </a:r>
            <a:r>
              <a:rPr lang="en-US" sz="4800" b="1" dirty="0">
                <a:latin typeface="Bookman Old Style" pitchFamily="18" charset="0"/>
              </a:rPr>
              <a:t> din </a:t>
            </a:r>
            <a:r>
              <a:rPr lang="en-US" sz="4800" b="1" dirty="0" err="1">
                <a:latin typeface="Bookman Old Style" pitchFamily="18" charset="0"/>
              </a:rPr>
              <a:t>eşec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în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eşec</a:t>
            </a:r>
            <a:r>
              <a:rPr lang="en-US" sz="4800" b="1" dirty="0">
                <a:latin typeface="Bookman Old Style" pitchFamily="18" charset="0"/>
              </a:rPr>
              <a:t>, </a:t>
            </a:r>
            <a:r>
              <a:rPr lang="en-US" sz="4800" b="1" dirty="0" err="1">
                <a:latin typeface="Bookman Old Style" pitchFamily="18" charset="0"/>
              </a:rPr>
              <a:t>fără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să-ţi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pierzi</a:t>
            </a:r>
            <a:r>
              <a:rPr lang="en-US" sz="4800" b="1" dirty="0">
                <a:latin typeface="Bookman Old Style" pitchFamily="18" charset="0"/>
              </a:rPr>
              <a:t> </a:t>
            </a:r>
            <a:r>
              <a:rPr lang="en-US" sz="4800" b="1" dirty="0" err="1">
                <a:latin typeface="Bookman Old Style" pitchFamily="18" charset="0"/>
              </a:rPr>
              <a:t>entuziasmul</a:t>
            </a:r>
            <a:r>
              <a:rPr lang="en-US" sz="4800" b="1" dirty="0">
                <a:latin typeface="Bookman Old Style" pitchFamily="18" charset="0"/>
              </a:rPr>
              <a:t>”</a:t>
            </a:r>
            <a:br>
              <a:rPr lang="en-US" sz="4800" b="1" dirty="0">
                <a:latin typeface="Bookman Old Style" pitchFamily="18" charset="0"/>
              </a:rPr>
            </a:br>
            <a:r>
              <a:rPr lang="en-US" sz="4800" b="1" dirty="0">
                <a:latin typeface="Bookman Old Style" pitchFamily="18" charset="0"/>
              </a:rPr>
              <a:t> Winston Churchill</a:t>
            </a:r>
            <a:endParaRPr lang="ro-MD" sz="4800" dirty="0"/>
          </a:p>
        </p:txBody>
      </p:sp>
      <p:pic>
        <p:nvPicPr>
          <p:cNvPr id="4" name="Рисунок 3" descr="Impre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46" y="0"/>
            <a:ext cx="3857654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023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362" y="585926"/>
            <a:ext cx="9603275" cy="624255"/>
          </a:xfrm>
        </p:spPr>
        <p:txBody>
          <a:bodyPr>
            <a:normAutofit/>
          </a:bodyPr>
          <a:lstStyle/>
          <a:p>
            <a:pPr algn="ctr"/>
            <a:r>
              <a:rPr lang="ro-RO" sz="2400" b="1" dirty="0"/>
              <a:t>Clarificări conceptuale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72762"/>
            <a:ext cx="9603275" cy="3593584"/>
          </a:xfrm>
        </p:spPr>
        <p:txBody>
          <a:bodyPr>
            <a:noAutofit/>
          </a:bodyPr>
          <a:lstStyle/>
          <a:p>
            <a:r>
              <a:rPr lang="it-IT" sz="3200" dirty="0"/>
              <a:t>S</a:t>
            </a:r>
            <a:r>
              <a:rPr lang="ro-RO" sz="3200" dirty="0" err="1"/>
              <a:t>pirutul</a:t>
            </a:r>
            <a:r>
              <a:rPr lang="ro-RO" sz="3200" dirty="0"/>
              <a:t> de </a:t>
            </a:r>
            <a:r>
              <a:rPr lang="it-IT" sz="3200" dirty="0"/>
              <a:t>iniţiativ</a:t>
            </a:r>
            <a:r>
              <a:rPr lang="ro-RO" sz="3200" dirty="0"/>
              <a:t>ă</a:t>
            </a:r>
            <a:r>
              <a:rPr lang="it-IT" sz="3200" dirty="0"/>
              <a:t> şi antreprenoriatul </a:t>
            </a:r>
            <a:r>
              <a:rPr lang="ro-RO" sz="3200" dirty="0"/>
              <a:t>-</a:t>
            </a:r>
            <a:r>
              <a:rPr lang="it-IT" sz="3200" dirty="0"/>
              <a:t> capacitatea de a transforma ideile în acţiune</a:t>
            </a:r>
            <a:r>
              <a:rPr lang="ro-RO" sz="3200" dirty="0"/>
              <a:t> </a:t>
            </a:r>
          </a:p>
          <a:p>
            <a:r>
              <a:rPr lang="it-IT" sz="3200" dirty="0"/>
              <a:t>Ace</a:t>
            </a:r>
            <a:r>
              <a:rPr lang="ro-RO" sz="3200" dirty="0"/>
              <a:t>a</a:t>
            </a:r>
            <a:r>
              <a:rPr lang="it-IT" sz="3200" dirty="0"/>
              <a:t>st</a:t>
            </a:r>
            <a:r>
              <a:rPr lang="ro-RO" sz="3200" dirty="0"/>
              <a:t>a</a:t>
            </a:r>
            <a:r>
              <a:rPr lang="it-IT" sz="3200" dirty="0"/>
              <a:t> presupune creativitate, inovaţie şi asumarea unor riscuri, precum şi capacitatea de a planifica şi gestiona proiectele în vederea atingerii obiectivelor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65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3985" y="804519"/>
            <a:ext cx="11168108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o-MD" sz="2400" b="1" dirty="0"/>
              <a:t>Context pentru dezvoltarea competenței antreprenoriale          și a activităților generatoare de venit (</a:t>
            </a:r>
            <a:r>
              <a:rPr lang="ro-MD" sz="2400" b="1" dirty="0" err="1"/>
              <a:t>agv</a:t>
            </a:r>
            <a:r>
              <a:rPr lang="ro-MD" sz="2400" b="1" dirty="0"/>
              <a:t>) la CEC</a:t>
            </a:r>
            <a:endParaRPr lang="en-US" sz="2400" b="1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o-MD" sz="2400" dirty="0"/>
          </a:p>
          <a:p>
            <a:r>
              <a:rPr lang="ro-MD" sz="2400" dirty="0"/>
              <a:t>Schimbări la nivel de structură, dotări</a:t>
            </a:r>
          </a:p>
          <a:p>
            <a:r>
              <a:rPr lang="ro-MD" sz="2400" dirty="0"/>
              <a:t>Investiții în capitalul uman</a:t>
            </a:r>
          </a:p>
          <a:p>
            <a:r>
              <a:rPr lang="ro-MD" sz="2400" dirty="0"/>
              <a:t>Parteneriate </a:t>
            </a:r>
          </a:p>
          <a:p>
            <a:r>
              <a:rPr lang="ro-MD" sz="2400" dirty="0"/>
              <a:t>Proiecte implementate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349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72563"/>
            <a:ext cx="9603275" cy="641837"/>
          </a:xfrm>
        </p:spPr>
        <p:txBody>
          <a:bodyPr>
            <a:normAutofit/>
          </a:bodyPr>
          <a:lstStyle/>
          <a:p>
            <a:pPr algn="ctr"/>
            <a:r>
              <a:rPr lang="ro-MD" sz="2400" b="1" dirty="0"/>
              <a:t>Investiții în capitalul uman</a:t>
            </a:r>
            <a:endParaRPr lang="en-US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569967"/>
              </p:ext>
            </p:extLst>
          </p:nvPr>
        </p:nvGraphicFramePr>
        <p:xfrm>
          <a:off x="1450975" y="914400"/>
          <a:ext cx="9604375" cy="455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49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457" y="449945"/>
            <a:ext cx="9603275" cy="1283676"/>
          </a:xfrm>
        </p:spPr>
        <p:txBody>
          <a:bodyPr>
            <a:noAutofit/>
          </a:bodyPr>
          <a:lstStyle/>
          <a:p>
            <a:pPr algn="ctr"/>
            <a:r>
              <a:rPr lang="ro-MD" sz="2400" b="1" dirty="0"/>
              <a:t>Proiectul “Consolidarea Sistemului de </a:t>
            </a:r>
            <a:r>
              <a:rPr lang="ro-MD" sz="2400" b="1" dirty="0" err="1"/>
              <a:t>Educaţie</a:t>
            </a:r>
            <a:r>
              <a:rPr lang="ro-MD" sz="2400" b="1" dirty="0"/>
              <a:t> Profesional Tehnică în Moldova” (CONSEPT) </a:t>
            </a:r>
            <a:br>
              <a:rPr lang="ro-MD" sz="2400" b="1" dirty="0"/>
            </a:br>
            <a:r>
              <a:rPr lang="ro-MD" sz="2400" dirty="0"/>
              <a:t>LED Moldova</a:t>
            </a:r>
            <a:br>
              <a:rPr lang="en-US" sz="2800" dirty="0"/>
            </a:b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2015732"/>
            <a:ext cx="11711353" cy="4068545"/>
          </a:xfrm>
        </p:spPr>
        <p:txBody>
          <a:bodyPr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ro-MD" dirty="0"/>
              <a:t>Amenajarea atelierelor: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o-MD" dirty="0"/>
              <a:t>atelier-laborator cu cazane gaze </a:t>
            </a:r>
            <a:r>
              <a:rPr lang="ro-MD" dirty="0" err="1"/>
              <a:t>şi</a:t>
            </a:r>
            <a:r>
              <a:rPr lang="ro-MD" dirty="0"/>
              <a:t> alte surse regenerabile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o-MD" dirty="0"/>
              <a:t>atelier de ventilaţie </a:t>
            </a:r>
            <a:r>
              <a:rPr lang="ro-MD" dirty="0" err="1"/>
              <a:t>şi</a:t>
            </a:r>
            <a:r>
              <a:rPr lang="ro-MD" dirty="0"/>
              <a:t> </a:t>
            </a:r>
            <a:r>
              <a:rPr lang="ro-MD" dirty="0" err="1"/>
              <a:t>condiţionare</a:t>
            </a:r>
            <a:r>
              <a:rPr lang="ro-MD" dirty="0"/>
              <a:t> 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o-MD" dirty="0"/>
              <a:t>atelier de lăcătușerie și asigurarea cu echipamente /instrumente pentru practică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o-MD" dirty="0"/>
              <a:t> </a:t>
            </a:r>
            <a:endParaRPr lang="en-US" dirty="0"/>
          </a:p>
          <a:p>
            <a:pPr marL="0" lvl="0">
              <a:spcBef>
                <a:spcPts val="0"/>
              </a:spcBef>
            </a:pPr>
            <a:r>
              <a:rPr lang="ro-MD" dirty="0"/>
              <a:t>Pregătirea profesională şi instruirea profesorilor la specialitatea “ Alimentare cu Căldură şi Gaze, </a:t>
            </a:r>
            <a:r>
              <a:rPr lang="ro-MD" dirty="0" err="1"/>
              <a:t>Ventilaţie</a:t>
            </a:r>
            <a:r>
              <a:rPr lang="ro-MD" dirty="0"/>
              <a:t>”</a:t>
            </a:r>
            <a:endParaRPr lang="en-US" dirty="0"/>
          </a:p>
          <a:p>
            <a:pPr marL="0" lvl="0">
              <a:spcBef>
                <a:spcPts val="0"/>
              </a:spcBef>
            </a:pPr>
            <a:r>
              <a:rPr lang="ro-MD" dirty="0" err="1"/>
              <a:t>Activităţi</a:t>
            </a:r>
            <a:r>
              <a:rPr lang="ro-MD" dirty="0"/>
              <a:t> comune de formare profesională a cadrelor didactice, a </a:t>
            </a:r>
            <a:r>
              <a:rPr lang="ro-MD" dirty="0" err="1"/>
              <a:t>maiştrilor</a:t>
            </a:r>
            <a:r>
              <a:rPr lang="ro-MD" dirty="0"/>
              <a:t> </a:t>
            </a:r>
            <a:r>
              <a:rPr lang="ro-MD" dirty="0" err="1"/>
              <a:t>şi</a:t>
            </a:r>
            <a:r>
              <a:rPr lang="ro-MD" dirty="0"/>
              <a:t> a muncitori din domeniu</a:t>
            </a:r>
            <a:endParaRPr lang="en-US" dirty="0"/>
          </a:p>
          <a:p>
            <a:pPr marL="0" lvl="0">
              <a:spcBef>
                <a:spcPts val="0"/>
              </a:spcBef>
            </a:pPr>
            <a:r>
              <a:rPr lang="ro-MD" dirty="0"/>
              <a:t>Asigurarea cu echipament performant pentru instruirea practică la meseria „Instalator”</a:t>
            </a:r>
            <a:endParaRPr lang="en-US" dirty="0"/>
          </a:p>
          <a:p>
            <a:pPr marL="0" lvl="0">
              <a:spcBef>
                <a:spcPts val="0"/>
              </a:spcBef>
            </a:pPr>
            <a:r>
              <a:rPr lang="ro-MD" dirty="0"/>
              <a:t>Implementarea sistemului de alimentare cu apa calda menajera de la </a:t>
            </a:r>
            <a:r>
              <a:rPr lang="ro-MD" dirty="0" err="1"/>
              <a:t>instalaţii</a:t>
            </a:r>
            <a:r>
              <a:rPr lang="ro-MD" dirty="0"/>
              <a:t> solare în caminul nr.1  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1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73" y="550415"/>
            <a:ext cx="11578359" cy="1303339"/>
          </a:xfrm>
        </p:spPr>
        <p:txBody>
          <a:bodyPr>
            <a:noAutofit/>
          </a:bodyPr>
          <a:lstStyle/>
          <a:p>
            <a:pPr algn="ctr"/>
            <a:r>
              <a:rPr lang="ro-MD" sz="2400" b="1" dirty="0"/>
              <a:t>Proiectul “Centrul de Formare Profesională în Construcţii” </a:t>
            </a:r>
            <a:r>
              <a:rPr lang="ro-MD" sz="2400" dirty="0"/>
              <a:t>guvernul Austriei,  ADA, CALLIDUS </a:t>
            </a:r>
            <a:r>
              <a:rPr lang="ro-MD" sz="2400" dirty="0" err="1"/>
              <a:t>şi</a:t>
            </a:r>
            <a:r>
              <a:rPr lang="ro-MD" sz="2400" dirty="0"/>
              <a:t> compania </a:t>
            </a:r>
            <a:r>
              <a:rPr lang="ro-MD" sz="2400" dirty="0" err="1"/>
              <a:t>StrabaG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1" y="2015732"/>
            <a:ext cx="11869615" cy="4077337"/>
          </a:xfrm>
        </p:spPr>
        <p:txBody>
          <a:bodyPr>
            <a:noAutofit/>
          </a:bodyPr>
          <a:lstStyle/>
          <a:p>
            <a:pPr lvl="0"/>
            <a:r>
              <a:rPr lang="ro-MD" sz="1600" dirty="0"/>
              <a:t>Amenajarea unui centru de formare profesională continuă</a:t>
            </a:r>
            <a:endParaRPr lang="en-US" sz="1600" dirty="0"/>
          </a:p>
          <a:p>
            <a:pPr lvl="0"/>
            <a:r>
              <a:rPr lang="ro-MD" sz="1600" dirty="0"/>
              <a:t>Formarea formatorilor în domeniul Construcţii</a:t>
            </a:r>
            <a:endParaRPr lang="en-US" sz="1600" dirty="0"/>
          </a:p>
          <a:p>
            <a:pPr lvl="0"/>
            <a:r>
              <a:rPr lang="ro-MD" sz="1600" dirty="0"/>
              <a:t>Formarea profesională continuă pentru adulţi şi validarea competenţilor profesionale la 2 meserii “Pietrar-zidar” şi “Fierar-betonist”</a:t>
            </a:r>
            <a:endParaRPr lang="en-US" sz="1600" dirty="0"/>
          </a:p>
          <a:p>
            <a:pPr lvl="0"/>
            <a:r>
              <a:rPr lang="ro-MD" sz="1600" dirty="0"/>
              <a:t>Asigurarea meseriilor“ Pietrar-zidar” şi “ Fierar-betonist” cu echipamente performante </a:t>
            </a:r>
            <a:r>
              <a:rPr lang="ro-MD" sz="1600" dirty="0" err="1"/>
              <a:t>şi</a:t>
            </a:r>
            <a:r>
              <a:rPr lang="ro-MD" sz="1600" dirty="0"/>
              <a:t> consumabile necesare pentru instruire</a:t>
            </a:r>
            <a:endParaRPr lang="en-US" sz="1600" dirty="0"/>
          </a:p>
          <a:p>
            <a:pPr lvl="0"/>
            <a:r>
              <a:rPr lang="ro-MD" sz="1600" dirty="0"/>
              <a:t>Asigurarea cu echipament performant pentru instruirea practică la specialiatea “Construcţia şi exploatarea  drumurilor”- </a:t>
            </a:r>
            <a:r>
              <a:rPr lang="ro-MD" sz="1600" dirty="0" err="1"/>
              <a:t>Staţie</a:t>
            </a:r>
            <a:r>
              <a:rPr lang="ro-MD" sz="1600" dirty="0"/>
              <a:t> totală, GPS, teodolite, etc.</a:t>
            </a:r>
            <a:endParaRPr lang="en-US" sz="1600" dirty="0"/>
          </a:p>
          <a:p>
            <a:pPr lvl="0"/>
            <a:r>
              <a:rPr lang="ro-MD" sz="1600" dirty="0"/>
              <a:t>Construcţia capitală a drumului de acces pe teritoriul CEC -1 km</a:t>
            </a:r>
            <a:endParaRPr lang="en-US" sz="1600" dirty="0"/>
          </a:p>
          <a:p>
            <a:r>
              <a:rPr lang="ro-MD" sz="1600" dirty="0"/>
              <a:t>Reparaţia capitală </a:t>
            </a:r>
            <a:r>
              <a:rPr lang="ro-MD" sz="1600" dirty="0" err="1"/>
              <a:t>şi</a:t>
            </a:r>
            <a:r>
              <a:rPr lang="ro-MD" sz="1600" dirty="0"/>
              <a:t> amenajarea atelierului de zidărie, armare şi betonare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989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495" y="483577"/>
            <a:ext cx="11256886" cy="1370177"/>
          </a:xfrm>
        </p:spPr>
        <p:txBody>
          <a:bodyPr>
            <a:noAutofit/>
          </a:bodyPr>
          <a:lstStyle/>
          <a:p>
            <a:pPr algn="ctr"/>
            <a:r>
              <a:rPr lang="ro-MD" sz="2400" b="1" dirty="0"/>
              <a:t>Proiectul ”Inițiative de dezvoltare a competențelor în domeniul Energiei Solare” (SECI)</a:t>
            </a:r>
            <a:br>
              <a:rPr lang="ro-MD" sz="2400" b="1" dirty="0"/>
            </a:br>
            <a:r>
              <a:rPr lang="ro-MD" sz="2400" dirty="0"/>
              <a:t>Educație pentru Dezvoltare (AED), LED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73" y="2334826"/>
            <a:ext cx="11825654" cy="376703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endParaRPr lang="ro-MD" sz="1900" dirty="0"/>
          </a:p>
          <a:p>
            <a:pPr>
              <a:lnSpc>
                <a:spcPct val="130000"/>
              </a:lnSpc>
            </a:pPr>
            <a:r>
              <a:rPr lang="ro-MD" sz="1900" dirty="0"/>
              <a:t>Scop: Consolidarea capacităților de instruire în domeniul tehnologiilor de utilizare a energiei solare și contribuirea la impulsionarea valorificării energiei regenerabile în sectorul energetic al Republicii Moldova.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o-MD" sz="1900" i="1" dirty="0"/>
              <a:t>Beneficii:</a:t>
            </a:r>
            <a:endParaRPr lang="en-US" sz="1900" i="1" dirty="0"/>
          </a:p>
          <a:p>
            <a:pPr>
              <a:lnSpc>
                <a:spcPct val="130000"/>
              </a:lnSpc>
            </a:pPr>
            <a:r>
              <a:rPr lang="ro-MD" sz="1900" dirty="0"/>
              <a:t>Ateliere de lucru in cadrul proiectului “Inițiative de Dezvoltare a Competențelor din Domeniul Energiei Solare”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29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713</TotalTime>
  <Words>1076</Words>
  <Application>Microsoft Office PowerPoint</Application>
  <PresentationFormat>Ecran lat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30</vt:i4>
      </vt:variant>
    </vt:vector>
  </HeadingPairs>
  <TitlesOfParts>
    <vt:vector size="35" baseType="lpstr">
      <vt:lpstr>Arial</vt:lpstr>
      <vt:lpstr>Bookman Old Style</vt:lpstr>
      <vt:lpstr>Gill Sans MT</vt:lpstr>
      <vt:lpstr>Times New Roman</vt:lpstr>
      <vt:lpstr>Gallery</vt:lpstr>
      <vt:lpstr>Consolidarea spiritului de inițiativă        și a competențelor antreprenoriale Centrul de Excelență în Construcții</vt:lpstr>
      <vt:lpstr>Istoricul unei deveniri</vt:lpstr>
      <vt:lpstr> Centrul de excelență în construcții (CEC) - funcții</vt:lpstr>
      <vt:lpstr>Clarificări conceptuale</vt:lpstr>
      <vt:lpstr>Context pentru dezvoltarea competenței antreprenoriale          și a activităților generatoare de venit (agv) la CEC</vt:lpstr>
      <vt:lpstr>Investiții în capitalul uman</vt:lpstr>
      <vt:lpstr>Proiectul “Consolidarea Sistemului de Educaţie Profesional Tehnică în Moldova” (CONSEPT)  LED Moldova </vt:lpstr>
      <vt:lpstr>Proiectul “Centrul de Formare Profesională în Construcţii” guvernul Austriei,  ADA, CALLIDUS şi compania StrabaG </vt:lpstr>
      <vt:lpstr>Proiectul ”Inițiative de dezvoltare a competențelor în domeniul Energiei Solare” (SECI) Educație pentru Dezvoltare (AED), LED </vt:lpstr>
      <vt:lpstr>Proiectele revocc II și meeeta iv  Centrul pentru Educaţie Antreprenorială şi Asistenţă în Afaceri (CEDA)</vt:lpstr>
      <vt:lpstr>din 2016: Dezvoltarea secției de formare continuă </vt:lpstr>
      <vt:lpstr>Formare de formatori</vt:lpstr>
      <vt:lpstr> realizări în imagini atelierul de instalații</vt:lpstr>
      <vt:lpstr>Atelier de armare -betonare</vt:lpstr>
      <vt:lpstr>Ore interactive cu utilizarea TIC</vt:lpstr>
      <vt:lpstr>2016:  Deschiderea Centrului de Formare Continuă </vt:lpstr>
      <vt:lpstr> 2017:  16 persoane formate la specialitatea Fierar-betonist  </vt:lpstr>
      <vt:lpstr>2018:  85 persoane formate la specialitatea Operator cazane cu Biomasă      44 persoane formate la specialitatea Operatori instalații Solare </vt:lpstr>
      <vt:lpstr>2019: 20 persoane formate la specialitatea Operator                                          uzina de beton și mixturi asfaltice </vt:lpstr>
      <vt:lpstr>2019:  17 persoane formate la Didactica disciplinei </vt:lpstr>
      <vt:lpstr>Proiectul Twining: metode tradiționale de construcții 1 profesor, 5 elevi</vt:lpstr>
      <vt:lpstr>Parteneriate cu instituții de învățământ de peste hotare   colegiul de construcții, polonia - 9 elevi, 1 profesor</vt:lpstr>
      <vt:lpstr>Parteneriat cu CEDA:  20 diriginți formați la Dezvoltarea Personală     </vt:lpstr>
      <vt:lpstr>Parteneriat cu CEDA 56 persoane formate la Managementul Carierei   </vt:lpstr>
      <vt:lpstr>Restaurarea și Conservarea  Patrimoniului (twining)   16 persoane din 4 instituții, inclusiv 8 din CEC</vt:lpstr>
      <vt:lpstr>Modificări în Curriculum la Matematică (MECC)   56 persoane formare din zona centru a RM </vt:lpstr>
      <vt:lpstr>Implicarea elevilor în agv</vt:lpstr>
      <vt:lpstr>Sarcini de învățare axate pe practică autentică   Reparația încăperilor CEC</vt:lpstr>
      <vt:lpstr>Direcții de perspectivă pentru AGV</vt:lpstr>
      <vt:lpstr>Prezentare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Consolidarea spiritului de inițiativa și a competențelor antreprenoriale în IIPT</dc:title>
  <dc:creator>Admin</dc:creator>
  <cp:lastModifiedBy>Lia Sclifos</cp:lastModifiedBy>
  <cp:revision>55</cp:revision>
  <dcterms:created xsi:type="dcterms:W3CDTF">2019-11-11T09:41:32Z</dcterms:created>
  <dcterms:modified xsi:type="dcterms:W3CDTF">2019-11-19T14:50:03Z</dcterms:modified>
</cp:coreProperties>
</file>