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7" r:id="rId5"/>
    <p:sldId id="260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45C80-F50F-443D-9635-C718731BA70D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718-E6B4-4979-A232-4717E4CDD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496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45C80-F50F-443D-9635-C718731BA70D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718-E6B4-4979-A232-4717E4CDD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39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45C80-F50F-443D-9635-C718731BA70D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718-E6B4-4979-A232-4717E4CDD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484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45C80-F50F-443D-9635-C718731BA70D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718-E6B4-4979-A232-4717E4CDD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54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45C80-F50F-443D-9635-C718731BA70D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718-E6B4-4979-A232-4717E4CDD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36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45C80-F50F-443D-9635-C718731BA70D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718-E6B4-4979-A232-4717E4CDD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548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45C80-F50F-443D-9635-C718731BA70D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718-E6B4-4979-A232-4717E4CDD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80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45C80-F50F-443D-9635-C718731BA70D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718-E6B4-4979-A232-4717E4CDD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275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45C80-F50F-443D-9635-C718731BA70D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718-E6B4-4979-A232-4717E4CDD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0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45C80-F50F-443D-9635-C718731BA70D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718-E6B4-4979-A232-4717E4CDD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56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45C80-F50F-443D-9635-C718731BA70D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718-E6B4-4979-A232-4717E4CDD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02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45C80-F50F-443D-9635-C718731BA70D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0E718-E6B4-4979-A232-4717E4CDD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353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o-RO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Ministerul Agriculturii, Dezvoltării Regionale și Mediului</a:t>
            </a:r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22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Conferința națională „Guvernarea eficientă și viabilă a instituțiilor de </a:t>
            </a:r>
            <a:r>
              <a:rPr lang="ro-RO" sz="22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învățămînt</a:t>
            </a:r>
            <a:r>
              <a:rPr lang="ro-RO" sz="22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profesional tehnicˮ</a:t>
            </a:r>
          </a:p>
          <a:p>
            <a:pPr marL="0" indent="0" algn="ctr">
              <a:buNone/>
            </a:pPr>
            <a:endParaRPr lang="ro-RO" sz="20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o-RO" sz="2000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o-R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Consolidarea spiritului de inițiativă și a competențelor antreprenoriale în cadrul instituțiilor de </a:t>
            </a:r>
            <a:r>
              <a:rPr lang="ro-RO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învățămînt</a:t>
            </a:r>
            <a:r>
              <a:rPr lang="ro-R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profesional tehnic din subordinea Ministerului Agriculturii, Dezvoltării Regionale și Mediului</a:t>
            </a:r>
          </a:p>
          <a:p>
            <a:pPr marL="0" indent="0" algn="ctr">
              <a:buNone/>
            </a:pPr>
            <a:endParaRPr lang="ro-RO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o-RO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Rodica </a:t>
            </a:r>
            <a:r>
              <a:rPr lang="ro-RO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Reșitca</a:t>
            </a:r>
            <a:endParaRPr lang="ro-RO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Șef, serviciul știință, educație </a:t>
            </a:r>
          </a:p>
          <a:p>
            <a:pPr marL="0" indent="0" algn="r">
              <a:buNone/>
            </a:pP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și extensiune rurală, MADRM.</a:t>
            </a:r>
            <a:endParaRPr lang="ro-RO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69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Problema Anului:  </a:t>
            </a:r>
            <a:r>
              <a:rPr lang="vi-VN" sz="22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 </a:t>
            </a:r>
            <a:r>
              <a:rPr lang="vi-VN" sz="22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inovaționale pentru instruirea tinerilor, orientate spre dezvoltarea competențelor profesionale și antreprenoriale, în scopul sporirii competitivității și atractivității sectorului agroalimentar</a:t>
            </a:r>
            <a: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o-RO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1.Modernizarea </a:t>
            </a:r>
            <a:r>
              <a:rPr lang="ro-RO" sz="20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procesului educațional prin aplicarea metodelor </a:t>
            </a:r>
            <a:r>
              <a:rPr lang="ro-RO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inovaționale.</a:t>
            </a:r>
          </a:p>
          <a:p>
            <a:pPr marL="457200" indent="-457200">
              <a:buAutoNum type="arabicPeriod"/>
            </a:pPr>
            <a:endParaRPr lang="ro-RO" sz="2000" dirty="0" smtClean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o-RO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2. </a:t>
            </a:r>
            <a:r>
              <a:rPr lang="vi-VN" sz="20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Extinderea </a:t>
            </a:r>
            <a:r>
              <a:rPr lang="ro-RO" sz="20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activităților și </a:t>
            </a:r>
            <a:r>
              <a:rPr lang="vi-VN" sz="20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metodelor de învăţare care dezvoltă competenţele antreprenoriale ale </a:t>
            </a:r>
            <a:r>
              <a:rPr lang="ro-RO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elevilor.</a:t>
            </a:r>
          </a:p>
          <a:p>
            <a:pPr marL="0" indent="0">
              <a:buNone/>
            </a:pPr>
            <a:endParaRPr lang="ro-RO" sz="2000" dirty="0" smtClean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o-RO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3. </a:t>
            </a:r>
            <a:r>
              <a:rPr lang="ro-RO" sz="20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Marketingul programelor de formare </a:t>
            </a:r>
            <a:r>
              <a:rPr lang="ro-RO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profesională.</a:t>
            </a:r>
          </a:p>
          <a:p>
            <a:pPr marL="0" indent="0">
              <a:buNone/>
            </a:pPr>
            <a:endParaRPr lang="ro-RO" sz="2000" dirty="0" smtClean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o-RO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4. </a:t>
            </a:r>
            <a:r>
              <a:rPr lang="ro-RO" sz="20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Extinderea activităților de orientarea profesională și oportunități în domeniul </a:t>
            </a:r>
            <a:r>
              <a:rPr lang="ro-RO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agroindustrial.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581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o-RO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Modernizarea </a:t>
            </a:r>
            <a:r>
              <a:rPr lang="ro-RO" sz="20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procesului educațional prin aplicarea metodelor inovaționale:</a:t>
            </a:r>
            <a:br>
              <a:rPr lang="ro-RO" sz="20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27584" y="1340768"/>
            <a:ext cx="7859216" cy="478539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o-RO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 Implementarea examenului de calificare prin realizarea probei teoretice și practice la specialitățile cu profil agroindustrial.</a:t>
            </a:r>
          </a:p>
          <a:p>
            <a:pPr marL="0" lvl="0" indent="0">
              <a:buNone/>
            </a:pPr>
            <a:r>
              <a:rPr lang="ro-RO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 Pilotarea proiectelor de grup pentru o specialitate selectivă din cadrul instituției în scopul realizarea stagiilor de practică. </a:t>
            </a:r>
          </a:p>
          <a:p>
            <a:pPr marL="0" lvl="0" indent="0">
              <a:buNone/>
            </a:pPr>
            <a:r>
              <a:rPr lang="ro-RO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 Pilotarea instruirii modulare, prin modificarea Planului de </a:t>
            </a:r>
            <a:r>
              <a:rPr lang="ro-RO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învățămînt</a:t>
            </a:r>
            <a:r>
              <a:rPr lang="ro-RO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componenta de specialitate,  pentru un program de formare profesională selectiv. </a:t>
            </a:r>
          </a:p>
          <a:p>
            <a:pPr marL="0" lvl="0" indent="0">
              <a:buNone/>
            </a:pPr>
            <a:r>
              <a:rPr lang="ro-RO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1.4 Implicarea antreprenorilor la realizarea instruirii elevilor în cadrul orelor practice (</a:t>
            </a:r>
            <a:r>
              <a:rPr lang="ro-RO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atenție! </a:t>
            </a:r>
            <a:r>
              <a:rPr lang="ro-RO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 se referă la stagiile de practică)</a:t>
            </a:r>
          </a:p>
          <a:p>
            <a:pPr marL="0" lvl="0" indent="0">
              <a:buNone/>
            </a:pPr>
            <a:r>
              <a:rPr lang="ro-RO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1.5 Realizarea instruirilor practice la partenerii </a:t>
            </a:r>
            <a:r>
              <a:rPr lang="ro-RO" sz="1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Instituției publice ,,Centrul de Perfecționare în domeniul mecanizării agriculturii’ (CPDMA).</a:t>
            </a:r>
          </a:p>
          <a:p>
            <a:pPr marL="0" lvl="0" indent="0">
              <a:buNone/>
            </a:pPr>
            <a:r>
              <a:rPr lang="ro-RO" sz="1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1.6 Elaborarea unui plan de perfecționare (24 ore) a cadrelor didactice de specialitate în cadrul întreprinderilor relevante domeniului.</a:t>
            </a:r>
            <a:endParaRPr lang="ro-RO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o-RO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1.7 Elaborarea unui Plan de dotare, în baza programului de formare a specialiștilor în domeniul mecatronicii, mașinilor și utilajelor agricole, cu indicarea </a:t>
            </a:r>
            <a:r>
              <a:rPr lang="ro-RO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tehnicii </a:t>
            </a:r>
            <a:r>
              <a:rPr lang="ro-RO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necesare și costurilor estimative.</a:t>
            </a:r>
          </a:p>
          <a:p>
            <a:pPr>
              <a:buFontTx/>
              <a:buChar char="-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6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vi-VN" sz="22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Extinderea </a:t>
            </a:r>
            <a:r>
              <a:rPr lang="ro-RO" sz="22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activităților și </a:t>
            </a:r>
            <a:r>
              <a:rPr lang="vi-VN" sz="22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metodelor de învăţare care dezvoltă competenţele antreprenoriale ale </a:t>
            </a:r>
            <a:r>
              <a:rPr lang="ro-RO" sz="22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elevilor </a:t>
            </a:r>
            <a:r>
              <a:rPr lang="ro-RO" sz="15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o-RO" sz="15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268760"/>
            <a:ext cx="7787208" cy="525658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o-RO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 Elaborarea proiectelor de grup privind analiza activității economice a unei întreprinderi din domeniu agroalimentar. </a:t>
            </a:r>
          </a:p>
          <a:p>
            <a:pPr marL="0" lvl="0" indent="0">
              <a:buNone/>
            </a:pPr>
            <a:r>
              <a:rPr lang="ro-RO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 Motivarea elevilor la elaborarea Planului de afaceri în domeniul de specialitate.</a:t>
            </a:r>
          </a:p>
          <a:p>
            <a:pPr marL="0" lvl="0" indent="0">
              <a:buNone/>
            </a:pPr>
            <a:r>
              <a:rPr lang="ro-RO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 Organizarea </a:t>
            </a:r>
            <a:r>
              <a:rPr lang="ro-RO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întîlnirilor</a:t>
            </a:r>
            <a:r>
              <a:rPr lang="ro-RO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 antreprenori/ absolvenți ai instituțiilor de </a:t>
            </a:r>
            <a:r>
              <a:rPr lang="ro-RO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învățămînt</a:t>
            </a:r>
            <a:r>
              <a:rPr lang="ro-RO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organizarea vizitelor la afaceri de succes ale antreprenorilor (ferme, sere, plantații, uscătorii, mori, prisăci etc.). </a:t>
            </a:r>
          </a:p>
          <a:p>
            <a:pPr marL="0" lvl="0" indent="0" algn="just">
              <a:buNone/>
            </a:pPr>
            <a:r>
              <a:rPr lang="ro-RO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  Organizarea de seminare privind oportunitățile de finanțare în dezvoltarea afacerilor în agricultură.</a:t>
            </a:r>
          </a:p>
          <a:p>
            <a:pPr marL="0" lvl="0" indent="0" algn="just">
              <a:buNone/>
            </a:pPr>
            <a:r>
              <a:rPr lang="ro-RO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2.5 Elaborarea proiectelor de grup privind organizarea producerii și, eventual, a realizării unei producții agricole reieșind din specificul instituției de învățământ și cererea de pe piață</a:t>
            </a:r>
            <a:r>
              <a:rPr lang="en-GB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o-RO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2.6 Implicarea elevilor în activități antreprenoriale/economice organizate în cadrul instituțiilor în conformitate cu Codul Educației</a:t>
            </a:r>
            <a:r>
              <a:rPr lang="en-GB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GB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Republicii</a:t>
            </a:r>
            <a:r>
              <a:rPr lang="en-GB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Moldova</a:t>
            </a:r>
            <a:r>
              <a:rPr lang="ro-RO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o-RO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2.7 </a:t>
            </a:r>
            <a:r>
              <a:rPr lang="ro-RO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Implicarea elevilor în efectuarea unor analize a pieței produselor agroalimentare locale, regionale, naționale, internaționale și publicarea rezultatelor pe pagina Web a </a:t>
            </a:r>
            <a:r>
              <a:rPr lang="ro-RO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instituției.</a:t>
            </a:r>
            <a:endParaRPr lang="ro-RO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7384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ro-RO" sz="20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Marketingul programelor de formare profesională</a:t>
            </a:r>
            <a:br>
              <a:rPr lang="ro-RO" sz="20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/>
          <a:lstStyle/>
          <a:p>
            <a:pPr marL="0" lvl="0" indent="0" algn="just">
              <a:buNone/>
            </a:pPr>
            <a:r>
              <a:rPr lang="ro-RO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 Stabilirea parteneriatelor de colaborare și  desfășurare a activităților comune cu Asociațiile de profil. </a:t>
            </a:r>
          </a:p>
          <a:p>
            <a:pPr marL="0" lvl="0" indent="0" algn="just">
              <a:buNone/>
            </a:pPr>
            <a:r>
              <a:rPr lang="ro-RO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 Efectuarea unui studiu, cu implicarea elevilor în cadrul proiectelor de grup, privind identificarea nevoilor de noi specializări în domeniul agricol la nivel local sau zonal.</a:t>
            </a:r>
          </a:p>
          <a:p>
            <a:pPr marL="0" lvl="0" indent="0" algn="just">
              <a:buNone/>
            </a:pPr>
            <a:r>
              <a:rPr lang="ro-RO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 Identificarea, elaborarea și aprobarea a minim 1 program de formare profesională de scurtă durată.</a:t>
            </a:r>
          </a:p>
          <a:p>
            <a:pPr marL="0" lvl="0" indent="0" algn="just">
              <a:buNone/>
            </a:pPr>
            <a:r>
              <a:rPr lang="ro-RO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3.4</a:t>
            </a:r>
            <a:r>
              <a:rPr lang="ro-RO" sz="18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Acreditarea Departamentului de formare continuă din cadrul Centrelor de excelență</a:t>
            </a:r>
          </a:p>
          <a:p>
            <a:pPr marL="0" lvl="0" indent="0" algn="just">
              <a:buNone/>
            </a:pPr>
            <a:r>
              <a:rPr lang="ro-RO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3.65 Prezentarea </a:t>
            </a:r>
            <a:r>
              <a:rPr lang="ro-RO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propunerilor MADRM, privind </a:t>
            </a:r>
            <a:r>
              <a:rPr lang="ro-RO" sz="1800" dirty="0">
                <a:solidFill>
                  <a:prstClr val="black"/>
                </a:solidFill>
                <a:latin typeface="Times New Roman"/>
              </a:rPr>
              <a:t>r</a:t>
            </a:r>
            <a:r>
              <a:rPr lang="ro-RO" sz="1800" dirty="0">
                <a:solidFill>
                  <a:prstClr val="black"/>
                </a:solidFill>
                <a:latin typeface="Times New Roman"/>
                <a:ea typeface="Times New Roman"/>
              </a:rPr>
              <a:t>eorganizarea şi  reprofilarea unor instituţii de </a:t>
            </a:r>
            <a:r>
              <a:rPr lang="ro-RO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învăţămînt</a:t>
            </a:r>
            <a:r>
              <a:rPr lang="ro-RO" sz="1800" dirty="0">
                <a:solidFill>
                  <a:prstClr val="black"/>
                </a:solidFill>
                <a:latin typeface="Times New Roman"/>
                <a:ea typeface="Times New Roman"/>
              </a:rPr>
              <a:t> profesional tehnic cu profil agroalimentar, inclusiv în pregătirea cadrelor în domeniul agriculturii ecologice</a:t>
            </a:r>
            <a:r>
              <a:rPr lang="ro-RO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085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o-RO" sz="22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4. Extinderea activităților de orientarea profesională și oportunități în domeniul agroindustrial</a:t>
            </a:r>
            <a:r>
              <a:rPr lang="ro-RO" sz="16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o-RO" sz="16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pPr marL="0" lvl="0" indent="0">
              <a:buNone/>
            </a:pPr>
            <a:r>
              <a:rPr lang="ro-RO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 Lansarea campaniei de informare și promovare a programelor de formare profesională inițială și continuu.</a:t>
            </a:r>
          </a:p>
          <a:p>
            <a:pPr marL="0" lvl="0" indent="0">
              <a:buNone/>
            </a:pPr>
            <a:r>
              <a:rPr lang="ro-RO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 Stabilirea parteneriatelor de colaborare cu instituțiile de </a:t>
            </a:r>
            <a:r>
              <a:rPr lang="ro-RO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învățămînt</a:t>
            </a:r>
            <a:r>
              <a:rPr lang="ro-RO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gimnazial și liceal la nivel regional și național.</a:t>
            </a:r>
          </a:p>
          <a:p>
            <a:pPr marL="0" lvl="0" indent="0" algn="just">
              <a:buNone/>
            </a:pPr>
            <a:r>
              <a:rPr lang="ro-RO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 Crearea unei rețele între instituții de </a:t>
            </a:r>
            <a:r>
              <a:rPr lang="ro-RO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învățămînt</a:t>
            </a:r>
            <a:r>
              <a:rPr lang="ro-RO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profesional tehnic, școli și ferme agricole.</a:t>
            </a:r>
          </a:p>
          <a:p>
            <a:pPr marL="0" lvl="0" indent="0" algn="just">
              <a:buNone/>
            </a:pPr>
            <a:r>
              <a:rPr lang="ro-RO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4.4 Organizarea workshop-uri, </a:t>
            </a:r>
            <a:r>
              <a:rPr lang="ro-RO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seminarilor</a:t>
            </a:r>
            <a:r>
              <a:rPr lang="ro-RO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conferințelor tematice</a:t>
            </a:r>
          </a:p>
          <a:p>
            <a:pPr marL="0" lvl="0" indent="0" algn="just">
              <a:buNone/>
            </a:pPr>
            <a:r>
              <a:rPr lang="ro-RO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4.5   Platforma  Susținem învățământul profesional tehnic.</a:t>
            </a:r>
          </a:p>
          <a:p>
            <a:pPr marL="0" lvl="0" indent="0">
              <a:buNone/>
            </a:pPr>
            <a:r>
              <a:rPr lang="ro-RO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4.6 Participarea la expozițiile specializate organizate de Ministerul Agriculturii, Dezvoltării Regionale și Mediului. </a:t>
            </a:r>
            <a:endParaRPr lang="ro-RO" sz="1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ro-RO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4.7 </a:t>
            </a:r>
            <a:r>
              <a:rPr lang="ro-RO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2.7 </a:t>
            </a:r>
            <a:r>
              <a:rPr lang="ro-RO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Promovarea/utilizarea resurselor informaționale existente (</a:t>
            </a:r>
            <a:r>
              <a:rPr lang="ro-RO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ro-RO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etc.) și desfășurarea seminarelor tematice privind bunele practici ale țărilor cu agricultură modernă (Israel, Olanda, Italia, Austria etc.)</a:t>
            </a:r>
          </a:p>
          <a:p>
            <a:pPr marL="0" lvl="0" indent="0">
              <a:buNone/>
            </a:pPr>
            <a:endParaRPr lang="ro-RO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124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685</Words>
  <Application>Microsoft Office PowerPoint</Application>
  <PresentationFormat>Экран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Ministerul Agriculturii, Dezvoltării Regionale și Mediului</vt:lpstr>
      <vt:lpstr>Problema Anului:  Metode inovaționale pentru instruirea tinerilor, orientate spre dezvoltarea competențelor profesionale și antreprenoriale, în scopul sporirii competitivității și atractivității sectorului agroalimentar  </vt:lpstr>
      <vt:lpstr>1. Modernizarea procesului educațional prin aplicarea metodelor inovaționale: </vt:lpstr>
      <vt:lpstr>Extinderea activităților și metodelor de învăţare care dezvoltă competenţele antreprenoriale ale elevilor  </vt:lpstr>
      <vt:lpstr>3. Marketingul programelor de formare profesională </vt:lpstr>
      <vt:lpstr>4. Extinderea activităților de orientarea profesională și oportunități în domeniul agroindustrial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Ministerul Agriculturii, Dezvoltării Regionale și Mediului</dc:title>
  <dc:creator>Rodica Reșitca</dc:creator>
  <cp:lastModifiedBy>Rodica Reșitca</cp:lastModifiedBy>
  <cp:revision>8</cp:revision>
  <dcterms:created xsi:type="dcterms:W3CDTF">2019-11-07T06:26:12Z</dcterms:created>
  <dcterms:modified xsi:type="dcterms:W3CDTF">2019-11-19T15:00:35Z</dcterms:modified>
</cp:coreProperties>
</file>