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60" r:id="rId5"/>
    <p:sldId id="299" r:id="rId6"/>
    <p:sldId id="297" r:id="rId7"/>
    <p:sldId id="303" r:id="rId8"/>
    <p:sldId id="291" r:id="rId9"/>
    <p:sldId id="304" r:id="rId10"/>
    <p:sldId id="294" r:id="rId11"/>
    <p:sldId id="305" r:id="rId12"/>
    <p:sldId id="308" r:id="rId13"/>
    <p:sldId id="310" r:id="rId14"/>
    <p:sldId id="311" r:id="rId15"/>
    <p:sldId id="309" r:id="rId16"/>
    <p:sldId id="307" r:id="rId17"/>
    <p:sldId id="306" r:id="rId18"/>
    <p:sldId id="295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1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1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76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3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3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8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51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7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8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07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0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38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6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5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2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8E92-3843-4795-8349-8DD78AF41BA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1563B-9051-411A-80E5-C1F73700A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3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96944" cy="93610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0" y="29996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Consolidarea spiritului de inițiativă </a:t>
            </a:r>
          </a:p>
          <a:p>
            <a:pPr algn="ctr"/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și a </a:t>
            </a:r>
            <a:r>
              <a:rPr lang="ro-RO" sz="4000" b="1">
                <a:latin typeface="Times New Roman" pitchFamily="18" charset="0"/>
                <a:cs typeface="Times New Roman" pitchFamily="18" charset="0"/>
              </a:rPr>
              <a:t>competențelor antreprenoriale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Caraman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Tatiana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director, Școala Profesională nr. 9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mun.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șinău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AppData\Local\Temp\Rar$DI04.545\IMG_3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" y="86798"/>
            <a:ext cx="4538282" cy="31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Temp\Rar$DI06.408\IMG_3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799"/>
            <a:ext cx="4273695" cy="31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Temp\Rar$DI16.654\IMG_3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2112"/>
            <a:ext cx="3083875" cy="33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ownloads\IMG_20191119_1656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3" y="3318692"/>
            <a:ext cx="2710875" cy="339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wnloads\IMG_20191119_1656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2112"/>
            <a:ext cx="2880320" cy="339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0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3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1" y="3140968"/>
            <a:ext cx="3295595" cy="35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_5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09" y="128464"/>
            <a:ext cx="25922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IMG_57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09" y="3140968"/>
            <a:ext cx="2592289" cy="36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IMG_57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6" y="3140969"/>
            <a:ext cx="2762032" cy="36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Temp\Rar$DI65.624\IMG_57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65" y="114981"/>
            <a:ext cx="28602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AppData\Local\Temp\Rar$DI22.849\IMG_38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8" y="125887"/>
            <a:ext cx="3260898" cy="27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0.093\IMG_5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8627"/>
            <a:ext cx="2826813" cy="30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45.177\IMG_5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627"/>
            <a:ext cx="2952328" cy="30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47.855\IMG_5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3" y="92629"/>
            <a:ext cx="29111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51.255\IMG_5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9"/>
            <a:ext cx="4299943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Temp\Rar$DI60.182\IMG_57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9"/>
            <a:ext cx="4464495" cy="35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AppData\Local\Temp\Rar$DI32.163\IMG_5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75402"/>
            <a:ext cx="2664296" cy="33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AppData\Local\Temp\Rar$DI37.690\IMG_5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573016"/>
            <a:ext cx="26642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Temp\Rar$DI00.022\IMG_5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402"/>
            <a:ext cx="6156176" cy="33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05.286\IMG_57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61561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AppData\Local\Temp\Rar$DI04.752\IMG_5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3"/>
            <a:ext cx="3059832" cy="31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Temp\Rar$DI10.592\IMG_5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26" y="16243"/>
            <a:ext cx="3302582" cy="31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Rar$DI01.942\IMG_5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461975" cy="34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AppData\Local\Temp\Rar$DI59.097\IMG_5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8105"/>
            <a:ext cx="2358008" cy="31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_58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384376" cy="34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p9.md/wp-content/uploads/2019/03/52935461_1247984875357476_5985484204870205440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880320" cy="34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00.670\IMG_3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771"/>
            <a:ext cx="4824535" cy="43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Temp\Rar$DI02.794\IMG_3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7771"/>
            <a:ext cx="3888431" cy="43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4653136"/>
            <a:ext cx="8879324" cy="2088232"/>
          </a:xfrm>
          <a:prstGeom prst="roundRect">
            <a:avLst>
              <a:gd name="adj" fmla="val 7008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Dovezile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sugereaz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ă că dezvoltarea spiritului antreprenorial este un ingredient fundamental al creșterii economice și o condiție obligatorie pentru o dezvoltare durabilă și coeziune socială.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5"/>
          <p:cNvSpPr/>
          <p:nvPr/>
        </p:nvSpPr>
        <p:spPr>
          <a:xfrm>
            <a:off x="157172" y="1556792"/>
            <a:ext cx="8879324" cy="5163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Dezvoltarea cadrului politic național (transministerial);</a:t>
            </a:r>
          </a:p>
          <a:p>
            <a:pPr marL="514350" indent="-514350">
              <a:buAutoNum type="arabicPeriod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Formarea continuă a cadrelor didactice –principalul factor de succes.</a:t>
            </a:r>
          </a:p>
          <a:p>
            <a:pPr marL="514350" indent="-514350">
              <a:buAutoNum type="arabicPeriod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Colaborarea cu întreprinderile –furnizori de oportunități de învățare practică.</a:t>
            </a:r>
          </a:p>
          <a:p>
            <a:pPr marL="514350" indent="-514350">
              <a:buAutoNum type="arabicPeriod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Implicarea activă a Autorităților locale în susținerea relațiilor dintre învățământ și întreprinderi.</a:t>
            </a:r>
          </a:p>
          <a:p>
            <a:pPr marL="514350" indent="-514350">
              <a:buAutoNum type="arabicPeriod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Educația antreprenorială eficientă în școli de toate nivelurile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57172" y="116632"/>
            <a:ext cx="8879324" cy="1296144"/>
          </a:xfrm>
          <a:prstGeom prst="downArrowCallout">
            <a:avLst>
              <a:gd name="adj1" fmla="val 25000"/>
              <a:gd name="adj2" fmla="val 335390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Propuneri: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mania-actualitati.ro/files/image/EMISIUNI/ACTUALITATEA%20CREDINTEI/Foto/ca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" y="0"/>
            <a:ext cx="914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0" y="116632"/>
            <a:ext cx="8856984" cy="1368152"/>
          </a:xfrm>
          <a:prstGeom prst="doubleWave">
            <a:avLst>
              <a:gd name="adj1" fmla="val 9468"/>
              <a:gd name="adj2" fmla="val -3233"/>
            </a:avLst>
          </a:prstGeom>
          <a:solidFill>
            <a:schemeClr val="bg1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Mulțumim pentru atenție !!!</a:t>
            </a:r>
            <a:endParaRPr lang="ru-RU" sz="4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008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trategia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Educației 2020 </a:t>
            </a:r>
          </a:p>
          <a:p>
            <a:pPr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dezvoltarea competențelor reprezintă scopul de bază al reformelor</a:t>
            </a: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752" y="1197174"/>
            <a:ext cx="9036496" cy="33248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Direcțiile prioritare în evoluția sistemului educațional din Republica Moldova, 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sau axat </a:t>
            </a:r>
            <a:r>
              <a:rPr lang="ro-R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ctr">
              <a:buFont typeface="Arial" pitchFamily="34" charset="0"/>
              <a:buNone/>
            </a:pPr>
            <a:r>
              <a:rPr lang="ro-RO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criterii de bază</a:t>
            </a:r>
            <a:r>
              <a:rPr lang="ro-RO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ro-RO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Font typeface="Arial" pitchFamily="34" charset="0"/>
              <a:buNone/>
            </a:pPr>
            <a:endParaRPr lang="ro-RO" sz="2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ourier New" pitchFamily="49" charset="0"/>
              <a:buChar char="o"/>
            </a:pP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3"/>
          <p:cNvSpPr/>
          <p:nvPr/>
        </p:nvSpPr>
        <p:spPr>
          <a:xfrm rot="19941156">
            <a:off x="219383" y="2946717"/>
            <a:ext cx="2545591" cy="1108581"/>
          </a:xfrm>
          <a:prstGeom prst="rightArrow">
            <a:avLst>
              <a:gd name="adj1" fmla="val 50000"/>
              <a:gd name="adj2" fmla="val 729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4"/>
          <p:cNvSpPr/>
          <p:nvPr/>
        </p:nvSpPr>
        <p:spPr>
          <a:xfrm rot="19794541">
            <a:off x="2662270" y="2998273"/>
            <a:ext cx="2514219" cy="1100631"/>
          </a:xfrm>
          <a:prstGeom prst="rightArrow">
            <a:avLst>
              <a:gd name="adj1" fmla="val 50000"/>
              <a:gd name="adj2" fmla="val 6423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Calitate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5"/>
          <p:cNvSpPr/>
          <p:nvPr/>
        </p:nvSpPr>
        <p:spPr>
          <a:xfrm rot="19654529">
            <a:off x="5655735" y="2683420"/>
            <a:ext cx="2415495" cy="1252995"/>
          </a:xfrm>
          <a:prstGeom prst="rightArrow">
            <a:avLst>
              <a:gd name="adj1" fmla="val 50000"/>
              <a:gd name="adj2" fmla="val 5384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Relevanță</a:t>
            </a:r>
          </a:p>
        </p:txBody>
      </p:sp>
      <p:sp>
        <p:nvSpPr>
          <p:cNvPr id="13" name="Шестиугольник 6"/>
          <p:cNvSpPr/>
          <p:nvPr/>
        </p:nvSpPr>
        <p:spPr>
          <a:xfrm>
            <a:off x="53752" y="4594500"/>
            <a:ext cx="8982744" cy="2263500"/>
          </a:xfrm>
          <a:prstGeom prst="hexagon">
            <a:avLst>
              <a:gd name="adj" fmla="val 9056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Creșterea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relevanței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educaţiei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form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profesionale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nevoile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pieţei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muncii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declarat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urmărit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politicilor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educaţionale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activităţile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desfășurate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furnizorii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educaţie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31" y="2276872"/>
            <a:ext cx="8856984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400" dirty="0"/>
              <a:t>         </a:t>
            </a:r>
            <a:r>
              <a:rPr lang="ro-RO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urmăreşte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formarea următoarelor </a:t>
            </a:r>
            <a:r>
              <a:rPr lang="ro-RO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-cheie:</a:t>
            </a:r>
            <a:b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comunicare în limba română;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b)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comunicare în limba maternă;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c)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comunicare în limbi străine;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d)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matematică,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ştiinţe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tehnologie;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e)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digitale;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f)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înveţi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g)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civice;</a:t>
            </a:r>
            <a:b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h)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antreprenoriale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 de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iniţiativă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i)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exprimare culturală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conştientizare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a valorilor culturale.</a:t>
            </a:r>
            <a:br>
              <a:rPr lang="ro-RO" sz="2400" dirty="0"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031" y="116632"/>
            <a:ext cx="8856984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 Educației </a:t>
            </a:r>
          </a:p>
          <a:p>
            <a:pPr algn="just"/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ca finalitate principală formarea unui caracter integru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dezvoltarea unui sistem de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include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cunoştinţe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atitudini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valori ce permit participarea activă a individului la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socială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economică. (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art.11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107504" y="146920"/>
            <a:ext cx="2304256" cy="6522439"/>
          </a:xfrm>
          <a:prstGeom prst="rightArrowCallout">
            <a:avLst>
              <a:gd name="adj1" fmla="val 26147"/>
              <a:gd name="adj2" fmla="val 100868"/>
              <a:gd name="adj3" fmla="val 30104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În acest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scop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sunt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urmate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principiile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 fundamentale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 ale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educației: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1307569" y="146921"/>
            <a:ext cx="2448272" cy="1728192"/>
          </a:xfrm>
          <a:prstGeom prst="star6">
            <a:avLst>
              <a:gd name="adj" fmla="val 29350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</a:t>
            </a: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echității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695728" y="10953"/>
            <a:ext cx="2448272" cy="1728192"/>
          </a:xfrm>
          <a:prstGeom prst="star6">
            <a:avLst>
              <a:gd name="adj" fmla="val 29350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</a:t>
            </a: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calității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3603640" y="88368"/>
            <a:ext cx="3085327" cy="2044487"/>
          </a:xfrm>
          <a:prstGeom prst="star6">
            <a:avLst>
              <a:gd name="adj" fmla="val 32839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centrării educației pe beneficiarii acesteia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5724128" y="1659563"/>
            <a:ext cx="3168352" cy="2201485"/>
          </a:xfrm>
          <a:prstGeom prst="star6">
            <a:avLst>
              <a:gd name="adj" fmla="val 33126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eficienței manageriale și financiare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1691680" y="4077072"/>
            <a:ext cx="2808312" cy="2088232"/>
          </a:xfrm>
          <a:prstGeom prst="star6">
            <a:avLst>
              <a:gd name="adj" fmla="val 29350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transparenței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4211960" y="4581128"/>
            <a:ext cx="2736304" cy="2188537"/>
          </a:xfrm>
          <a:prstGeom prst="star6">
            <a:avLst>
              <a:gd name="adj" fmla="val 33037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susținerii și promovării personalului în educație.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2195736" y="1659563"/>
            <a:ext cx="2520280" cy="2088232"/>
          </a:xfrm>
          <a:prstGeom prst="star6">
            <a:avLst>
              <a:gd name="adj" fmla="val 29350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</a:t>
            </a: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relevanței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3922167" y="2888940"/>
            <a:ext cx="2448272" cy="1944216"/>
          </a:xfrm>
          <a:prstGeom prst="star6">
            <a:avLst>
              <a:gd name="adj" fmla="val 29350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principiul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incluziunii sociale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 rot="665208">
            <a:off x="6789472" y="3687950"/>
            <a:ext cx="1991011" cy="2994497"/>
          </a:xfrm>
          <a:prstGeom prst="leftArrowCallout">
            <a:avLst>
              <a:gd name="adj1" fmla="val 19071"/>
              <a:gd name="adj2" fmla="val 60517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Toate aceste principii determină </a:t>
            </a:r>
            <a:r>
              <a:rPr lang="ro-RO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accesul, calitatea 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ro-RO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relevanța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188640"/>
            <a:ext cx="8784976" cy="6408712"/>
          </a:xfrm>
          <a:prstGeom prst="verticalScroll">
            <a:avLst>
              <a:gd name="adj" fmla="val 1220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Entr</a:t>
            </a:r>
            <a:r>
              <a:rPr lang="ro-RO" sz="23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3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</a:t>
            </a:r>
            <a:r>
              <a:rPr lang="ro-RO" sz="23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3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o-RO" sz="23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 competenței antreprenoriale (2016)</a:t>
            </a:r>
            <a:endParaRPr lang="en-US" sz="23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definește antreprenoriatul  ca ,, o competență transversală, care se regăsește în toate sferele vieții: de la facilitarea </a:t>
            </a:r>
            <a:r>
              <a:rPr lang="ro-RO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dezvoltării personale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ro-RO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participarea activă în societate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(re)inserția pe piața muncii, în calitate de angajat sau de lider profesionist, și până la </a:t>
            </a:r>
            <a:r>
              <a:rPr lang="ro-RO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demararea unei inițiative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(culturale, sociale sau comerciale)”.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504" y="4365104"/>
            <a:ext cx="8928992" cy="2304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Antreprenoriatul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în educație:</a:t>
            </a:r>
          </a:p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 ?</a:t>
            </a:r>
          </a:p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CE ?</a:t>
            </a:r>
          </a:p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CÂND ? </a:t>
            </a:r>
          </a:p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CUM?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4176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,, Spiritul de inițiativă și </a:t>
            </a:r>
            <a:r>
              <a:rPr lang="ro-RO" sz="3200" b="1" dirty="0" err="1">
                <a:latin typeface="Times New Roman" pitchFamily="18" charset="0"/>
                <a:cs typeface="Times New Roman" pitchFamily="18" charset="0"/>
              </a:rPr>
              <a:t>antreprenoriatul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se referă la abilitatea oamenilor de a identifica și valorifica oportunitățile, de a pune ideile în practică, de a planifica și gestiona proiecte pentru a atinge obiective.</a:t>
            </a:r>
          </a:p>
          <a:p>
            <a:pPr algn="ctr"/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76971" y="138905"/>
            <a:ext cx="4256398" cy="2736304"/>
          </a:xfrm>
          <a:prstGeom prst="hexagon">
            <a:avLst>
              <a:gd name="adj" fmla="val 13348"/>
              <a:gd name="vf" fmla="val 115470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Bazele </a:t>
            </a:r>
            <a:r>
              <a:rPr lang="ro-RO" sz="2400" b="1" dirty="0" err="1">
                <a:latin typeface="Times New Roman" pitchFamily="18" charset="0"/>
                <a:cs typeface="Times New Roman" pitchFamily="18" charset="0"/>
              </a:rPr>
              <a:t>antreprenoriatului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Firma de exercițiu</a:t>
            </a:r>
          </a:p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şi toate disciplinele de studii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436301" y="138905"/>
            <a:ext cx="4392488" cy="2744866"/>
          </a:xfrm>
          <a:prstGeom prst="hexagon">
            <a:avLst>
              <a:gd name="adj" fmla="val 13933"/>
              <a:gd name="vf" fmla="val 115470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Hotărîrea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Guvernului 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nr.1077 din 23.09.2916 </a:t>
            </a:r>
          </a:p>
          <a:p>
            <a:pPr lvl="0"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prin care s-a aprobat Regulamentul privind finanțarea în bază de cost per elev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107506" y="3789040"/>
            <a:ext cx="4225863" cy="2922908"/>
          </a:xfrm>
          <a:prstGeom prst="hexagon">
            <a:avLst>
              <a:gd name="adj" fmla="val 8284"/>
              <a:gd name="vf" fmla="val 115470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200" b="1" i="1" dirty="0">
                <a:latin typeface="Times New Roman" pitchFamily="18" charset="0"/>
                <a:cs typeface="Times New Roman" pitchFamily="18" charset="0"/>
              </a:rPr>
              <a:t>Conform art. 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o-RO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o-RO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o-RO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0" algn="ctr"/>
            <a:r>
              <a:rPr lang="ro-RO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Veniturile instituției obținute exclusiv din a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tivitatea de intreprinzător sunt acumulate și utilizate pentru dezvoltarea instituțională</a:t>
            </a:r>
          </a:p>
          <a:p>
            <a:pPr lvl="0" algn="ctr"/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462035" y="3789040"/>
            <a:ext cx="4464497" cy="2922908"/>
          </a:xfrm>
          <a:prstGeom prst="hexagon">
            <a:avLst>
              <a:gd name="adj" fmla="val 7907"/>
              <a:gd name="vf" fmla="val 115470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baza </a:t>
            </a:r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Hotărârii Guvernului nr. 1234 din 12.12.2018</a:t>
            </a:r>
          </a:p>
          <a:p>
            <a:pPr lvl="0"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instituţiile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funcţionează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regim </a:t>
            </a:r>
          </a:p>
          <a:p>
            <a:pPr lvl="0"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autogestiune </a:t>
            </a:r>
          </a:p>
          <a:p>
            <a:pPr lvl="0"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financiar-economică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31297" y="2643125"/>
            <a:ext cx="8819026" cy="1224136"/>
          </a:xfrm>
          <a:prstGeom prst="downArrowCallout">
            <a:avLst>
              <a:gd name="adj1" fmla="val 25000"/>
              <a:gd name="adj2" fmla="val 36021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REGULAMENT  CADRU PRIVIND  AGV … ???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83134"/>
            <a:ext cx="8856984" cy="609562"/>
          </a:xfrm>
          <a:prstGeom prst="roundRect">
            <a:avLst>
              <a:gd name="adj" fmla="val 24138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Avantajele realizării autogestiunii financiar-economice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836712"/>
            <a:ext cx="9144000" cy="1368152"/>
          </a:xfrm>
          <a:prstGeom prst="hexagon">
            <a:avLst>
              <a:gd name="adj" fmla="val 10888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Educația financiară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ajuta elevii să ia cunoștință de valoarea banilor și îi poate învăța pe aceștia să își gestioneze cheltuielile și să facă economii.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43998" y="2348880"/>
            <a:ext cx="9159988" cy="4375813"/>
          </a:xfrm>
          <a:prstGeom prst="roundRect">
            <a:avLst>
              <a:gd name="adj" fmla="val 8330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 de instruire axat pe predarea cunoștințelor ce formează competența 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antreprenorială și dezvoltă spiritul de inițiativă (</a:t>
            </a:r>
            <a:r>
              <a:rPr lang="ro-RO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transdisciplinar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activitatea de instruire practică dezvoltă abilități  pentru valorificarea oportunităților dezvoltării instituționale;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stagiile de practică în producție la întreprinderile de profil</a:t>
            </a:r>
          </a:p>
          <a:p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sursa de exemple și experiențe reale esențiale pentru procesul de învățare a elevilor;  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promovarea  unui management  financiar eficient la nivel de instituție în scopul asigurării eficacității.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0.804\IMG_5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05" y="3121459"/>
            <a:ext cx="3059833" cy="36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17.760\IMG_5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3121459"/>
            <a:ext cx="3213368" cy="37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19.908\IMG_5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"/>
            <a:ext cx="3137212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Temp\Rar$DI22.410\IMG_57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1181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Temp\Rar$DI27.380\IMG_57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23224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Temp\Rar$DI47.567\IMG_57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78" y="3121459"/>
            <a:ext cx="2492566" cy="36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2568</TotalTime>
  <Words>704</Words>
  <Application>Microsoft Office PowerPoint</Application>
  <PresentationFormat>Expunere pe ecran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Тема Office</vt:lpstr>
      <vt:lpstr>1_Трек</vt:lpstr>
      <vt:lpstr>Temă Office</vt:lpstr>
      <vt:lpstr>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MINISTERUL EDUCAȚIEI AL REPUBLICII MOLDOVA</dc:title>
  <dc:creator>RePack by Diakov</dc:creator>
  <cp:lastModifiedBy>Lia Sclifos</cp:lastModifiedBy>
  <cp:revision>186</cp:revision>
  <dcterms:created xsi:type="dcterms:W3CDTF">2015-11-06T14:55:54Z</dcterms:created>
  <dcterms:modified xsi:type="dcterms:W3CDTF">2019-11-20T08:27:56Z</dcterms:modified>
</cp:coreProperties>
</file>