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8" r:id="rId3"/>
    <p:sldMasterId id="2147483726" r:id="rId4"/>
  </p:sldMasterIdLst>
  <p:sldIdLst>
    <p:sldId id="264" r:id="rId5"/>
    <p:sldId id="256" r:id="rId6"/>
    <p:sldId id="274" r:id="rId7"/>
    <p:sldId id="275" r:id="rId8"/>
    <p:sldId id="267" r:id="rId9"/>
    <p:sldId id="268" r:id="rId10"/>
    <p:sldId id="269" r:id="rId11"/>
    <p:sldId id="265" r:id="rId12"/>
    <p:sldId id="257" r:id="rId13"/>
    <p:sldId id="258" r:id="rId14"/>
    <p:sldId id="259" r:id="rId15"/>
    <p:sldId id="260" r:id="rId16"/>
    <p:sldId id="270" r:id="rId17"/>
    <p:sldId id="261" r:id="rId18"/>
    <p:sldId id="262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3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5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7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7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9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5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13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8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9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16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29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2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0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91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71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95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6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37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91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26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7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8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0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04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06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61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57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87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85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65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89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91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35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8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3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69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58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99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68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00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00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23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63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53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15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94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11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813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2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48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18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54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45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2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5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4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1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497C7A-21EE-4414-9EB1-71511B8C75C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5B8D1-DA2A-43FD-BC7A-8C6DF9F9D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194" y="2541391"/>
            <a:ext cx="99296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latin typeface="Bookman Old Style" panose="02050604050505020204" pitchFamily="18" charset="0"/>
              </a:rPr>
              <a:t>Consolidarea spiritului de inițiativa și a competențelor antreprenoriale</a:t>
            </a:r>
            <a:endParaRPr lang="ro-RO" sz="2800" dirty="0">
              <a:latin typeface="Bookman Old Style" panose="02050604050505020204" pitchFamily="18" charset="0"/>
            </a:endParaRPr>
          </a:p>
          <a:p>
            <a:pPr algn="ctr"/>
            <a:r>
              <a:rPr lang="ro-RO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ș</a:t>
            </a:r>
            <a:r>
              <a:rPr lang="en-US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coala</a:t>
            </a: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rofesională</a:t>
            </a: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o-RO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Alexăndreni</a:t>
            </a: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r-</a:t>
            </a:r>
            <a:r>
              <a:rPr lang="en-US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</a:t>
            </a: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Sîngerei</a:t>
            </a:r>
            <a:endParaRPr lang="ru-RU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DDE425BC-AF4E-4D5D-AD50-16A6E424DFEE}"/>
              </a:ext>
            </a:extLst>
          </p:cNvPr>
          <p:cNvSpPr/>
          <p:nvPr/>
        </p:nvSpPr>
        <p:spPr>
          <a:xfrm>
            <a:off x="6384021" y="4770454"/>
            <a:ext cx="4835228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Valentina </a:t>
            </a:r>
            <a:r>
              <a:rPr lang="ro-RO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Pavliuțcaia</a:t>
            </a:r>
            <a:r>
              <a:rPr lang="ro-RO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directoare</a:t>
            </a:r>
            <a:endParaRPr lang="ru-RU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5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553" y="310393"/>
            <a:ext cx="10018713" cy="1448511"/>
          </a:xfrm>
        </p:spPr>
        <p:txBody>
          <a:bodyPr>
            <a:normAutofit fontScale="90000"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epararea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cantinei</a:t>
            </a:r>
            <a:b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Cereri de petrecere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ceremonii</a:t>
            </a: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b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enitul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7-10 mii lei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/>
          <a:stretch/>
        </p:blipFill>
        <p:spPr>
          <a:xfrm>
            <a:off x="0" y="1982854"/>
            <a:ext cx="4687910" cy="3660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34" y="2182521"/>
            <a:ext cx="4890766" cy="3261530"/>
          </a:xfrm>
          <a:prstGeom prst="rect">
            <a:avLst/>
          </a:prstGeom>
        </p:spPr>
      </p:pic>
      <p:pic>
        <p:nvPicPr>
          <p:cNvPr id="1026" name="Picture 2" descr="Este posibil ca imaginea să conţină: 2 persoane, inclusiv Rita Ciobanita, persoane zâmbind, oameni în picio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49" y="3422246"/>
            <a:ext cx="3321721" cy="33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9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498" y="210578"/>
            <a:ext cx="9651698" cy="161504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absorbirea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ȘM nr. 16 din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Norocului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păsări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angajat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muncitori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necalificați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întreținerea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gospodăriei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animalelor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PC\Desktop\Новая папка\20191111_1100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73" y="2080194"/>
            <a:ext cx="3228159" cy="169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C\Desktop\Новая папка\20191111_105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16" y="2528262"/>
            <a:ext cx="2907473" cy="169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C\Desktop\Новая папка\20191111_1058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028" y="2005928"/>
            <a:ext cx="3049140" cy="169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C\Desktop\Новая папка\20191111_1106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98" y="4598092"/>
            <a:ext cx="3424495" cy="160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PC\Desktop\Новая папка\20191111_1105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16" y="4921206"/>
            <a:ext cx="2628900" cy="15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PC\Desktop\Новая папка\20191111_11014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62" y="4921206"/>
            <a:ext cx="3495872" cy="1416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9836" y="1149761"/>
            <a:ext cx="10412328" cy="469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parte din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terenul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arendă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  <a:tabLst>
                <a:tab pos="450215" algn="l"/>
              </a:tabLst>
            </a:pPr>
            <a:r>
              <a:rPr lang="ro-RO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arendă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realizează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cerealiere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se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folosește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hrana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animalelor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o-RO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  <a:tabLst>
                <a:tab pos="450215" algn="l"/>
              </a:tabLst>
            </a:pP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Produsele animaliere se realizează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  <a:tabLst>
                <a:tab pos="450215" algn="l"/>
              </a:tabLst>
            </a:pP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Venit anual pe contul școlii 100-150 mii lei </a:t>
            </a:r>
            <a:endParaRPr lang="ro-RO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6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168" y="1154073"/>
            <a:ext cx="87916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ursuri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ro-RO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ro-RO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</a:p>
          <a:p>
            <a:pPr algn="ctr"/>
            <a:r>
              <a:rPr lang="ro-RO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 la fabricarea zahărului -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solicitarea direcției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fabric</a:t>
            </a: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zahăr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Cupcini</a:t>
            </a: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o-RO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lectromontor</a:t>
            </a: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repararea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întreținerea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utilajului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electric </a:t>
            </a:r>
            <a:endParaRPr lang="ro-RO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o-RO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ucătar</a:t>
            </a: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488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Principalii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donatori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formele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4703" y="1993050"/>
            <a:ext cx="5950039" cy="4351338"/>
          </a:xfrm>
        </p:spPr>
        <p:txBody>
          <a:bodyPr>
            <a:normAutofit fontScale="92500"/>
          </a:bodyPr>
          <a:lstStyle/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142751 lei Proiect, Republica Federală Germană, Ambasada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118510,50 lei donații AQUAPROF II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26079,00 lei donații AQUAPROF II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115160,00 lei donații AQUAPROF II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440792,44 lei donații AQUAPROF II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441224,44 lei donații AQUAPROF II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34350" y="1796692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14338,45 lei donații Supraten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36631,07 lei donații Supraten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6636,05 lei donații Supraten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4289,25 lei donații Supraten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6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4" y="645519"/>
            <a:ext cx="9590625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producție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laboratorul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instituției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echipamente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atelierul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instituției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dotarea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antreprenoriale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desfășurate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direct la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întreprinderea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producție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terenuri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arendă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terenuri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gestiunea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instituției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gospodăriile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didactice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cantina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instituției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etc.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0377" y="1220209"/>
            <a:ext cx="10377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 veniturilor colectate</a:t>
            </a:r>
          </a:p>
          <a:p>
            <a:pPr algn="ctr"/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7328"/>
              </p:ext>
            </p:extLst>
          </p:nvPr>
        </p:nvGraphicFramePr>
        <p:xfrm>
          <a:off x="1682924" y="2207640"/>
          <a:ext cx="930665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0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o-RO" sz="2400" dirty="0"/>
                        <a:t>Tipul activității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2019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2020 (planificate)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o-RO" sz="2400" dirty="0"/>
                        <a:t>Formarea adulților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26768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75780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75500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o-RO" sz="2400" dirty="0"/>
                        <a:t>Alte servicii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213532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237462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274500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o-RO" sz="2400" dirty="0"/>
                        <a:t>Total venituri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240300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313242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350000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3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461" y="1045764"/>
            <a:ext cx="9496338" cy="481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 pentru viitor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 bazei materiale a Filialei prin cointeresarea diferitor ONG de a petrece diferite activități: seminare, traning-uri, ateliere de lucru, tabere de vară, etc.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o-RO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Amenajarea a 3-10 camere pentru primirea turiștilor în spațiul rural: cazare și servirea mesei.  (Regulamentul privind acordarea subvențiilor pentru îmbunătățirea nivelului de trai și de muncă în mediul rural; HG nr 476/18.10.2019), etc.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8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536" y="779318"/>
            <a:ext cx="10474037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 mulțumesc și vă urez idei originale și baftă în activitatea instituțiilor în care profesați!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9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653" y="1716022"/>
            <a:ext cx="1105436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Hotărîrea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Guvern  nr. 196 din 22 februarie 2007: </a:t>
            </a:r>
          </a:p>
          <a:p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Nomenclatorul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lucrărilor și serviciilor, contra plată, executate și prestate de către instituțiile de învățământ și celor din sfera științei și inovației, subordonate Ministerului Educație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Cuantumul plăților la lucrările și serviciile prestate la ședința Consiliului Administrativ stabilite la Serviciile prestate contra plată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CECC5F97-6A81-44F9-A022-76BCE4975D70}"/>
              </a:ext>
            </a:extLst>
          </p:cNvPr>
          <p:cNvSpPr/>
          <p:nvPr/>
        </p:nvSpPr>
        <p:spPr>
          <a:xfrm>
            <a:off x="2927755" y="1070909"/>
            <a:ext cx="6593749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 legal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2" y="716973"/>
            <a:ext cx="106922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/>
              <a:t>Servicii prestate contra plată</a:t>
            </a:r>
          </a:p>
          <a:p>
            <a:pPr algn="ctr"/>
            <a:endParaRPr lang="ru-RU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Perfectare şi eliberare a actelor de studii şi a duplicatelor acestora în Invăţămîntul profesional tehnic secundar - 25 lei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Eliberare a actelor de studii şi a duplicatelor acestora în Invăţămîntul profesional tehnic secundar(din arhivă) - 35 lei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Activitatea de producţie a subdiviziunilor interioare ale instituţiilor de învăţămînt (în gospodăriile didactice şi auxiliare, loturile experimentale, ateliere, laboratoare, centre didactice, cantine etc.) - Preţ contractual, dar nu mai mic decît costul real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Servicii Internet - 6 lei/oră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Culegere computerizată a textelor - 5 lei/pagină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230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854" y="1061780"/>
            <a:ext cx="106402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800" b="1" dirty="0"/>
              <a:t>Servicii contra plată. Continuare</a:t>
            </a:r>
          </a:p>
          <a:p>
            <a:pPr lvl="0" algn="ctr"/>
            <a:endParaRPr lang="ro-RO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Scanarea textelor, imaginilor- 1 leu/pagină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Eliberarea certificatelor - 2 lei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Formarea profesională a adulţilor - Preţ contractual, dar nu mai mic decît costul real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Chiria pentru cazare în căminele instituţiilor de învăţămînt – Conform actelor normative în vigoare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Servicii de copiere: xerox A4 - 0,5 lei pagina; calculator -1 leu/pagină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Comercializarea produselor animaliere de la filiala Valea Norocului - Preţ contractual, dar nu mai mic decît costul real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Comercializarea plăcintelor - 5 lei bucata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o-RO" sz="2400" dirty="0"/>
              <a:t>Serviciile de alimentaţie prestate de unităţile alimentare pentru elevi la dejun şi cină - Conform costului stabilit în baza cheltuielilor reale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24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06582"/>
            <a:ext cx="10488336" cy="368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algn="ctr">
              <a:lnSpc>
                <a:spcPct val="115000"/>
              </a:lnSpc>
              <a:spcAft>
                <a:spcPts val="800"/>
              </a:spcAft>
            </a:pPr>
            <a:r>
              <a:rPr lang="ro-RO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Acțiuni întreprinse:</a:t>
            </a:r>
          </a:p>
          <a:p>
            <a:pPr marL="36830" algn="ctr">
              <a:lnSpc>
                <a:spcPct val="115000"/>
              </a:lnSpc>
              <a:spcAft>
                <a:spcPts val="800"/>
              </a:spcAft>
            </a:pPr>
            <a:endParaRPr lang="ro-RO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833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fost deschis cont la Mijloacele Speciale</a:t>
            </a:r>
          </a:p>
          <a:p>
            <a:pPr marL="60833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S-au făcut calculele privitor la taxa de studii la meseriile studiate în școală</a:t>
            </a:r>
          </a:p>
          <a:p>
            <a:pPr marL="60833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anul 2014 a fost  înaintat pachetul de documente pentru aprobarea taxei de studii</a:t>
            </a:r>
          </a:p>
          <a:p>
            <a:pPr marL="60833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început prestarea serviciilor stabilite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9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0561" y="1754824"/>
            <a:ext cx="81708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Hotărîrea Guvernului nr.872 din 21 decembrie 2015, în Anexa 1, Nomenclatorul lucrărilor și/sau serviciilor prestate contra plată de către instituțiile de învățămînt superior de stat care funcționează în condiții de autonomie financiară din subordinea Ministerului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Educației, Culturii şi Cercetării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fost incluse taxele de studii ale școlii pentru studiile cu taxă</a:t>
            </a:r>
          </a:p>
          <a:p>
            <a:endParaRPr lang="ru-RU" sz="3200" dirty="0"/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7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10053"/>
              </p:ext>
            </p:extLst>
          </p:nvPr>
        </p:nvGraphicFramePr>
        <p:xfrm>
          <a:off x="893618" y="966357"/>
          <a:ext cx="10131137" cy="42986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25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Școala Profesională din com. Alexăndreni, r-nul Sîngerei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1013002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Bucătar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1 persoană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4200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721008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Cofetar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1 persoană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4200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732036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Tencuitor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1 persoană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4000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713007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>
                          <a:effectLst/>
                        </a:rPr>
                        <a:t>Electromontor la repararea şi întreţinerea  utilajului electric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1 persoană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800" dirty="0">
                          <a:effectLst/>
                        </a:rPr>
                        <a:t>3800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2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910" y="1309160"/>
            <a:ext cx="91943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Realizări </a:t>
            </a:r>
          </a:p>
          <a:p>
            <a:pPr algn="ctr"/>
            <a:endParaRPr lang="ro-RO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Consiliul elevilor a solicitat realizarea produselor de cofetărie și a plăcintelor în timpul pauzelor.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o-R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După o perioadă de aproximativ 6 luni au solicitat serviciile de patiserie și liceul și policlinica din localitate.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o-R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Lunar se acumulează aproximativ 5000 lei.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474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60" y="618186"/>
            <a:ext cx="10251584" cy="107250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cofet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Implicați 45 elevi de la specialitatea bucătar </a:t>
            </a:r>
            <a:b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fiecare dimineață câte 3 – 4 elevi ajută bucătarilor de la cantina școlii la pregătirea și prepararea produselor de patiserie </a:t>
            </a:r>
            <a:b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23" y="1825776"/>
            <a:ext cx="5118039" cy="2478077"/>
          </a:xfrm>
          <a:prstGeom prst="rect">
            <a:avLst/>
          </a:prstGeom>
        </p:spPr>
      </p:pic>
      <p:pic>
        <p:nvPicPr>
          <p:cNvPr id="7" name="Рисунок 6" descr="C:\Users\PC\Desktop\Новая папка\20191113_091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09" y="1825777"/>
            <a:ext cx="4002235" cy="247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PC\Desktop\Новая папка\20191113_0918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25" y="4438944"/>
            <a:ext cx="5118039" cy="223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PC\Desktop\Новая папка\20191113_0915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04" y="4438944"/>
            <a:ext cx="4002235" cy="223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998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2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Override1.xml><?xml version="1.0" encoding="utf-8"?>
<a:themeOverride xmlns:a="http://schemas.openxmlformats.org/drawingml/2006/main">
  <a:clrScheme name="Фиолетовый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323</TotalTime>
  <Words>858</Words>
  <Application>Microsoft Office PowerPoint</Application>
  <PresentationFormat>Ecran lat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4</vt:i4>
      </vt:variant>
      <vt:variant>
        <vt:lpstr>Titluri diapozitive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Calibri</vt:lpstr>
      <vt:lpstr>Corbel</vt:lpstr>
      <vt:lpstr>Garamond</vt:lpstr>
      <vt:lpstr>Times New Roman</vt:lpstr>
      <vt:lpstr>Натуральные материалы</vt:lpstr>
      <vt:lpstr>Параллакс</vt:lpstr>
      <vt:lpstr>1_Параллакс</vt:lpstr>
      <vt:lpstr>2_Параллакс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Prepararea produselor de cofetărie  Implicați 45 elevi de la specialitatea bucătar  În fiecare dimineață câte 3 – 4 elevi ajută bucătarilor de la cantina școlii la pregătirea și prepararea produselor de patiserie  </vt:lpstr>
      <vt:lpstr>Repararea cantinei  - Cereri de petrecere a ceremoniilor - Venitul anual constituie 7-10 mii lei</vt:lpstr>
      <vt:lpstr>În anul 2015, după absorbirea ȘM nr. 16 din Valea Norocului unde era ferma de porci, vaci și păsări s-au angajat 3 muncitori necalificați pentru întreținerea gospodăriei didactice pentru îngrijirea și hrana animalelor.</vt:lpstr>
      <vt:lpstr>Prezentare PowerPoint</vt:lpstr>
      <vt:lpstr>Prezentare PowerPoint</vt:lpstr>
      <vt:lpstr>Principalii donatori și formele de asistență tehnică: 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Lia Sclifos</cp:lastModifiedBy>
  <cp:revision>31</cp:revision>
  <dcterms:created xsi:type="dcterms:W3CDTF">2019-11-19T06:41:53Z</dcterms:created>
  <dcterms:modified xsi:type="dcterms:W3CDTF">2019-11-20T08:37:32Z</dcterms:modified>
</cp:coreProperties>
</file>